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319" r:id="rId4"/>
    <p:sldId id="1655" r:id="rId5"/>
    <p:sldId id="351" r:id="rId6"/>
    <p:sldId id="1656" r:id="rId7"/>
    <p:sldId id="1658" r:id="rId8"/>
    <p:sldId id="1651" r:id="rId9"/>
    <p:sldId id="1657" r:id="rId10"/>
    <p:sldId id="1646" r:id="rId11"/>
    <p:sldId id="1647" r:id="rId12"/>
  </p:sldIdLst>
  <p:sldSz cx="12192000" cy="6858000"/>
  <p:notesSz cx="6797675" cy="9926638"/>
  <p:embeddedFontLst>
    <p:embeddedFont>
      <p:font typeface="Barlow" panose="00000500000000000000" pitchFamily="2" charset="-18"/>
      <p:regular r:id="rId14"/>
      <p:bold r:id="rId15"/>
      <p:italic r:id="rId16"/>
      <p:boldItalic r:id="rId17"/>
    </p:embeddedFont>
    <p:embeddedFont>
      <p:font typeface="Barlow bold" panose="00000800000000000000" charset="-18"/>
      <p:regular r:id="rId18"/>
      <p:bold r:id="rId19"/>
      <p:italic r:id="rId20"/>
      <p:boldItalic r:id="rId21"/>
    </p:embeddedFont>
    <p:embeddedFont>
      <p:font typeface="Verdana" panose="020B060403050404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955BD5D6-3097-40CB-A0E7-0E30153F0608}">
          <p14:sldIdLst>
            <p14:sldId id="256"/>
            <p14:sldId id="258"/>
            <p14:sldId id="319"/>
            <p14:sldId id="1655"/>
            <p14:sldId id="351"/>
            <p14:sldId id="1656"/>
            <p14:sldId id="1658"/>
            <p14:sldId id="1651"/>
            <p14:sldId id="1657"/>
            <p14:sldId id="1646"/>
            <p14:sldId id="1647"/>
          </p14:sldIdLst>
        </p14:section>
        <p14:section name="Data" id="{7051B1DB-B729-4832-ABA8-2F53FB701639}">
          <p14:sldIdLst/>
        </p14:section>
        <p14:section name="Konec" id="{30827C21-998E-4D66-9706-E04F6327952E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B587"/>
    <a:srgbClr val="FF836E"/>
    <a:srgbClr val="2B6731"/>
    <a:srgbClr val="265C2B"/>
    <a:srgbClr val="3C9044"/>
    <a:srgbClr val="233D13"/>
    <a:srgbClr val="BCBCBC"/>
    <a:srgbClr val="D31313"/>
    <a:srgbClr val="C5214C"/>
    <a:srgbClr val="24D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35" autoAdjust="0"/>
    <p:restoredTop sz="80402" autoAdjust="0"/>
  </p:normalViewPr>
  <p:slideViewPr>
    <p:cSldViewPr snapToGrid="0">
      <p:cViewPr varScale="1">
        <p:scale>
          <a:sx n="103" d="100"/>
          <a:sy n="103" d="100"/>
        </p:scale>
        <p:origin x="534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19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652C0-9A4D-4696-9B4A-9B6E934BC007}" type="datetimeFigureOut">
              <a:rPr lang="cs-CZ" smtClean="0"/>
              <a:t>24.07.2024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A4EF8-F87A-4A44-B55E-31FF150989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613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1705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7304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4845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3757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3815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6921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9082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24.07.2024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188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24.07.2024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427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24.07.2024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6326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24.07.2024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5013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24.07.2024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946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24.07.2024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6698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24.07.2024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6265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24.07.2024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4641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24.07.2024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5298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24.07.2024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2516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24.07.2024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916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48C0C-CF60-484B-9E49-472574E04F8D}" type="datetimeFigureOut">
              <a:rPr lang="cs-CZ" smtClean="0"/>
              <a:t>24.07.2024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6938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zp.cz/cz/socialni_klimaticky_fond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ocialnibydleni.mpsv.cz/download/dokumenty/124-ech_2023_dpi250-2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A1938E58-DDEB-541D-5BC0-135E2593D4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r="6258" b="40469"/>
          <a:stretch/>
        </p:blipFill>
        <p:spPr>
          <a:xfrm>
            <a:off x="0" y="0"/>
            <a:ext cx="12191999" cy="5403825"/>
          </a:xfrm>
          <a:prstGeom prst="rect">
            <a:avLst/>
          </a:prstGeom>
        </p:spPr>
      </p:pic>
      <p:sp>
        <p:nvSpPr>
          <p:cNvPr id="4" name="Obdélník 3">
            <a:extLst>
              <a:ext uri="{FF2B5EF4-FFF2-40B4-BE49-F238E27FC236}">
                <a16:creationId xmlns:a16="http://schemas.microsoft.com/office/drawing/2014/main" id="{7376B0A1-696C-4184-9914-6693F9BA700D}"/>
              </a:ext>
            </a:extLst>
          </p:cNvPr>
          <p:cNvSpPr/>
          <p:nvPr/>
        </p:nvSpPr>
        <p:spPr>
          <a:xfrm>
            <a:off x="0" y="5403825"/>
            <a:ext cx="12192000" cy="20028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1B88601A-303F-46C0-B0C2-10C65016652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20"/>
          <a:stretch/>
        </p:blipFill>
        <p:spPr>
          <a:xfrm>
            <a:off x="4350886" y="5582195"/>
            <a:ext cx="3490225" cy="2187673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588DE516-360A-4D71-9F0D-94F0EE3F07A3}"/>
              </a:ext>
            </a:extLst>
          </p:cNvPr>
          <p:cNvSpPr/>
          <p:nvPr/>
        </p:nvSpPr>
        <p:spPr>
          <a:xfrm>
            <a:off x="-1" y="-23326"/>
            <a:ext cx="12192001" cy="5403825"/>
          </a:xfrm>
          <a:prstGeom prst="rect">
            <a:avLst/>
          </a:prstGeom>
          <a:gradFill flip="none" rotWithShape="1">
            <a:gsLst>
              <a:gs pos="0">
                <a:srgbClr val="FF836E">
                  <a:alpha val="82000"/>
                </a:srgbClr>
              </a:gs>
              <a:gs pos="59000">
                <a:srgbClr val="2B6731">
                  <a:alpha val="91765"/>
                </a:srgbClr>
              </a:gs>
              <a:gs pos="33000">
                <a:srgbClr val="89B587">
                  <a:alpha val="73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BCBCBC">
                <a:alpha val="8313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3916DD6-FBC9-4BB2-8F5E-5175926ED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33245"/>
            <a:ext cx="9144000" cy="2387600"/>
          </a:xfrm>
        </p:spPr>
        <p:txBody>
          <a:bodyPr>
            <a:noAutofit/>
          </a:bodyPr>
          <a:lstStyle/>
          <a:p>
            <a:br>
              <a:rPr lang="cs-CZ" sz="4800" b="1" dirty="0">
                <a:solidFill>
                  <a:schemeClr val="bg1"/>
                </a:solidFill>
                <a:latin typeface="Barlow" panose="00000500000000000000" pitchFamily="2" charset="-18"/>
              </a:rPr>
            </a:br>
            <a:br>
              <a:rPr lang="cs-CZ" sz="4800" b="1" dirty="0">
                <a:solidFill>
                  <a:schemeClr val="bg1"/>
                </a:solidFill>
                <a:latin typeface="Barlow" panose="00000500000000000000" pitchFamily="2" charset="-18"/>
              </a:rPr>
            </a:br>
            <a:r>
              <a:rPr lang="cs-CZ" sz="3600" b="1" dirty="0">
                <a:solidFill>
                  <a:schemeClr val="bg1"/>
                </a:solidFill>
                <a:latin typeface="Barlow" panose="00000500000000000000" pitchFamily="2" charset="-18"/>
              </a:rPr>
              <a:t>2. setkání </a:t>
            </a:r>
            <a:br>
              <a:rPr lang="cs-CZ" sz="4800" b="1" dirty="0">
                <a:solidFill>
                  <a:schemeClr val="bg1"/>
                </a:solidFill>
                <a:latin typeface="Barlow" panose="00000500000000000000" pitchFamily="2" charset="-18"/>
              </a:rPr>
            </a:br>
            <a:r>
              <a:rPr lang="cs-CZ" sz="4800" b="1" dirty="0">
                <a:solidFill>
                  <a:schemeClr val="bg1"/>
                </a:solidFill>
                <a:latin typeface="Barlow" panose="00000500000000000000" pitchFamily="2" charset="-18"/>
              </a:rPr>
              <a:t>Tematické pracovní skupiny Sociálního klimatického fondu </a:t>
            </a:r>
            <a:br>
              <a:rPr lang="cs-CZ" sz="4800" b="1" dirty="0">
                <a:solidFill>
                  <a:schemeClr val="bg1"/>
                </a:solidFill>
                <a:latin typeface="Barlow" panose="00000500000000000000" pitchFamily="2" charset="-18"/>
              </a:rPr>
            </a:br>
            <a:r>
              <a:rPr lang="cs-CZ" sz="4800" b="1" dirty="0">
                <a:solidFill>
                  <a:schemeClr val="bg1"/>
                </a:solidFill>
                <a:latin typeface="Barlow" panose="00000500000000000000" pitchFamily="2" charset="-18"/>
              </a:rPr>
              <a:t>k budovám (TPS SKF B)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0A79EEB-F377-4D51-B9B2-CBD96229B4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708" y="4199003"/>
            <a:ext cx="9925538" cy="687752"/>
          </a:xfrm>
        </p:spPr>
        <p:txBody>
          <a:bodyPr>
            <a:normAutofit lnSpcReduction="10000"/>
          </a:bodyPr>
          <a:lstStyle/>
          <a:p>
            <a:pPr algn="l"/>
            <a:r>
              <a:rPr lang="cs-CZ" sz="1800" b="1" dirty="0">
                <a:solidFill>
                  <a:schemeClr val="bg1"/>
                </a:solidFill>
              </a:rPr>
              <a:t>Ministerstvo životního prostředí, </a:t>
            </a:r>
            <a:r>
              <a:rPr lang="cs-CZ" sz="1800" dirty="0">
                <a:solidFill>
                  <a:schemeClr val="bg1"/>
                </a:solidFill>
              </a:rPr>
              <a:t>online</a:t>
            </a:r>
            <a:r>
              <a:rPr lang="cs-CZ" sz="1800" b="1" dirty="0">
                <a:solidFill>
                  <a:schemeClr val="bg1"/>
                </a:solidFill>
              </a:rPr>
              <a:t>	</a:t>
            </a:r>
          </a:p>
          <a:p>
            <a:pPr algn="l"/>
            <a:r>
              <a:rPr lang="cs-CZ" sz="1800" dirty="0">
                <a:solidFill>
                  <a:schemeClr val="bg1"/>
                </a:solidFill>
              </a:rPr>
              <a:t>Praha, 24. 7. 2024</a:t>
            </a:r>
          </a:p>
          <a:p>
            <a:endParaRPr lang="cs-CZ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461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85F00BB4-4A11-4A7F-A308-97D1F3DC0C60}"/>
              </a:ext>
            </a:extLst>
          </p:cNvPr>
          <p:cNvSpPr/>
          <p:nvPr/>
        </p:nvSpPr>
        <p:spPr>
          <a:xfrm>
            <a:off x="0" y="6791325"/>
            <a:ext cx="12192000" cy="1143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E5E7D6B-4D9F-4753-8D80-F93508101E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844" y="2988237"/>
            <a:ext cx="2236311" cy="2236311"/>
          </a:xfrm>
          <a:prstGeom prst="rect">
            <a:avLst/>
          </a:prstGeom>
          <a:ln w="161925">
            <a:gradFill flip="none" rotWithShape="1">
              <a:gsLst>
                <a:gs pos="64000">
                  <a:srgbClr val="89B587"/>
                </a:gs>
                <a:gs pos="100000">
                  <a:srgbClr val="FF836E"/>
                </a:gs>
              </a:gsLst>
              <a:lin ang="3600000" scaled="0"/>
              <a:tileRect/>
            </a:gradFill>
          </a:ln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8877EC73-5893-4E7D-B2DE-379D6CF26C62}"/>
              </a:ext>
            </a:extLst>
          </p:cNvPr>
          <p:cNvSpPr/>
          <p:nvPr/>
        </p:nvSpPr>
        <p:spPr>
          <a:xfrm>
            <a:off x="724465" y="458700"/>
            <a:ext cx="910559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b="1" dirty="0"/>
              <a:t>Kde najít další informace?</a:t>
            </a:r>
          </a:p>
          <a:p>
            <a:r>
              <a:rPr lang="cs-CZ" sz="2800" dirty="0"/>
              <a:t>Všechny informace o SKF, ppt a zápisy z PS naleznete na: </a:t>
            </a:r>
          </a:p>
          <a:p>
            <a:r>
              <a:rPr lang="cs-CZ" sz="2800" dirty="0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https://www.mzp.cz/cz/socialni_klimaticky_fond</a:t>
            </a:r>
            <a:r>
              <a:rPr lang="cs-CZ" sz="2800" dirty="0">
                <a:solidFill>
                  <a:srgbClr val="0070C0"/>
                </a:solidFill>
              </a:rPr>
              <a:t> </a:t>
            </a:r>
          </a:p>
          <a:p>
            <a:r>
              <a:rPr lang="cs-CZ" sz="2800" dirty="0">
                <a:solidFill>
                  <a:srgbClr val="FF0000"/>
                </a:solidFill>
              </a:rPr>
              <a:t>(probíhá migrace na novou doménu – budeme informovat)</a:t>
            </a:r>
          </a:p>
        </p:txBody>
      </p:sp>
    </p:spTree>
    <p:extLst>
      <p:ext uri="{BB962C8B-B14F-4D97-AF65-F5344CB8AC3E}">
        <p14:creationId xmlns:p14="http://schemas.microsoft.com/office/powerpoint/2010/main" val="318875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3B3BBACD-00BB-474E-8D8B-17D318000B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42274" y="1005309"/>
            <a:ext cx="8936645" cy="229163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cs-CZ" sz="6000" dirty="0">
                <a:latin typeface="+mj-lt"/>
              </a:rPr>
              <a:t>Děkuji za pozornost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FCA1773E-C350-487B-83C5-CA629173129F}"/>
              </a:ext>
            </a:extLst>
          </p:cNvPr>
          <p:cNvSpPr/>
          <p:nvPr/>
        </p:nvSpPr>
        <p:spPr>
          <a:xfrm>
            <a:off x="0" y="5553036"/>
            <a:ext cx="12192000" cy="1289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1E7B8126-6D71-4B2F-87FB-AF152B0706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7" y="5743741"/>
            <a:ext cx="407781" cy="407781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F7DA739-C9DD-46AB-B725-246BD4CC74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285" y="5743741"/>
            <a:ext cx="348624" cy="348624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FD7979CC-6853-4764-AA13-E9F7E3D0C7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4455" y="5710724"/>
            <a:ext cx="369333" cy="36933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508D0D8D-E422-4B12-9053-9CB5C7A9FC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551" y="6317751"/>
            <a:ext cx="369333" cy="36933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DB6FB25A-13F2-4708-AD5A-59BD0451FC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75" y="6255313"/>
            <a:ext cx="369333" cy="369333"/>
          </a:xfrm>
          <a:prstGeom prst="rect">
            <a:avLst/>
          </a:prstGeom>
        </p:spPr>
      </p:pic>
      <p:sp>
        <p:nvSpPr>
          <p:cNvPr id="17" name="TextovéPole 16">
            <a:extLst>
              <a:ext uri="{FF2B5EF4-FFF2-40B4-BE49-F238E27FC236}">
                <a16:creationId xmlns:a16="http://schemas.microsoft.com/office/drawing/2014/main" id="{C57E0778-20B4-41D1-8400-BBCECB0B28DA}"/>
              </a:ext>
            </a:extLst>
          </p:cNvPr>
          <p:cNvSpPr txBox="1"/>
          <p:nvPr/>
        </p:nvSpPr>
        <p:spPr>
          <a:xfrm>
            <a:off x="1295906" y="5778354"/>
            <a:ext cx="347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latin typeface="+mj-lt"/>
              </a:rPr>
              <a:t>Ministerstvo životního prostředí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1A98C851-983E-44EE-B5BD-44AEA22B39DB}"/>
              </a:ext>
            </a:extLst>
          </p:cNvPr>
          <p:cNvSpPr txBox="1"/>
          <p:nvPr/>
        </p:nvSpPr>
        <p:spPr>
          <a:xfrm>
            <a:off x="6339711" y="5698434"/>
            <a:ext cx="1149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+mj-lt"/>
              </a:rPr>
              <a:t>@</a:t>
            </a:r>
            <a:r>
              <a:rPr lang="cs-CZ" sz="1400" dirty="0" err="1">
                <a:latin typeface="+mj-lt"/>
              </a:rPr>
              <a:t>mzpcr</a:t>
            </a:r>
            <a:endParaRPr lang="cs-CZ" dirty="0">
              <a:latin typeface="+mj-lt"/>
            </a:endParaRP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FF366A44-BD26-451D-A8E8-9B1C7AD82B00}"/>
              </a:ext>
            </a:extLst>
          </p:cNvPr>
          <p:cNvSpPr txBox="1"/>
          <p:nvPr/>
        </p:nvSpPr>
        <p:spPr>
          <a:xfrm>
            <a:off x="9099590" y="5743741"/>
            <a:ext cx="2054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latin typeface="+mj-lt"/>
              </a:rPr>
              <a:t>@</a:t>
            </a:r>
            <a:r>
              <a:rPr lang="cs-CZ" sz="1400" dirty="0" err="1">
                <a:latin typeface="+mj-lt"/>
              </a:rPr>
              <a:t>ministerstvo</a:t>
            </a:r>
            <a:r>
              <a:rPr lang="cs-CZ" sz="1600" dirty="0" err="1">
                <a:latin typeface="+mj-lt"/>
              </a:rPr>
              <a:t>_zp</a:t>
            </a:r>
            <a:endParaRPr lang="cs-CZ" sz="1600" dirty="0">
              <a:latin typeface="+mj-lt"/>
            </a:endParaRP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38806F83-234A-44CE-BEE8-FCB04B7FD471}"/>
              </a:ext>
            </a:extLst>
          </p:cNvPr>
          <p:cNvSpPr txBox="1"/>
          <p:nvPr/>
        </p:nvSpPr>
        <p:spPr>
          <a:xfrm>
            <a:off x="1295906" y="6270702"/>
            <a:ext cx="347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latin typeface="+mj-lt"/>
              </a:rPr>
              <a:t>Ministerstvo životního prostředí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E743B1EE-F8AE-46E2-B493-8FDA78EE2FD3}"/>
              </a:ext>
            </a:extLst>
          </p:cNvPr>
          <p:cNvSpPr txBox="1"/>
          <p:nvPr/>
        </p:nvSpPr>
        <p:spPr>
          <a:xfrm>
            <a:off x="6339711" y="6278208"/>
            <a:ext cx="3649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+mj-lt"/>
              </a:rPr>
              <a:t>@</a:t>
            </a:r>
            <a:r>
              <a:rPr lang="cs-CZ" sz="1400" dirty="0" err="1">
                <a:latin typeface="+mj-lt"/>
              </a:rPr>
              <a:t>ministerstvozivotnihoprostredi</a:t>
            </a:r>
            <a:endParaRPr lang="cs-CZ" dirty="0">
              <a:latin typeface="+mj-lt"/>
            </a:endParaRPr>
          </a:p>
        </p:txBody>
      </p:sp>
      <p:sp>
        <p:nvSpPr>
          <p:cNvPr id="15" name="Nadpis 4">
            <a:extLst>
              <a:ext uri="{FF2B5EF4-FFF2-40B4-BE49-F238E27FC236}">
                <a16:creationId xmlns:a16="http://schemas.microsoft.com/office/drawing/2014/main" id="{104791D7-66E9-4D9A-8BA2-E9AFA6F68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856" y="3046192"/>
            <a:ext cx="10515600" cy="1504950"/>
          </a:xfrm>
        </p:spPr>
        <p:txBody>
          <a:bodyPr>
            <a:normAutofit/>
          </a:bodyPr>
          <a:lstStyle/>
          <a:p>
            <a:r>
              <a:rPr lang="cs-CZ" sz="2400">
                <a:solidFill>
                  <a:schemeClr val="bg1"/>
                </a:solidFill>
              </a:rPr>
              <a:t>Jaroslav Kepka</a:t>
            </a:r>
            <a:br>
              <a:rPr lang="cs-CZ" sz="2400">
                <a:solidFill>
                  <a:schemeClr val="bg1"/>
                </a:solidFill>
              </a:rPr>
            </a:br>
            <a:r>
              <a:rPr lang="cs-CZ" sz="2400">
                <a:solidFill>
                  <a:schemeClr val="bg1"/>
                </a:solidFill>
                <a:latin typeface="+mn-lt"/>
              </a:rPr>
              <a:t>e-mail: jaroslav.kepka@mzp.cz</a:t>
            </a:r>
            <a:endParaRPr lang="cs-CZ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1" name="Obrázek 20">
            <a:extLst>
              <a:ext uri="{FF2B5EF4-FFF2-40B4-BE49-F238E27FC236}">
                <a16:creationId xmlns:a16="http://schemas.microsoft.com/office/drawing/2014/main" id="{C401406F-7EA0-4590-B504-801BF7EC0AB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1172" y="2513710"/>
            <a:ext cx="3490225" cy="2187673"/>
          </a:xfrm>
          <a:prstGeom prst="rect">
            <a:avLst/>
          </a:prstGeom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id="{ECFE8E25-03FB-318E-FEA2-2C2E24A34B5A}"/>
              </a:ext>
            </a:extLst>
          </p:cNvPr>
          <p:cNvSpPr/>
          <p:nvPr/>
        </p:nvSpPr>
        <p:spPr>
          <a:xfrm>
            <a:off x="393856" y="4069152"/>
            <a:ext cx="9892992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cs-CZ" sz="16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Maggie </a:t>
            </a:r>
            <a:r>
              <a:rPr lang="cs-CZ" sz="1600" b="1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Škabraha</a:t>
            </a:r>
            <a:r>
              <a:rPr lang="cs-CZ" sz="16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600" b="1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Dokupilová</a:t>
            </a:r>
            <a:endParaRPr lang="cs-CZ" sz="16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cs-CZ" sz="14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Ředitelka </a:t>
            </a:r>
            <a:r>
              <a:rPr lang="cs-CZ" sz="14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odboru financování dekarbonizace energetiky</a:t>
            </a:r>
            <a:endParaRPr lang="cs-CZ" sz="14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cs-CZ" sz="14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Ministerstvo životního prostředí</a:t>
            </a:r>
            <a:r>
              <a:rPr lang="cs-CZ" sz="14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spcAft>
                <a:spcPts val="600"/>
              </a:spcAft>
            </a:pPr>
            <a:r>
              <a:rPr lang="cs-CZ" sz="1400" b="1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E-mail: maggie.skabraha@mzp.cz</a:t>
            </a:r>
            <a:endParaRPr lang="cs-CZ" sz="14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193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E782BA-FBB5-4287-8FFF-793749D59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181" y="507283"/>
            <a:ext cx="11054735" cy="673146"/>
          </a:xfrm>
          <a:prstGeom prst="roundRect">
            <a:avLst/>
          </a:prstGeom>
          <a:gradFill flip="none" rotWithShape="1">
            <a:gsLst>
              <a:gs pos="0">
                <a:srgbClr val="FF836E"/>
              </a:gs>
              <a:gs pos="58000">
                <a:srgbClr val="2B673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chemeClr val="bg1"/>
                </a:solidFill>
              </a:rPr>
              <a:t>Program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FD45D3E-42DB-4061-9159-866F02ECA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181" y="1293045"/>
            <a:ext cx="11702561" cy="5651256"/>
          </a:xfrm>
          <a:prstGeom prst="snip1Rect">
            <a:avLst/>
          </a:prstGeo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Program jednání:</a:t>
            </a:r>
          </a:p>
          <a:p>
            <a:pPr marL="342900" indent="-342900">
              <a:buFont typeface="+mj-lt"/>
              <a:buAutoNum type="arabicParenR"/>
            </a:pPr>
            <a:r>
              <a:rPr lang="cs-CZ" dirty="0"/>
              <a:t>Zahájení, plnění úkolů z 1. jednání TPS SKF B, aktuální informace </a:t>
            </a:r>
          </a:p>
          <a:p>
            <a:pPr marL="342900" indent="-342900">
              <a:buFont typeface="+mj-lt"/>
              <a:buAutoNum type="arabicParenR"/>
            </a:pPr>
            <a:r>
              <a:rPr lang="cs-CZ" dirty="0"/>
              <a:t> Přehled relevantní aktuální podpory</a:t>
            </a:r>
          </a:p>
          <a:p>
            <a:pPr marL="0" indent="0">
              <a:buNone/>
            </a:pPr>
            <a:r>
              <a:rPr lang="cs-CZ" dirty="0"/>
              <a:t>	2a. Vstup MPSV</a:t>
            </a:r>
          </a:p>
          <a:p>
            <a:pPr marL="0" indent="0">
              <a:buNone/>
            </a:pPr>
            <a:r>
              <a:rPr lang="cs-CZ" dirty="0"/>
              <a:t>	2b. Vstup MMR  </a:t>
            </a:r>
          </a:p>
          <a:p>
            <a:pPr marL="0" indent="0">
              <a:buNone/>
            </a:pPr>
            <a:r>
              <a:rPr lang="cs-CZ" dirty="0"/>
              <a:t>3)  Inspirativní příklady ze zahraničí</a:t>
            </a:r>
          </a:p>
          <a:p>
            <a:pPr marL="0" indent="0">
              <a:buNone/>
            </a:pPr>
            <a:r>
              <a:rPr lang="cs-CZ" dirty="0"/>
              <a:t>4)  Diskuze, další kroky a závěr</a:t>
            </a:r>
          </a:p>
        </p:txBody>
      </p:sp>
    </p:spTree>
    <p:extLst>
      <p:ext uri="{BB962C8B-B14F-4D97-AF65-F5344CB8AC3E}">
        <p14:creationId xmlns:p14="http://schemas.microsoft.com/office/powerpoint/2010/main" val="4094994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>
            <a:extLst>
              <a:ext uri="{FF2B5EF4-FFF2-40B4-BE49-F238E27FC236}">
                <a16:creationId xmlns:a16="http://schemas.microsoft.com/office/drawing/2014/main" id="{569CECEC-0309-48D5-BCBC-A07B607BF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592" y="1191358"/>
            <a:ext cx="11368408" cy="5441706"/>
          </a:xfrm>
          <a:prstGeom prst="snip1Rect">
            <a:avLst/>
          </a:prstGeom>
          <a:ln>
            <a:noFill/>
          </a:ln>
        </p:spPr>
        <p:txBody>
          <a:bodyPr numCol="1">
            <a:normAutofit fontScale="85000" lnSpcReduction="20000"/>
          </a:bodyPr>
          <a:lstStyle/>
          <a:p>
            <a:pPr marL="0" lvl="0" indent="0">
              <a:buNone/>
            </a:pPr>
            <a:r>
              <a:rPr lang="cs-CZ" sz="3300" b="1" u="sng" dirty="0"/>
              <a:t>Úkoly:</a:t>
            </a:r>
          </a:p>
          <a:p>
            <a:pPr marL="0" lvl="0" indent="0">
              <a:buNone/>
            </a:pPr>
            <a:r>
              <a:rPr lang="cs-CZ" sz="2400" b="1" dirty="0"/>
              <a:t>Sdílení relevantních  informaci o aktuálně poskytovaných podporách, souvisejících politikách a plánovaných intervencích, které je možné zvážit pro přípravu SKP.</a:t>
            </a:r>
          </a:p>
          <a:p>
            <a:r>
              <a:rPr lang="cs-CZ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Gestor: Všichni</a:t>
            </a:r>
          </a:p>
          <a:p>
            <a:r>
              <a:rPr lang="cs-CZ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Termín: do 2. jednání TPS SKF B</a:t>
            </a:r>
          </a:p>
          <a:p>
            <a:pPr lvl="0"/>
            <a:endParaRPr lang="cs-CZ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lvl="0" indent="0">
              <a:buNone/>
            </a:pPr>
            <a:r>
              <a:rPr lang="cs-CZ" sz="2400" b="1" dirty="0"/>
              <a:t>MŽP připraví sdílený disk pro sdílení dokumentů.</a:t>
            </a:r>
          </a:p>
          <a:p>
            <a:r>
              <a:rPr lang="cs-CZ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Gestor: MŽP </a:t>
            </a:r>
          </a:p>
          <a:p>
            <a:r>
              <a:rPr lang="cs-CZ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Termín: do 2. jednání TPS SKF B</a:t>
            </a:r>
          </a:p>
          <a:p>
            <a:pPr lvl="0"/>
            <a:endParaRPr lang="cs-CZ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lvl="0" indent="0">
              <a:buNone/>
            </a:pPr>
            <a:r>
              <a:rPr lang="cs-CZ" sz="2400" b="1" dirty="0"/>
              <a:t>MŽP připraví podkladový materiál pro práci TPS SKF B, ve kterém shrne dosavadní přístupy k energetické chudobě a otevře další možnosti zacílení podpory pro zranitelné v SKF. Tento materiál bude otevřen revizím a přístupný všem členům TPS SKF B na společném uložišti.</a:t>
            </a:r>
          </a:p>
          <a:p>
            <a:pPr lvl="0"/>
            <a:r>
              <a:rPr lang="cs-CZ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Gestor: Všichni (pro doplnění materiálu)</a:t>
            </a:r>
          </a:p>
          <a:p>
            <a:pPr lvl="0"/>
            <a:r>
              <a:rPr lang="cs-CZ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Termín: do 2. jednání TPS SKF B</a:t>
            </a:r>
          </a:p>
          <a:p>
            <a:pPr lvl="0"/>
            <a:endParaRPr lang="cs-CZ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B2D5A617-4481-EBD4-1502-793059D4DC95}"/>
              </a:ext>
            </a:extLst>
          </p:cNvPr>
          <p:cNvSpPr txBox="1">
            <a:spLocks/>
          </p:cNvSpPr>
          <p:nvPr/>
        </p:nvSpPr>
        <p:spPr>
          <a:xfrm>
            <a:off x="577802" y="466053"/>
            <a:ext cx="11285951" cy="923342"/>
          </a:xfrm>
          <a:prstGeom prst="roundRect">
            <a:avLst/>
          </a:prstGeom>
          <a:gradFill flip="none" rotWithShape="1">
            <a:gsLst>
              <a:gs pos="0">
                <a:srgbClr val="FF836E">
                  <a:alpha val="71000"/>
                </a:srgbClr>
              </a:gs>
              <a:gs pos="57000">
                <a:srgbClr val="2B6731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cs-CZ" sz="2800" dirty="0">
                <a:solidFill>
                  <a:schemeClr val="bg1"/>
                </a:solidFill>
              </a:rPr>
              <a:t>1) Zahájení, shrnutí dosavadní práce, plnění úkolů z 1. jednání TPS SKF</a:t>
            </a:r>
          </a:p>
        </p:txBody>
      </p:sp>
      <p:pic>
        <p:nvPicPr>
          <p:cNvPr id="7" name="Grafický objekt 6" descr="Ozubená kola">
            <a:extLst>
              <a:ext uri="{FF2B5EF4-FFF2-40B4-BE49-F238E27FC236}">
                <a16:creationId xmlns:a16="http://schemas.microsoft.com/office/drawing/2014/main" id="{30F3B444-9EF5-F5EB-B6D8-B58F15E47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57447" y="2263446"/>
            <a:ext cx="914400" cy="914400"/>
          </a:xfrm>
          <a:prstGeom prst="rect">
            <a:avLst/>
          </a:prstGeom>
        </p:spPr>
      </p:pic>
      <p:pic>
        <p:nvPicPr>
          <p:cNvPr id="8" name="Grafický objekt 7" descr="Zaškrtnutí">
            <a:extLst>
              <a:ext uri="{FF2B5EF4-FFF2-40B4-BE49-F238E27FC236}">
                <a16:creationId xmlns:a16="http://schemas.microsoft.com/office/drawing/2014/main" id="{008AFCEA-DB12-8F01-8845-7689BA5406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19317" y="3697138"/>
            <a:ext cx="675074" cy="675074"/>
          </a:xfrm>
          <a:prstGeom prst="rect">
            <a:avLst/>
          </a:prstGeom>
        </p:spPr>
      </p:pic>
      <p:pic>
        <p:nvPicPr>
          <p:cNvPr id="10" name="Grafický objekt 9" descr="Ozubená kola">
            <a:extLst>
              <a:ext uri="{FF2B5EF4-FFF2-40B4-BE49-F238E27FC236}">
                <a16:creationId xmlns:a16="http://schemas.microsoft.com/office/drawing/2014/main" id="{C68DFE94-1DB6-2627-2A1E-68B96B70C3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15117" y="520944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665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>
            <a:extLst>
              <a:ext uri="{FF2B5EF4-FFF2-40B4-BE49-F238E27FC236}">
                <a16:creationId xmlns:a16="http://schemas.microsoft.com/office/drawing/2014/main" id="{569CECEC-0309-48D5-BCBC-A07B607BF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851" y="1357519"/>
            <a:ext cx="10944345" cy="5113803"/>
          </a:xfrm>
          <a:prstGeom prst="snip1Rect">
            <a:avLst/>
          </a:prstGeom>
          <a:ln>
            <a:noFill/>
          </a:ln>
        </p:spPr>
        <p:txBody>
          <a:bodyPr numCol="1">
            <a:normAutofit fontScale="92500" lnSpcReduction="20000"/>
          </a:bodyPr>
          <a:lstStyle/>
          <a:p>
            <a:pPr lvl="0">
              <a:lnSpc>
                <a:spcPct val="100000"/>
              </a:lnSpc>
            </a:pPr>
            <a:r>
              <a:rPr lang="cs-CZ" sz="2400" b="1" dirty="0"/>
              <a:t>Definice energetické chudoby – expertní pracovní skupina MPO </a:t>
            </a:r>
          </a:p>
          <a:p>
            <a:pPr lvl="1">
              <a:lnSpc>
                <a:spcPct val="100000"/>
              </a:lnSpc>
            </a:pPr>
            <a:r>
              <a:rPr lang="cs-CZ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Definice energetické chudoby ještě není hotová</a:t>
            </a:r>
          </a:p>
          <a:p>
            <a:pPr lvl="1">
              <a:lnSpc>
                <a:spcPct val="100000"/>
              </a:lnSpc>
            </a:pPr>
            <a:r>
              <a:rPr lang="cs-CZ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24.7. (dnes) proběhne 5. jednání PS MPO k tématu</a:t>
            </a:r>
          </a:p>
          <a:p>
            <a:pPr lvl="1">
              <a:lnSpc>
                <a:spcPct val="100000"/>
              </a:lnSpc>
            </a:pPr>
            <a:r>
              <a:rPr lang="cs-CZ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27.6. zveřejněna nová studie k energetické chudobě zpracovaná pro MPSV analytiky </a:t>
            </a:r>
            <a:br>
              <a:rPr lang="cs-CZ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cs-CZ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 Platformy pro soc. bydlení a Ostravské univerzity </a:t>
            </a:r>
            <a:r>
              <a:rPr lang="cs-CZ" sz="20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https://socialnibydleni.mpsv.cz/download/dokumenty/124-ech_2023_dpi250-2.pdf</a:t>
            </a:r>
            <a:r>
              <a:rPr lang="cs-CZ" sz="2000" dirty="0">
                <a:solidFill>
                  <a:srgbClr val="0070C0"/>
                </a:solidFill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cs-CZ" sz="2400" b="1" dirty="0"/>
              <a:t>Startuje projekt pro přípravu SKP financovaný z nástroje TSI</a:t>
            </a:r>
          </a:p>
          <a:p>
            <a:pPr lvl="1"/>
            <a:r>
              <a:rPr lang="cs-CZ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Kick</a:t>
            </a:r>
            <a:r>
              <a:rPr lang="cs-CZ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off</a:t>
            </a:r>
            <a:r>
              <a:rPr lang="cs-CZ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meeting proběhl 17. 7. za účasti zástupců dalších rezortů a aktérů</a:t>
            </a:r>
          </a:p>
          <a:p>
            <a:pPr lvl="1"/>
            <a:r>
              <a:rPr lang="cs-CZ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Cílem je podpořit tvorbu SKP, klíčové je nedublovat práci PS</a:t>
            </a:r>
          </a:p>
          <a:p>
            <a:pPr lvl="1"/>
            <a:endParaRPr lang="cs-CZ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b="1" dirty="0"/>
              <a:t>Dopady EU ETS2 na domácnosti</a:t>
            </a:r>
            <a:r>
              <a:rPr lang="cs-CZ" sz="2400" b="1" dirty="0"/>
              <a:t> na základě modelace SEEPIA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Aktuálně má MŽP k dispozici surová data, která je třeba interpretovat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 konce srpna budou k dispozici indikátory energetické chudoby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Kompletní výstupy od SEEPIA k SKF by měly být k dispozici v září</a:t>
            </a:r>
          </a:p>
          <a:p>
            <a:pPr lvl="1"/>
            <a:endParaRPr lang="cs-CZ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B2D5A617-4481-EBD4-1502-793059D4DC95}"/>
              </a:ext>
            </a:extLst>
          </p:cNvPr>
          <p:cNvSpPr txBox="1">
            <a:spLocks/>
          </p:cNvSpPr>
          <p:nvPr/>
        </p:nvSpPr>
        <p:spPr>
          <a:xfrm>
            <a:off x="577803" y="434177"/>
            <a:ext cx="11036394" cy="923342"/>
          </a:xfrm>
          <a:prstGeom prst="roundRect">
            <a:avLst/>
          </a:prstGeom>
          <a:gradFill flip="none" rotWithShape="1">
            <a:gsLst>
              <a:gs pos="0">
                <a:srgbClr val="FF836E">
                  <a:alpha val="71000"/>
                </a:srgbClr>
              </a:gs>
              <a:gs pos="57000">
                <a:srgbClr val="2B6731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cs-CZ" sz="4000" dirty="0">
                <a:solidFill>
                  <a:schemeClr val="bg1"/>
                </a:solidFill>
              </a:rPr>
              <a:t>Aktuální informace</a:t>
            </a:r>
          </a:p>
        </p:txBody>
      </p:sp>
    </p:spTree>
    <p:extLst>
      <p:ext uri="{BB962C8B-B14F-4D97-AF65-F5344CB8AC3E}">
        <p14:creationId xmlns:p14="http://schemas.microsoft.com/office/powerpoint/2010/main" val="2831748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CCA78F5D-31AB-E956-38AF-E3FBE8DC60AC}"/>
              </a:ext>
            </a:extLst>
          </p:cNvPr>
          <p:cNvSpPr/>
          <p:nvPr/>
        </p:nvSpPr>
        <p:spPr>
          <a:xfrm>
            <a:off x="501446" y="1887793"/>
            <a:ext cx="11149780" cy="2163097"/>
          </a:xfrm>
          <a:prstGeom prst="rect">
            <a:avLst/>
          </a:prstGeom>
          <a:gradFill flip="none" rotWithShape="1">
            <a:gsLst>
              <a:gs pos="0">
                <a:srgbClr val="FF836E"/>
              </a:gs>
              <a:gs pos="48000">
                <a:srgbClr val="2B6731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BCBCBC">
                <a:alpha val="8313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2E782BA-FBB5-4287-8FFF-793749D59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298" y="2219856"/>
            <a:ext cx="11543070" cy="2004861"/>
          </a:xfrm>
          <a:prstGeom prst="roundRect">
            <a:avLst/>
          </a:prstGeom>
          <a:noFill/>
          <a:ln>
            <a:noFill/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chemeClr val="bg1"/>
                </a:solidFill>
              </a:rPr>
              <a:t>2) Přehled relevantní aktuální podpory (MPSV, MMR)</a:t>
            </a:r>
            <a:br>
              <a:rPr lang="cs-CZ" sz="3600" dirty="0">
                <a:solidFill>
                  <a:schemeClr val="bg1"/>
                </a:solidFill>
              </a:rPr>
            </a:br>
            <a:endParaRPr lang="cs-CZ" sz="3600" dirty="0">
              <a:solidFill>
                <a:schemeClr val="bg1"/>
              </a:solidFill>
            </a:endParaRPr>
          </a:p>
        </p:txBody>
      </p:sp>
      <p:sp>
        <p:nvSpPr>
          <p:cNvPr id="4" name="Zástupný symbol pro obsah 2">
            <a:extLst>
              <a:ext uri="{FF2B5EF4-FFF2-40B4-BE49-F238E27FC236}">
                <a16:creationId xmlns:a16="http://schemas.microsoft.com/office/drawing/2014/main" id="{9FD9E157-4313-E88B-1D8C-3D2E3A946F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908" y="4290964"/>
            <a:ext cx="11702561" cy="531632"/>
          </a:xfrm>
          <a:prstGeom prst="snip1Rect">
            <a:avLst/>
          </a:prstGeo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Prezentace MPSV a MMR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0221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7517100B-9337-AE96-A3FE-292CE537EF31}"/>
              </a:ext>
            </a:extLst>
          </p:cNvPr>
          <p:cNvSpPr txBox="1">
            <a:spLocks/>
          </p:cNvSpPr>
          <p:nvPr/>
        </p:nvSpPr>
        <p:spPr>
          <a:xfrm>
            <a:off x="738792" y="480354"/>
            <a:ext cx="10675088" cy="747810"/>
          </a:xfrm>
          <a:prstGeom prst="roundRect">
            <a:avLst/>
          </a:prstGeom>
          <a:gradFill flip="none" rotWithShape="1">
            <a:gsLst>
              <a:gs pos="0">
                <a:srgbClr val="FF836E">
                  <a:alpha val="71000"/>
                </a:srgbClr>
              </a:gs>
              <a:gs pos="57000">
                <a:srgbClr val="2B6731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cs-CZ" sz="3600" dirty="0">
                <a:solidFill>
                  <a:schemeClr val="bg1"/>
                </a:solidFill>
              </a:rPr>
              <a:t> 3)  Inspirativní příklady ze zahraničí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5A654459-6B07-7FBF-8921-B073DD0CF64F}"/>
              </a:ext>
            </a:extLst>
          </p:cNvPr>
          <p:cNvSpPr txBox="1"/>
          <p:nvPr/>
        </p:nvSpPr>
        <p:spPr>
          <a:xfrm>
            <a:off x="478465" y="1509823"/>
            <a:ext cx="10935416" cy="5280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2400" b="1" dirty="0"/>
              <a:t>Podrobný přehled 16 příkladů zahraniční dobré praxe dle DG CLIMA </a:t>
            </a:r>
            <a:r>
              <a:rPr lang="cs-CZ" sz="2400" dirty="0"/>
              <a:t>uložen na sdíleném disku pro práci TPS SKF Budovy</a:t>
            </a:r>
          </a:p>
          <a:p>
            <a:pPr marR="0" lvl="1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2400" b="1" dirty="0"/>
              <a:t>Dobrá řešení: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sz="2400" u="sng" dirty="0">
                <a:solidFill>
                  <a:srgbClr val="000000">
                    <a:lumMod val="50000"/>
                    <a:lumOff val="50000"/>
                  </a:srgbClr>
                </a:solidFill>
              </a:rPr>
              <a:t>kombinují různé typy opatření</a:t>
            </a:r>
            <a:r>
              <a:rPr lang="cs-CZ" sz="2400" dirty="0">
                <a:solidFill>
                  <a:srgbClr val="000000">
                    <a:lumMod val="50000"/>
                    <a:lumOff val="50000"/>
                  </a:srgbClr>
                </a:solidFill>
              </a:rPr>
              <a:t> – renovace budov + instalace OZE a výměna zdroje vytápění + poradenství ohledně </a:t>
            </a:r>
            <a:r>
              <a:rPr lang="cs-CZ" sz="2400" dirty="0" err="1">
                <a:solidFill>
                  <a:srgbClr val="000000">
                    <a:lumMod val="50000"/>
                    <a:lumOff val="50000"/>
                  </a:srgbClr>
                </a:solidFill>
              </a:rPr>
              <a:t>energ</a:t>
            </a:r>
            <a:r>
              <a:rPr lang="cs-CZ" sz="2400" dirty="0">
                <a:solidFill>
                  <a:srgbClr val="000000">
                    <a:lumMod val="50000"/>
                    <a:lumOff val="50000"/>
                  </a:srgbClr>
                </a:solidFill>
              </a:rPr>
              <a:t>. úspor, ale i tvorby projektu </a:t>
            </a:r>
            <a:br>
              <a:rPr lang="cs-CZ" sz="2400" dirty="0">
                <a:solidFill>
                  <a:srgbClr val="000000">
                    <a:lumMod val="50000"/>
                    <a:lumOff val="50000"/>
                  </a:srgbClr>
                </a:solidFill>
              </a:rPr>
            </a:br>
            <a:r>
              <a:rPr lang="cs-CZ" sz="2400" dirty="0">
                <a:solidFill>
                  <a:srgbClr val="000000">
                    <a:lumMod val="50000"/>
                    <a:lumOff val="50000"/>
                  </a:srgbClr>
                </a:solidFill>
              </a:rPr>
              <a:t>a dostupné podpory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sz="2400" u="sng" dirty="0">
                <a:solidFill>
                  <a:srgbClr val="000000">
                    <a:lumMod val="50000"/>
                    <a:lumOff val="50000"/>
                  </a:srgbClr>
                </a:solidFill>
              </a:rPr>
              <a:t>z</a:t>
            </a:r>
            <a:r>
              <a:rPr kumimoji="0" lang="cs-CZ" sz="24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apojují</a:t>
            </a:r>
            <a:r>
              <a:rPr kumimoji="0" lang="cs-CZ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 více subjektů </a:t>
            </a:r>
            <a:r>
              <a:rPr lang="cs-CZ" sz="2400" dirty="0">
                <a:solidFill>
                  <a:srgbClr val="000000">
                    <a:lumMod val="50000"/>
                    <a:lumOff val="50000"/>
                  </a:srgbClr>
                </a:solidFill>
              </a:rPr>
              <a:t>– např. banky se zvýhodněnými úvěry s garancí nebo podporou od státu či samospráv, dodavatele energií, kteří se podílejí na financování opatření, samotné zhotovitele, domácnosti, které mají vysoké výdaje na energie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sz="2400" u="sng" dirty="0">
                <a:solidFill>
                  <a:srgbClr val="000000">
                    <a:lumMod val="50000"/>
                    <a:lumOff val="50000"/>
                  </a:srgbClr>
                </a:solidFill>
              </a:rPr>
              <a:t>Vycházejí z místní znalosti, pracují s lokálními specifiky a komunitami</a:t>
            </a:r>
            <a:r>
              <a:rPr lang="cs-CZ" sz="2400" dirty="0">
                <a:solidFill>
                  <a:srgbClr val="000000">
                    <a:lumMod val="50000"/>
                    <a:lumOff val="50000"/>
                  </a:srgbClr>
                </a:solidFill>
              </a:rPr>
              <a:t>, poradenství propojují s konkrétními řešeními (výměna drobných spotřebičů v domácnosti)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cs-CZ" sz="2000" dirty="0">
              <a:solidFill>
                <a:srgbClr val="000000">
                  <a:lumMod val="50000"/>
                  <a:lumOff val="50000"/>
                </a:srgbClr>
              </a:solidFill>
              <a:latin typeface="Barlow"/>
            </a:endParaRPr>
          </a:p>
        </p:txBody>
      </p:sp>
    </p:spTree>
    <p:extLst>
      <p:ext uri="{BB962C8B-B14F-4D97-AF65-F5344CB8AC3E}">
        <p14:creationId xmlns:p14="http://schemas.microsoft.com/office/powerpoint/2010/main" val="284657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7517100B-9337-AE96-A3FE-292CE537EF31}"/>
              </a:ext>
            </a:extLst>
          </p:cNvPr>
          <p:cNvSpPr txBox="1">
            <a:spLocks/>
          </p:cNvSpPr>
          <p:nvPr/>
        </p:nvSpPr>
        <p:spPr>
          <a:xfrm>
            <a:off x="758456" y="288968"/>
            <a:ext cx="10675088" cy="747810"/>
          </a:xfrm>
          <a:prstGeom prst="roundRect">
            <a:avLst/>
          </a:prstGeom>
          <a:gradFill flip="none" rotWithShape="1">
            <a:gsLst>
              <a:gs pos="0">
                <a:srgbClr val="FF836E">
                  <a:alpha val="71000"/>
                </a:srgbClr>
              </a:gs>
              <a:gs pos="57000">
                <a:srgbClr val="2B6731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cs-CZ" sz="3600" dirty="0">
                <a:solidFill>
                  <a:schemeClr val="bg1"/>
                </a:solidFill>
              </a:rPr>
              <a:t>3) Inspirativní příklady ze zahraničí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5A654459-6B07-7FBF-8921-B073DD0CF64F}"/>
              </a:ext>
            </a:extLst>
          </p:cNvPr>
          <p:cNvSpPr txBox="1"/>
          <p:nvPr/>
        </p:nvSpPr>
        <p:spPr>
          <a:xfrm>
            <a:off x="659219" y="1158949"/>
            <a:ext cx="11052374" cy="5349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2200" b="1" dirty="0"/>
              <a:t>Konkrétní příklady dobré praxe ze zahraničí:</a:t>
            </a:r>
          </a:p>
          <a:p>
            <a:pPr marL="457200" indent="-457200" defTabSz="914400">
              <a:lnSpc>
                <a:spcPct val="90000"/>
              </a:lnSpc>
              <a:buFont typeface="+mj-lt"/>
              <a:buAutoNum type="arabicPeriod"/>
              <a:defRPr/>
            </a:pPr>
            <a:r>
              <a:rPr lang="cs-CZ" sz="2200" b="1" dirty="0"/>
              <a:t>Podpora výstavby energeticky úsporného nájemního bydlení </a:t>
            </a:r>
            <a:endParaRPr lang="cs-CZ" sz="2000" u="sng" dirty="0">
              <a:solidFill>
                <a:srgbClr val="000000">
                  <a:lumMod val="50000"/>
                  <a:lumOff val="50000"/>
                </a:srgbClr>
              </a:solidFill>
              <a:latin typeface="Barlow"/>
            </a:endParaRPr>
          </a:p>
          <a:p>
            <a:pPr lvl="1" defTabSz="914400">
              <a:lnSpc>
                <a:spcPct val="90000"/>
              </a:lnSpc>
              <a:defRPr/>
            </a:pPr>
            <a:r>
              <a:rPr kumimoji="0" lang="cs-CZ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Rakousko (Vídeň): </a:t>
            </a: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The City of Vienna's </a:t>
            </a:r>
            <a:r>
              <a:rPr kumimoji="0" lang="en-US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subsidised</a:t>
            </a: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 new housing construction model</a:t>
            </a:r>
            <a:endParaRPr kumimoji="0" lang="cs-CZ" sz="2000" b="0" i="0" u="sng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Barlow"/>
              <a:ea typeface="+mn-ea"/>
              <a:cs typeface="+mn-cs"/>
            </a:endParaRPr>
          </a:p>
          <a:p>
            <a:pPr lvl="1" defTabSz="914400">
              <a:lnSpc>
                <a:spcPct val="90000"/>
              </a:lnSpc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podpora nové výstavby dostupného energeticky úsporného nájemního bydlení = Developer získá dotovaný úvěr (nízký úrok + dlouhá splatnost) na komerční výstavbu nájemního bydlení při závazku zachovat nákladové nájemné po dobu splácení  úvěru + povinnost řídit se požadavky města na kvalitu a charakter výstavy, město dále poskytuje poradenství nájemníkům; nastavováno a financováno městem, částečně ze speciální daně</a:t>
            </a:r>
          </a:p>
          <a:p>
            <a:pPr marL="457200" indent="-457200" defTabSz="914400">
              <a:lnSpc>
                <a:spcPct val="90000"/>
              </a:lnSpc>
              <a:buFont typeface="+mj-lt"/>
              <a:buAutoNum type="arabicPeriod"/>
              <a:defRPr/>
            </a:pPr>
            <a:r>
              <a:rPr lang="cs-CZ" sz="2200" b="1" dirty="0"/>
              <a:t>Podpora komunitní energetiky OZE</a:t>
            </a:r>
          </a:p>
          <a:p>
            <a:pPr lvl="1" defTabSz="914400">
              <a:lnSpc>
                <a:spcPct val="90000"/>
              </a:lnSpc>
              <a:defRPr/>
            </a:pPr>
            <a:r>
              <a:rPr kumimoji="0" lang="cs-CZ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Španělsko (Ostrov La Palma): </a:t>
            </a:r>
            <a:r>
              <a:rPr kumimoji="0" lang="es-ES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Local Energy </a:t>
            </a:r>
            <a:r>
              <a:rPr kumimoji="0" lang="es-ES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Community</a:t>
            </a:r>
            <a:r>
              <a:rPr kumimoji="0" lang="es-ES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  "Energía Bonita y Renovable„</a:t>
            </a:r>
            <a:endParaRPr kumimoji="0" lang="cs-CZ" sz="2000" b="0" i="0" u="sng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Barlow"/>
              <a:ea typeface="+mn-ea"/>
              <a:cs typeface="+mn-cs"/>
            </a:endParaRPr>
          </a:p>
          <a:p>
            <a:pPr lvl="1" defTabSz="914400">
              <a:lnSpc>
                <a:spcPct val="90000"/>
              </a:lnSpc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Místní energetické družstvo – aktivita samosprávy, jejímž cílem je umožnit využití solární energie i nízkopříjmovým domácnostem, vstupní investice do sdílených kapacit od vládní agentury, dále možnost za vstupní poplatek 100 EUR využívat sdílené kapacity, přednost nízkopříjmový</a:t>
            </a:r>
          </a:p>
          <a:p>
            <a:pPr marL="457200" indent="-457200" defTabSz="914400">
              <a:lnSpc>
                <a:spcPct val="90000"/>
              </a:lnSpc>
              <a:buFont typeface="+mj-lt"/>
              <a:buAutoNum type="arabicPeriod"/>
              <a:defRPr/>
            </a:pPr>
            <a:r>
              <a:rPr lang="cs-CZ" sz="2200" b="1" dirty="0"/>
              <a:t>Poradenství a levná úsporná opatření v domácnostech</a:t>
            </a:r>
          </a:p>
          <a:p>
            <a:pPr lvl="1" defTabSz="914400">
              <a:lnSpc>
                <a:spcPct val="90000"/>
              </a:lnSpc>
              <a:defRPr/>
            </a:pPr>
            <a:r>
              <a:rPr kumimoji="0" lang="cs-CZ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Španělsko (Barcelona) : </a:t>
            </a:r>
            <a:r>
              <a:rPr kumimoji="0" lang="cs-CZ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Energy</a:t>
            </a:r>
            <a:r>
              <a:rPr kumimoji="0" lang="cs-CZ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 </a:t>
            </a:r>
            <a:r>
              <a:rPr kumimoji="0" lang="cs-CZ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Advice</a:t>
            </a:r>
            <a:r>
              <a:rPr kumimoji="0" lang="cs-CZ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 </a:t>
            </a:r>
            <a:r>
              <a:rPr kumimoji="0" lang="cs-CZ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Points</a:t>
            </a:r>
            <a:endParaRPr kumimoji="0" lang="cs-CZ" sz="2000" b="0" i="0" u="sng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Barlow"/>
              <a:ea typeface="+mn-ea"/>
              <a:cs typeface="+mn-cs"/>
            </a:endParaRPr>
          </a:p>
          <a:p>
            <a:pPr lvl="1" defTabSz="914400">
              <a:lnSpc>
                <a:spcPct val="90000"/>
              </a:lnSpc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informace o právech v souvislosti s energiemi a možnostech úspor pro všechny obyvatele + speciální podpora pro zranitelné – individuální poradenství, mapování situace a podpora přímo v domácnostech, mediace v komunikaci s dodavateli energií při hrozbě přerušení dodávek, část poradců jsou dlouhodobě nezaměstnaní proškolení na </a:t>
            </a:r>
            <a:r>
              <a:rPr kumimoji="0" lang="cs-CZ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energ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Barlow"/>
                <a:ea typeface="+mn-ea"/>
                <a:cs typeface="+mn-cs"/>
              </a:rPr>
              <a:t>. poradce (peer to peer a komunitní rozměr), možnost zaplatit drobná opatření šetřící energii přímo v domácnosti (např. úsporné žárovky)</a:t>
            </a:r>
          </a:p>
        </p:txBody>
      </p:sp>
    </p:spTree>
    <p:extLst>
      <p:ext uri="{BB962C8B-B14F-4D97-AF65-F5344CB8AC3E}">
        <p14:creationId xmlns:p14="http://schemas.microsoft.com/office/powerpoint/2010/main" val="2271392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85F00BB4-4A11-4A7F-A308-97D1F3DC0C60}"/>
              </a:ext>
            </a:extLst>
          </p:cNvPr>
          <p:cNvSpPr/>
          <p:nvPr/>
        </p:nvSpPr>
        <p:spPr>
          <a:xfrm>
            <a:off x="0" y="6791325"/>
            <a:ext cx="12192000" cy="1143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8877EC73-5893-4E7D-B2DE-379D6CF26C62}"/>
              </a:ext>
            </a:extLst>
          </p:cNvPr>
          <p:cNvSpPr/>
          <p:nvPr/>
        </p:nvSpPr>
        <p:spPr>
          <a:xfrm>
            <a:off x="1044740" y="1446161"/>
            <a:ext cx="1010148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Zvažovaná témata na příští jednání: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Ukotvení definice energetické chudoby; výstup pracovní skupiny MPO + případné úpravy pro potřeby SKF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Příprava konkrétních opatření do SKP (plus identifikace dalších nutných opatření </a:t>
            </a:r>
            <a:b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 financování z jiných zdrojů)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Stávající opatření relevantní pro CS, kde je nutné hledat návazné financování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Nová opatření – identifikovaná potřeba + chybějící podpora = nájemní bydlení?; poradenství + mediace ve vztahu pronajímatele a nájemce?; podpora sdílené </a:t>
            </a:r>
            <a:b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komunitní energetiky (OZE)…?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Diskuse nad návrhy konkrétních opatření pro oblast budov + prioritizace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7BB1E264-10FB-D0EB-EE85-209469DECCBF}"/>
              </a:ext>
            </a:extLst>
          </p:cNvPr>
          <p:cNvSpPr/>
          <p:nvPr/>
        </p:nvSpPr>
        <p:spPr>
          <a:xfrm>
            <a:off x="1492174" y="344761"/>
            <a:ext cx="9490364" cy="812236"/>
          </a:xfrm>
          <a:prstGeom prst="rect">
            <a:avLst/>
          </a:prstGeom>
          <a:gradFill flip="none" rotWithShape="1">
            <a:gsLst>
              <a:gs pos="0">
                <a:srgbClr val="FF836E"/>
              </a:gs>
              <a:gs pos="48000">
                <a:srgbClr val="2B6731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BCBCBC">
                <a:alpha val="8313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B85F4F9C-F531-FED3-1991-43F6A812F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174" y="359795"/>
            <a:ext cx="9654046" cy="797201"/>
          </a:xfrm>
          <a:prstGeom prst="roundRect">
            <a:avLst/>
          </a:prstGeom>
          <a:noFill/>
          <a:ln>
            <a:noFill/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chemeClr val="bg1"/>
                </a:solidFill>
              </a:rPr>
              <a:t>4)  Diskuze, další kroky a závěr</a:t>
            </a:r>
          </a:p>
        </p:txBody>
      </p:sp>
    </p:spTree>
    <p:extLst>
      <p:ext uri="{BB962C8B-B14F-4D97-AF65-F5344CB8AC3E}">
        <p14:creationId xmlns:p14="http://schemas.microsoft.com/office/powerpoint/2010/main" val="207896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85F00BB4-4A11-4A7F-A308-97D1F3DC0C60}"/>
              </a:ext>
            </a:extLst>
          </p:cNvPr>
          <p:cNvSpPr/>
          <p:nvPr/>
        </p:nvSpPr>
        <p:spPr>
          <a:xfrm>
            <a:off x="0" y="6791325"/>
            <a:ext cx="12192000" cy="1143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8877EC73-5893-4E7D-B2DE-379D6CF26C62}"/>
              </a:ext>
            </a:extLst>
          </p:cNvPr>
          <p:cNvSpPr/>
          <p:nvPr/>
        </p:nvSpPr>
        <p:spPr>
          <a:xfrm>
            <a:off x="1186616" y="1551669"/>
            <a:ext cx="10101480" cy="444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Termín dalšího jednání</a:t>
            </a: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září 2024, do té doby poběží individuální schůzky </a:t>
            </a:r>
            <a:b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 přípravě konkrétních karet opatření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000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Úkoly:</a:t>
            </a:r>
            <a:endParaRPr lang="cs-CZ" sz="2000" u="sng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Příprava karet opatření</a:t>
            </a:r>
          </a:p>
          <a:p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Gestor: všichni</a:t>
            </a:r>
          </a:p>
          <a:p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Termín:</a:t>
            </a:r>
            <a:r>
              <a:rPr 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do příštího jednání pracovní skupiny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Finalizace sdíleného dokumentu</a:t>
            </a:r>
          </a:p>
          <a:p>
            <a:r>
              <a:rPr 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Gestor: MŽP (koordinace) + všichni (doplnění)</a:t>
            </a:r>
          </a:p>
          <a:p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Termín</a:t>
            </a:r>
            <a:r>
              <a:rPr 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do příštího jednání pracovní skupiny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20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Onepager</a:t>
            </a:r>
            <a:r>
              <a:rPr 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k dopadům EU ETS2 na domácnosti, dle výstupů konsorcia SEEPIA (energetická chudoba/indikátory) </a:t>
            </a:r>
            <a:r>
              <a:rPr lang="cs-CZ" sz="2000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per rollam</a:t>
            </a:r>
            <a:r>
              <a:rPr 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	</a:t>
            </a:r>
            <a:r>
              <a:rPr kumimoji="0" lang="cs-CZ" sz="200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Gestor: MŽP</a:t>
            </a:r>
          </a:p>
          <a:p>
            <a:pPr>
              <a:defRPr/>
            </a:pPr>
            <a:r>
              <a:rPr kumimoji="0" lang="cs-CZ" sz="200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	Termín: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200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konec srpna</a:t>
            </a:r>
            <a:r>
              <a:rPr 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7BB1E264-10FB-D0EB-EE85-209469DECCBF}"/>
              </a:ext>
            </a:extLst>
          </p:cNvPr>
          <p:cNvSpPr/>
          <p:nvPr/>
        </p:nvSpPr>
        <p:spPr>
          <a:xfrm>
            <a:off x="1492174" y="333038"/>
            <a:ext cx="9490364" cy="812236"/>
          </a:xfrm>
          <a:prstGeom prst="rect">
            <a:avLst/>
          </a:prstGeom>
          <a:gradFill flip="none" rotWithShape="1">
            <a:gsLst>
              <a:gs pos="0">
                <a:srgbClr val="FF836E"/>
              </a:gs>
              <a:gs pos="48000">
                <a:srgbClr val="2B6731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BCBCBC">
                <a:alpha val="8313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B85F4F9C-F531-FED3-1991-43F6A812F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174" y="359795"/>
            <a:ext cx="9490364" cy="797201"/>
          </a:xfrm>
          <a:prstGeom prst="roundRect">
            <a:avLst/>
          </a:prstGeom>
          <a:noFill/>
          <a:ln>
            <a:noFill/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chemeClr val="bg1"/>
                </a:solidFill>
              </a:rPr>
              <a:t>4)  Diskuze, další kroky a závěr</a:t>
            </a:r>
          </a:p>
        </p:txBody>
      </p:sp>
    </p:spTree>
    <p:extLst>
      <p:ext uri="{BB962C8B-B14F-4D97-AF65-F5344CB8AC3E}">
        <p14:creationId xmlns:p14="http://schemas.microsoft.com/office/powerpoint/2010/main" val="764336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inisterstvo životního prostředí">
      <a:dk1>
        <a:srgbClr val="000000"/>
      </a:dk1>
      <a:lt1>
        <a:sysClr val="window" lastClr="FFFFFF"/>
      </a:lt1>
      <a:dk2>
        <a:srgbClr val="467A26"/>
      </a:dk2>
      <a:lt2>
        <a:srgbClr val="80BA27"/>
      </a:lt2>
      <a:accent1>
        <a:srgbClr val="FFFFFF"/>
      </a:accent1>
      <a:accent2>
        <a:srgbClr val="80BA27"/>
      </a:accent2>
      <a:accent3>
        <a:srgbClr val="D8E7BB"/>
      </a:accent3>
      <a:accent4>
        <a:srgbClr val="467A26"/>
      </a:accent4>
      <a:accent5>
        <a:srgbClr val="BFBFBF"/>
      </a:accent5>
      <a:accent6>
        <a:srgbClr val="FFFFFF"/>
      </a:accent6>
      <a:hlink>
        <a:srgbClr val="D8E7BB"/>
      </a:hlink>
      <a:folHlink>
        <a:srgbClr val="FFFFFF"/>
      </a:folHlink>
    </a:clrScheme>
    <a:fontScheme name="Ministerstvo životního prostředí">
      <a:majorFont>
        <a:latin typeface="Barlow bold"/>
        <a:ea typeface=""/>
        <a:cs typeface=""/>
      </a:majorFont>
      <a:minorFont>
        <a:latin typeface="Barlow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TM03090434[[fn=Dřevo]]</Template>
  <TotalTime>9242</TotalTime>
  <Words>1037</Words>
  <Application>Microsoft Office PowerPoint</Application>
  <PresentationFormat>Širokoúhlá obrazovka</PresentationFormat>
  <Paragraphs>97</Paragraphs>
  <Slides>11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8" baseType="lpstr">
      <vt:lpstr>Barlow</vt:lpstr>
      <vt:lpstr>Barlow bold</vt:lpstr>
      <vt:lpstr>Verdana</vt:lpstr>
      <vt:lpstr>Wingdings</vt:lpstr>
      <vt:lpstr>Arial</vt:lpstr>
      <vt:lpstr>Calibri</vt:lpstr>
      <vt:lpstr>Office Theme</vt:lpstr>
      <vt:lpstr>  2. setkání  Tematické pracovní skupiny Sociálního klimatického fondu  k budovám (TPS SKF B)</vt:lpstr>
      <vt:lpstr>Program</vt:lpstr>
      <vt:lpstr>Prezentace aplikace PowerPoint</vt:lpstr>
      <vt:lpstr>Prezentace aplikace PowerPoint</vt:lpstr>
      <vt:lpstr>2) Přehled relevantní aktuální podpory (MPSV, MMR) </vt:lpstr>
      <vt:lpstr>Prezentace aplikace PowerPoint</vt:lpstr>
      <vt:lpstr>Prezentace aplikace PowerPoint</vt:lpstr>
      <vt:lpstr>4)  Diskuze, další kroky a závěr</vt:lpstr>
      <vt:lpstr>4)  Diskuze, další kroky a závěr</vt:lpstr>
      <vt:lpstr>Prezentace aplikace PowerPoint</vt:lpstr>
      <vt:lpstr>Jaroslav Kepka e-mail: jaroslav.kepka@mzp.cz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Svrčinová Veronika</dc:creator>
  <cp:lastModifiedBy>Petra Alžběta Baslová</cp:lastModifiedBy>
  <cp:revision>145</cp:revision>
  <cp:lastPrinted>2023-10-18T07:33:14Z</cp:lastPrinted>
  <dcterms:created xsi:type="dcterms:W3CDTF">2023-09-13T13:11:25Z</dcterms:created>
  <dcterms:modified xsi:type="dcterms:W3CDTF">2024-07-24T11:13:25Z</dcterms:modified>
</cp:coreProperties>
</file>