
<file path=[Content_Types].xml><?xml version="1.0" encoding="utf-8"?>
<Types xmlns="http://schemas.openxmlformats.org/package/2006/content-types">
  <Default Extension="jfif" ContentType="image/jpeg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15"/>
  </p:notesMasterIdLst>
  <p:sldIdLst>
    <p:sldId id="269" r:id="rId5"/>
    <p:sldId id="294" r:id="rId6"/>
    <p:sldId id="310" r:id="rId7"/>
    <p:sldId id="309" r:id="rId8"/>
    <p:sldId id="311" r:id="rId9"/>
    <p:sldId id="312" r:id="rId10"/>
    <p:sldId id="308" r:id="rId11"/>
    <p:sldId id="313" r:id="rId12"/>
    <p:sldId id="307" r:id="rId13"/>
    <p:sldId id="267" r:id="rId14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E637D"/>
    <a:srgbClr val="FF7866"/>
    <a:srgbClr val="FFA900"/>
    <a:srgbClr val="F7F1EA"/>
    <a:srgbClr val="C4B7A5"/>
    <a:srgbClr val="005A75"/>
    <a:srgbClr val="003145"/>
    <a:srgbClr val="EFE4D5"/>
    <a:srgbClr val="FBD3C9"/>
    <a:srgbClr val="FAF7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A111915-BE36-4E01-A7E5-04B1672EAD32}" styleName="Světlý styl 2 – zvýraznění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FABFCF23-3B69-468F-B69F-88F6DE6A72F2}" styleName="Střední styl 1 – zvýraznění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7DF18680-E054-41AD-8BC1-D1AEF772440D}" styleName="Střední styl 2 – zvýraznění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437"/>
    <p:restoredTop sz="96360"/>
  </p:normalViewPr>
  <p:slideViewPr>
    <p:cSldViewPr snapToGrid="0" showGuides="1">
      <p:cViewPr varScale="1">
        <p:scale>
          <a:sx n="71" d="100"/>
          <a:sy n="71" d="100"/>
        </p:scale>
        <p:origin x="772" y="4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BD5FBE-1F2B-DD46-B5CE-219993E20582}" type="datetimeFigureOut">
              <a:rPr lang="cs-CZ" smtClean="0"/>
              <a:t>02.08.2024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48C0B8-238A-FC41-91A6-2D49C2B0E25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685292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48C0B8-238A-FC41-91A6-2D49C2B0E251}" type="slidenum">
              <a:rPr lang="cs-CZ" smtClean="0"/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288534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48C0B8-238A-FC41-91A6-2D49C2B0E251}" type="slidenum">
              <a:rPr lang="cs-CZ" smtClean="0"/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9496923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48C0B8-238A-FC41-91A6-2D49C2B0E251}" type="slidenum">
              <a:rPr lang="cs-CZ" smtClean="0"/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456051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48C0B8-238A-FC41-91A6-2D49C2B0E251}" type="slidenum">
              <a:rPr lang="cs-CZ" smtClean="0"/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8369974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48C0B8-238A-FC41-91A6-2D49C2B0E251}" type="slidenum">
              <a:rPr lang="cs-CZ" smtClean="0"/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5814118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48C0B8-238A-FC41-91A6-2D49C2B0E251}" type="slidenum">
              <a:rPr lang="cs-CZ" smtClean="0"/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0436263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48C0B8-238A-FC41-91A6-2D49C2B0E251}" type="slidenum">
              <a:rPr lang="cs-CZ" smtClean="0"/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1896124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48C0B8-238A-FC41-91A6-2D49C2B0E251}" type="slidenum">
              <a:rPr lang="cs-CZ" smtClean="0"/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581063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1097232-FDEB-E3ED-65A7-5B1CB1BB65B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6249F840-D039-7E47-44F6-269C3C4905C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45ECCED0-C95F-15FF-80DD-84AD93C69A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B39A8-649A-3246-AD65-9F1B0F3C8638}" type="datetimeFigureOut">
              <a:rPr lang="cs-CZ" smtClean="0"/>
              <a:t>02.08.2024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41BF0EE7-F32F-7060-E210-36FD366CB1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585CC4B7-6BD4-00F4-656C-C5F222119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84FE1-CF89-6A43-9299-908E3B15B40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267741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B287846-0579-44FF-136D-464B131AA5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4D0B6EDD-1F10-6C15-2244-D8CC5CC6298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98792A3E-2D21-17FC-D4F8-5FF85B9A94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B39A8-649A-3246-AD65-9F1B0F3C8638}" type="datetimeFigureOut">
              <a:rPr lang="cs-CZ" smtClean="0"/>
              <a:t>02.08.2024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8261F4F5-479D-8122-D0CB-1DB33199C0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7B642782-0AFA-77AE-F472-1A826BEABB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84FE1-CF89-6A43-9299-908E3B15B40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979215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>
            <a:extLst>
              <a:ext uri="{FF2B5EF4-FFF2-40B4-BE49-F238E27FC236}">
                <a16:creationId xmlns:a16="http://schemas.microsoft.com/office/drawing/2014/main" id="{81D06E76-1B9F-5396-1A10-DC623B04AFC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6248637D-0CA7-1AD3-B7F7-38CCE46EE24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D464E48D-72F5-F9FB-787C-2B0585727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B39A8-649A-3246-AD65-9F1B0F3C8638}" type="datetimeFigureOut">
              <a:rPr lang="cs-CZ" smtClean="0"/>
              <a:t>02.08.2024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3F2D02A8-4716-3C83-9D18-51A9FE21A4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18E6AA0C-EE59-2F5E-12C0-FF016F8856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84FE1-CF89-6A43-9299-908E3B15B40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96732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0C8A5B6-10BF-1A93-30FC-11B048E550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27D47BCE-32A9-82AB-040B-48AB9BB1201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2410D512-6694-AC9A-099E-9DD1CC7F90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B39A8-649A-3246-AD65-9F1B0F3C8638}" type="datetimeFigureOut">
              <a:rPr lang="cs-CZ" smtClean="0"/>
              <a:t>02.08.2024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333AADC2-739F-713B-821D-DB00123070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81B5C03E-4C28-A4AB-DA43-2487A80FBE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84FE1-CF89-6A43-9299-908E3B15B40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369361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1FDAB21-9A89-4746-E528-7916CE59FA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FAFFD7A0-6AE2-B474-1593-454377AA53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73FA5DE3-1EF1-05BB-5513-55C59D9E96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B39A8-649A-3246-AD65-9F1B0F3C8638}" type="datetimeFigureOut">
              <a:rPr lang="cs-CZ" smtClean="0"/>
              <a:t>02.08.2024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3B6A3762-A68B-F3C5-C655-BDFE566503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8D450C67-2954-4816-D84A-71082D5468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84FE1-CF89-6A43-9299-908E3B15B40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317216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7352C0A-34EB-420B-D868-312F7CAAF6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D96D40FC-0EA7-D492-CFDD-1FD80B7CAD0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095CA40F-5E4A-07B6-ECFC-BEEB952C65D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97624082-2181-DA79-6745-44D9ED883D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B39A8-649A-3246-AD65-9F1B0F3C8638}" type="datetimeFigureOut">
              <a:rPr lang="cs-CZ" smtClean="0"/>
              <a:t>02.08.2024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E69E9DEE-8E5A-F5FA-F63C-759F035F67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E2D784AC-48BC-74DA-ED6B-86838EE8E6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84FE1-CF89-6A43-9299-908E3B15B40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86170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BCB6E19-08D1-50DD-5432-3279E59A42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674B0CDD-9D94-CB5E-4CBC-931B4FAB76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B665286B-613D-0267-6F5C-8350C86AF4E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text 4">
            <a:extLst>
              <a:ext uri="{FF2B5EF4-FFF2-40B4-BE49-F238E27FC236}">
                <a16:creationId xmlns:a16="http://schemas.microsoft.com/office/drawing/2014/main" id="{332B7835-B33F-6965-9133-5282079D38A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Zástupný obsah 5">
            <a:extLst>
              <a:ext uri="{FF2B5EF4-FFF2-40B4-BE49-F238E27FC236}">
                <a16:creationId xmlns:a16="http://schemas.microsoft.com/office/drawing/2014/main" id="{756ADA47-E559-1DB2-9EF8-3B92C673F69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>
            <a:extLst>
              <a:ext uri="{FF2B5EF4-FFF2-40B4-BE49-F238E27FC236}">
                <a16:creationId xmlns:a16="http://schemas.microsoft.com/office/drawing/2014/main" id="{0BABD78B-96C8-0599-B806-9BCF1B2A14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B39A8-649A-3246-AD65-9F1B0F3C8638}" type="datetimeFigureOut">
              <a:rPr lang="cs-CZ" smtClean="0"/>
              <a:t>02.08.2024</a:t>
            </a:fld>
            <a:endParaRPr lang="cs-CZ"/>
          </a:p>
        </p:txBody>
      </p:sp>
      <p:sp>
        <p:nvSpPr>
          <p:cNvPr id="8" name="Zástupný symbol pro zápatí 7">
            <a:extLst>
              <a:ext uri="{FF2B5EF4-FFF2-40B4-BE49-F238E27FC236}">
                <a16:creationId xmlns:a16="http://schemas.microsoft.com/office/drawing/2014/main" id="{6E87E6AE-8592-7619-2883-61287D0F8D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>
            <a:extLst>
              <a:ext uri="{FF2B5EF4-FFF2-40B4-BE49-F238E27FC236}">
                <a16:creationId xmlns:a16="http://schemas.microsoft.com/office/drawing/2014/main" id="{03BA306F-AA9E-9643-CE13-F31DA7AAB5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84FE1-CF89-6A43-9299-908E3B15B40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270306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3E111F8-7778-3018-AB28-6A11042BB4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D2565FA8-C622-8185-3B6B-89EC085AC3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B39A8-649A-3246-AD65-9F1B0F3C8638}" type="datetimeFigureOut">
              <a:rPr lang="cs-CZ" smtClean="0"/>
              <a:t>02.08.2024</a:t>
            </a:fld>
            <a:endParaRPr lang="cs-CZ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B523B383-C3D4-92B2-A921-2FC12455A6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7897A62B-B637-CBD2-6C66-275F6E5255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84FE1-CF89-6A43-9299-908E3B15B40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963874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>
            <a:extLst>
              <a:ext uri="{FF2B5EF4-FFF2-40B4-BE49-F238E27FC236}">
                <a16:creationId xmlns:a16="http://schemas.microsoft.com/office/drawing/2014/main" id="{B05A59CA-C9EC-6ADC-C540-18CF832BD1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B39A8-649A-3246-AD65-9F1B0F3C8638}" type="datetimeFigureOut">
              <a:rPr lang="cs-CZ" smtClean="0"/>
              <a:t>02.08.2024</a:t>
            </a:fld>
            <a:endParaRPr lang="cs-CZ"/>
          </a:p>
        </p:txBody>
      </p:sp>
      <p:sp>
        <p:nvSpPr>
          <p:cNvPr id="3" name="Zástupný symbol pro zápatí 2">
            <a:extLst>
              <a:ext uri="{FF2B5EF4-FFF2-40B4-BE49-F238E27FC236}">
                <a16:creationId xmlns:a16="http://schemas.microsoft.com/office/drawing/2014/main" id="{C51EAD93-41C6-D1F8-EB1F-A953E46359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FBD5BB33-E3DA-7A91-9236-9D0315E834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84FE1-CF89-6A43-9299-908E3B15B40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647490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4E1460F-17E6-FC7E-D6B6-691154B94B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AAEA4913-3633-F144-E934-6656B1C26C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2BD401A8-C92E-BC78-DBEE-A2BC8B5AFF8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50A19023-8827-E2CB-2438-734185CA27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B39A8-649A-3246-AD65-9F1B0F3C8638}" type="datetimeFigureOut">
              <a:rPr lang="cs-CZ" smtClean="0"/>
              <a:t>02.08.2024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679C3260-9906-0241-7535-4341D73FE6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74B8531A-8F88-9395-1B6F-318A2B2142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84FE1-CF89-6A43-9299-908E3B15B40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279632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CDE0198-7A25-9E75-01DD-00D47EA9EE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obrázku 2">
            <a:extLst>
              <a:ext uri="{FF2B5EF4-FFF2-40B4-BE49-F238E27FC236}">
                <a16:creationId xmlns:a16="http://schemas.microsoft.com/office/drawing/2014/main" id="{9C022964-7BA2-7733-2F22-CD9E09AE357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9276CD89-5284-666B-F1FC-6E3A1A14E82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76FA2395-A3A0-3CE8-C54F-CB11F4DE53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B39A8-649A-3246-AD65-9F1B0F3C8638}" type="datetimeFigureOut">
              <a:rPr lang="cs-CZ" smtClean="0"/>
              <a:t>02.08.2024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812CAF79-EEA0-4B94-8D5C-51C89E3EB0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4CD8837D-20B0-25A9-45A9-91C6AAB5EB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84FE1-CF89-6A43-9299-908E3B15B40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163941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nadpis 1">
            <a:extLst>
              <a:ext uri="{FF2B5EF4-FFF2-40B4-BE49-F238E27FC236}">
                <a16:creationId xmlns:a16="http://schemas.microsoft.com/office/drawing/2014/main" id="{B5E86DCD-B50A-EDB5-14A9-46F5105829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7855816B-DD63-9750-BDA4-8AABF528E8A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5B062F83-A52D-993C-E3E2-851650ED93A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7B39A8-649A-3246-AD65-9F1B0F3C8638}" type="datetimeFigureOut">
              <a:rPr lang="cs-CZ" smtClean="0"/>
              <a:t>02.08.2024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E39FC4D5-0E4D-4303-0B9F-85BCAE3BE3F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8B600D55-84C3-BA6F-21A9-D7A1C38A145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C84FE1-CF89-6A43-9299-908E3B15B40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29057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sv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3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16.svg"/><Relationship Id="rId4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.sv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.sv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2.jf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.sv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3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.sv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2.jf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.sv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2.jf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.sv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2.jf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.sv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2.jf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.sv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314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Obrázek 19">
            <a:extLst>
              <a:ext uri="{FF2B5EF4-FFF2-40B4-BE49-F238E27FC236}">
                <a16:creationId xmlns:a16="http://schemas.microsoft.com/office/drawing/2014/main" id="{C0B28F9B-55E9-91AB-3C8C-520CD3A96F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34300" y="0"/>
            <a:ext cx="4457700" cy="6858000"/>
          </a:xfrm>
          <a:prstGeom prst="rect">
            <a:avLst/>
          </a:prstGeom>
        </p:spPr>
      </p:pic>
      <p:pic>
        <p:nvPicPr>
          <p:cNvPr id="13" name="Grafický objekt 12">
            <a:extLst>
              <a:ext uri="{FF2B5EF4-FFF2-40B4-BE49-F238E27FC236}">
                <a16:creationId xmlns:a16="http://schemas.microsoft.com/office/drawing/2014/main" id="{5B6B3971-E8D6-DBF2-3AA0-A54B88D85D1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55200" y="6105108"/>
            <a:ext cx="1354667" cy="288000"/>
          </a:xfrm>
          <a:prstGeom prst="rect">
            <a:avLst/>
          </a:prstGeom>
        </p:spPr>
      </p:pic>
      <p:pic>
        <p:nvPicPr>
          <p:cNvPr id="15" name="Obrázek 14">
            <a:extLst>
              <a:ext uri="{FF2B5EF4-FFF2-40B4-BE49-F238E27FC236}">
                <a16:creationId xmlns:a16="http://schemas.microsoft.com/office/drawing/2014/main" id="{300BC33C-5395-C80E-B239-97A0839E0DB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3788" y="692843"/>
            <a:ext cx="2409825" cy="714375"/>
          </a:xfrm>
          <a:prstGeom prst="rect">
            <a:avLst/>
          </a:prstGeom>
        </p:spPr>
      </p:pic>
      <p:pic>
        <p:nvPicPr>
          <p:cNvPr id="17" name="Obrázek 16">
            <a:extLst>
              <a:ext uri="{FF2B5EF4-FFF2-40B4-BE49-F238E27FC236}">
                <a16:creationId xmlns:a16="http://schemas.microsoft.com/office/drawing/2014/main" id="{0D7570F2-A217-9ECD-8F23-530A2F1A59A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181600" y="0"/>
            <a:ext cx="7010400" cy="6858000"/>
          </a:xfrm>
          <a:prstGeom prst="rect">
            <a:avLst/>
          </a:prstGeom>
        </p:spPr>
      </p:pic>
      <p:sp>
        <p:nvSpPr>
          <p:cNvPr id="21" name="TextovéPole 20">
            <a:extLst>
              <a:ext uri="{FF2B5EF4-FFF2-40B4-BE49-F238E27FC236}">
                <a16:creationId xmlns:a16="http://schemas.microsoft.com/office/drawing/2014/main" id="{2A18D5FE-2E38-578C-72B5-30315368C1DB}"/>
              </a:ext>
            </a:extLst>
          </p:cNvPr>
          <p:cNvSpPr txBox="1"/>
          <p:nvPr/>
        </p:nvSpPr>
        <p:spPr>
          <a:xfrm>
            <a:off x="374869" y="2497208"/>
            <a:ext cx="575352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600" b="1" dirty="0">
                <a:solidFill>
                  <a:srgbClr val="EFE4D5"/>
                </a:solidFill>
                <a:latin typeface="Neues Grotesque Bold" pitchFamily="2" charset="0"/>
                <a:cs typeface="Neues Grotesque Bold" pitchFamily="2" charset="0"/>
              </a:rPr>
              <a:t>Podpora dostupného a sociálního bydlení  - poučení k veřejné podpoře</a:t>
            </a:r>
          </a:p>
        </p:txBody>
      </p:sp>
      <p:cxnSp>
        <p:nvCxnSpPr>
          <p:cNvPr id="3" name="Přímá spojnice 2">
            <a:extLst>
              <a:ext uri="{FF2B5EF4-FFF2-40B4-BE49-F238E27FC236}">
                <a16:creationId xmlns:a16="http://schemas.microsoft.com/office/drawing/2014/main" id="{732BBB6B-506A-8FD4-0926-5B26194C6239}"/>
              </a:ext>
            </a:extLst>
          </p:cNvPr>
          <p:cNvCxnSpPr/>
          <p:nvPr/>
        </p:nvCxnSpPr>
        <p:spPr>
          <a:xfrm>
            <a:off x="1203916" y="5363083"/>
            <a:ext cx="3646069" cy="0"/>
          </a:xfrm>
          <a:prstGeom prst="line">
            <a:avLst/>
          </a:prstGeom>
          <a:ln w="3175">
            <a:solidFill>
              <a:srgbClr val="EFE4D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ovéPole 4">
            <a:extLst>
              <a:ext uri="{FF2B5EF4-FFF2-40B4-BE49-F238E27FC236}">
                <a16:creationId xmlns:a16="http://schemas.microsoft.com/office/drawing/2014/main" id="{E05FFB05-88F5-D101-7B93-7D8A3591E72C}"/>
              </a:ext>
            </a:extLst>
          </p:cNvPr>
          <p:cNvSpPr txBox="1"/>
          <p:nvPr/>
        </p:nvSpPr>
        <p:spPr>
          <a:xfrm>
            <a:off x="2551597" y="5987498"/>
            <a:ext cx="27478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dirty="0">
                <a:solidFill>
                  <a:srgbClr val="EFE4D5"/>
                </a:solidFill>
                <a:latin typeface="Neues Grotesque" pitchFamily="2" charset="0"/>
                <a:cs typeface="Neues Grotesque" pitchFamily="2" charset="0"/>
              </a:rPr>
              <a:t>Odbor politiky bydlení MMR</a:t>
            </a:r>
          </a:p>
        </p:txBody>
      </p:sp>
      <p:cxnSp>
        <p:nvCxnSpPr>
          <p:cNvPr id="6" name="Přímá spojnice 5">
            <a:extLst>
              <a:ext uri="{FF2B5EF4-FFF2-40B4-BE49-F238E27FC236}">
                <a16:creationId xmlns:a16="http://schemas.microsoft.com/office/drawing/2014/main" id="{B48A0ED2-AEE8-A6F7-BA37-57E2104F2965}"/>
              </a:ext>
            </a:extLst>
          </p:cNvPr>
          <p:cNvCxnSpPr>
            <a:cxnSpLocks/>
          </p:cNvCxnSpPr>
          <p:nvPr/>
        </p:nvCxnSpPr>
        <p:spPr>
          <a:xfrm>
            <a:off x="1968501" y="5252984"/>
            <a:ext cx="1291" cy="177696"/>
          </a:xfrm>
          <a:prstGeom prst="line">
            <a:avLst/>
          </a:prstGeom>
          <a:ln w="3175">
            <a:solidFill>
              <a:srgbClr val="EFE4D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7280313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314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>
            <a:extLst>
              <a:ext uri="{FF2B5EF4-FFF2-40B4-BE49-F238E27FC236}">
                <a16:creationId xmlns:a16="http://schemas.microsoft.com/office/drawing/2014/main" id="{1292B253-F223-B8F8-6F11-88DF4CBEEF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3788" y="692843"/>
            <a:ext cx="2409825" cy="714375"/>
          </a:xfrm>
          <a:prstGeom prst="rect">
            <a:avLst/>
          </a:prstGeom>
        </p:spPr>
      </p:pic>
      <p:pic>
        <p:nvPicPr>
          <p:cNvPr id="6" name="Obrázek 5">
            <a:extLst>
              <a:ext uri="{FF2B5EF4-FFF2-40B4-BE49-F238E27FC236}">
                <a16:creationId xmlns:a16="http://schemas.microsoft.com/office/drawing/2014/main" id="{39DABFA0-F280-FF27-475A-3C42022B546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86300" y="0"/>
            <a:ext cx="7505700" cy="6858000"/>
          </a:xfrm>
          <a:prstGeom prst="rect">
            <a:avLst/>
          </a:prstGeom>
        </p:spPr>
      </p:pic>
      <p:sp>
        <p:nvSpPr>
          <p:cNvPr id="9" name="TextovéPole 8">
            <a:extLst>
              <a:ext uri="{FF2B5EF4-FFF2-40B4-BE49-F238E27FC236}">
                <a16:creationId xmlns:a16="http://schemas.microsoft.com/office/drawing/2014/main" id="{D3BF8238-F23C-915F-86EC-76B7310794C5}"/>
              </a:ext>
            </a:extLst>
          </p:cNvPr>
          <p:cNvSpPr txBox="1"/>
          <p:nvPr/>
        </p:nvSpPr>
        <p:spPr>
          <a:xfrm>
            <a:off x="653788" y="2180317"/>
            <a:ext cx="539964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600" b="1" dirty="0">
                <a:solidFill>
                  <a:srgbClr val="EFE4D5"/>
                </a:solidFill>
                <a:latin typeface="Neues Grotesque Bold" pitchFamily="2" charset="0"/>
              </a:rPr>
              <a:t>Děkuji </a:t>
            </a:r>
          </a:p>
          <a:p>
            <a:r>
              <a:rPr lang="cs-CZ" sz="3600" b="1" dirty="0">
                <a:solidFill>
                  <a:srgbClr val="EFE4D5"/>
                </a:solidFill>
                <a:latin typeface="Neues Grotesque Bold" pitchFamily="2" charset="0"/>
              </a:rPr>
              <a:t>za pozornost</a:t>
            </a:r>
          </a:p>
        </p:txBody>
      </p:sp>
      <p:pic>
        <p:nvPicPr>
          <p:cNvPr id="2" name="Grafický objekt 1">
            <a:extLst>
              <a:ext uri="{FF2B5EF4-FFF2-40B4-BE49-F238E27FC236}">
                <a16:creationId xmlns:a16="http://schemas.microsoft.com/office/drawing/2014/main" id="{23B0ACD8-CCC6-A22D-6503-4A30AD34858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494800" y="6069108"/>
            <a:ext cx="1247443" cy="360000"/>
          </a:xfrm>
          <a:prstGeom prst="rect">
            <a:avLst/>
          </a:prstGeom>
        </p:spPr>
      </p:pic>
      <p:pic>
        <p:nvPicPr>
          <p:cNvPr id="3" name="Grafický objekt 2">
            <a:extLst>
              <a:ext uri="{FF2B5EF4-FFF2-40B4-BE49-F238E27FC236}">
                <a16:creationId xmlns:a16="http://schemas.microsoft.com/office/drawing/2014/main" id="{9661FAD3-0485-5795-7B4D-9D4599AC3B0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55200" y="6105108"/>
            <a:ext cx="1354667" cy="288000"/>
          </a:xfrm>
          <a:prstGeom prst="rect">
            <a:avLst/>
          </a:prstGeom>
        </p:spPr>
      </p:pic>
      <p:sp>
        <p:nvSpPr>
          <p:cNvPr id="5" name="TextovéPole 4">
            <a:extLst>
              <a:ext uri="{FF2B5EF4-FFF2-40B4-BE49-F238E27FC236}">
                <a16:creationId xmlns:a16="http://schemas.microsoft.com/office/drawing/2014/main" id="{992A4D0C-D45D-84F4-3E60-2BB8B7E4694E}"/>
              </a:ext>
            </a:extLst>
          </p:cNvPr>
          <p:cNvSpPr txBox="1"/>
          <p:nvPr/>
        </p:nvSpPr>
        <p:spPr>
          <a:xfrm>
            <a:off x="653788" y="4441377"/>
            <a:ext cx="53996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600" b="1" dirty="0">
                <a:solidFill>
                  <a:srgbClr val="EFE4D5"/>
                </a:solidFill>
                <a:latin typeface="Neues Grotesque Bold" pitchFamily="2" charset="0"/>
              </a:rPr>
              <a:t>stepan.ripka@mmr.gov.cz</a:t>
            </a:r>
          </a:p>
        </p:txBody>
      </p:sp>
    </p:spTree>
    <p:extLst>
      <p:ext uri="{BB962C8B-B14F-4D97-AF65-F5344CB8AC3E}">
        <p14:creationId xmlns:p14="http://schemas.microsoft.com/office/powerpoint/2010/main" val="29109060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ovéPole 4">
            <a:extLst>
              <a:ext uri="{FF2B5EF4-FFF2-40B4-BE49-F238E27FC236}">
                <a16:creationId xmlns:a16="http://schemas.microsoft.com/office/drawing/2014/main" id="{924ACAE8-8618-43C2-06C8-1C0A36A78988}"/>
              </a:ext>
            </a:extLst>
          </p:cNvPr>
          <p:cNvSpPr txBox="1"/>
          <p:nvPr/>
        </p:nvSpPr>
        <p:spPr>
          <a:xfrm>
            <a:off x="356399" y="606109"/>
            <a:ext cx="693825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br>
              <a:rPr lang="cs-CZ" sz="4000" b="1" dirty="0">
                <a:solidFill>
                  <a:srgbClr val="005A75"/>
                </a:solidFill>
                <a:effectLst/>
                <a:latin typeface="Neues Grotesque Bold" pitchFamily="2" charset="0"/>
                <a:cs typeface="Neues Grotesque Bold" pitchFamily="2" charset="0"/>
              </a:rPr>
            </a:br>
            <a:endParaRPr lang="cs-CZ" sz="4000" b="1" dirty="0">
              <a:solidFill>
                <a:srgbClr val="005A75"/>
              </a:solidFill>
              <a:effectLst/>
              <a:latin typeface="Neues Grotesque Bold" pitchFamily="2" charset="0"/>
              <a:cs typeface="Neues Grotesque Bold" pitchFamily="2" charset="0"/>
            </a:endParaRPr>
          </a:p>
        </p:txBody>
      </p:sp>
      <p:sp>
        <p:nvSpPr>
          <p:cNvPr id="16" name="Zástupný obsah 15">
            <a:extLst>
              <a:ext uri="{FF2B5EF4-FFF2-40B4-BE49-F238E27FC236}">
                <a16:creationId xmlns:a16="http://schemas.microsoft.com/office/drawing/2014/main" id="{AF4B325F-8827-ED06-D88D-19DC27F735B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56400" y="1929548"/>
            <a:ext cx="9440299" cy="4489677"/>
          </a:xfrm>
        </p:spPr>
        <p:txBody>
          <a:bodyPr>
            <a:normAutofit/>
          </a:bodyPr>
          <a:lstStyle/>
          <a:p>
            <a:pPr indent="-396000">
              <a:lnSpc>
                <a:spcPct val="100000"/>
              </a:lnSpc>
              <a:buSzPct val="93000"/>
              <a:buBlip>
                <a:blip r:embed="rId3"/>
              </a:buBlip>
            </a:pPr>
            <a:endParaRPr lang="cs-CZ" sz="2400" dirty="0">
              <a:solidFill>
                <a:srgbClr val="0E637D"/>
              </a:solidFill>
            </a:endParaRPr>
          </a:p>
          <a:p>
            <a:pPr marL="0" indent="0">
              <a:lnSpc>
                <a:spcPct val="100000"/>
              </a:lnSpc>
              <a:buSzPct val="93000"/>
              <a:buNone/>
            </a:pPr>
            <a:endParaRPr lang="cs-CZ" sz="2400" dirty="0">
              <a:solidFill>
                <a:srgbClr val="0E637D"/>
              </a:solidFill>
            </a:endParaRPr>
          </a:p>
          <a:p>
            <a:pPr marL="0" indent="0">
              <a:lnSpc>
                <a:spcPct val="100000"/>
              </a:lnSpc>
              <a:buSzPct val="93000"/>
              <a:buNone/>
            </a:pPr>
            <a:r>
              <a:rPr lang="cs-CZ" sz="2400" dirty="0">
                <a:solidFill>
                  <a:srgbClr val="0E637D"/>
                </a:solidFill>
              </a:rPr>
              <a:t>       </a:t>
            </a:r>
          </a:p>
          <a:p>
            <a:pPr marL="0" indent="0">
              <a:lnSpc>
                <a:spcPct val="100000"/>
              </a:lnSpc>
              <a:buSzPct val="93000"/>
              <a:buNone/>
            </a:pPr>
            <a:endParaRPr lang="cs-CZ" sz="2400" dirty="0">
              <a:solidFill>
                <a:srgbClr val="0E637D"/>
              </a:solidFill>
            </a:endParaRPr>
          </a:p>
        </p:txBody>
      </p:sp>
      <p:sp>
        <p:nvSpPr>
          <p:cNvPr id="47" name="Zástupný symbol pro číslo snímku 30">
            <a:extLst>
              <a:ext uri="{FF2B5EF4-FFF2-40B4-BE49-F238E27FC236}">
                <a16:creationId xmlns:a16="http://schemas.microsoft.com/office/drawing/2014/main" id="{445130FF-3719-9C8C-8D41-55650C864F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84FE1-CF89-6A43-9299-908E3B15B403}" type="slidenum">
              <a:rPr lang="cs-CZ" sz="900" smtClean="0">
                <a:solidFill>
                  <a:srgbClr val="003145"/>
                </a:solidFill>
                <a:latin typeface="Neues Grotesque Medium" pitchFamily="2" charset="0"/>
              </a:rPr>
              <a:t>2</a:t>
            </a:fld>
            <a:endParaRPr lang="cs-CZ" sz="900" dirty="0">
              <a:solidFill>
                <a:srgbClr val="003145"/>
              </a:solidFill>
              <a:latin typeface="Neues Grotesque Medium" pitchFamily="2" charset="0"/>
            </a:endParaRPr>
          </a:p>
        </p:txBody>
      </p:sp>
      <p:cxnSp>
        <p:nvCxnSpPr>
          <p:cNvPr id="48" name="Přímá spojnice 47">
            <a:extLst>
              <a:ext uri="{FF2B5EF4-FFF2-40B4-BE49-F238E27FC236}">
                <a16:creationId xmlns:a16="http://schemas.microsoft.com/office/drawing/2014/main" id="{9A0FFBF6-ACEA-01AA-E28A-6A38D3C18188}"/>
              </a:ext>
            </a:extLst>
          </p:cNvPr>
          <p:cNvCxnSpPr>
            <a:cxnSpLocks/>
          </p:cNvCxnSpPr>
          <p:nvPr/>
        </p:nvCxnSpPr>
        <p:spPr>
          <a:xfrm>
            <a:off x="1237100" y="6249195"/>
            <a:ext cx="0" cy="242798"/>
          </a:xfrm>
          <a:prstGeom prst="line">
            <a:avLst/>
          </a:prstGeom>
          <a:ln w="3175">
            <a:solidFill>
              <a:srgbClr val="00314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ovéPole 48">
            <a:extLst>
              <a:ext uri="{FF2B5EF4-FFF2-40B4-BE49-F238E27FC236}">
                <a16:creationId xmlns:a16="http://schemas.microsoft.com/office/drawing/2014/main" id="{C2AEB4AB-3D75-2824-77EA-54C06F118334}"/>
              </a:ext>
            </a:extLst>
          </p:cNvPr>
          <p:cNvSpPr txBox="1"/>
          <p:nvPr/>
        </p:nvSpPr>
        <p:spPr>
          <a:xfrm>
            <a:off x="1256262" y="6212390"/>
            <a:ext cx="81474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800" dirty="0">
                <a:solidFill>
                  <a:srgbClr val="003145"/>
                </a:solidFill>
                <a:latin typeface="Neues Grotesque" pitchFamily="2" charset="0"/>
              </a:rPr>
              <a:t>Strana</a:t>
            </a:r>
          </a:p>
        </p:txBody>
      </p:sp>
      <p:pic>
        <p:nvPicPr>
          <p:cNvPr id="52" name="Obrázek 51">
            <a:extLst>
              <a:ext uri="{FF2B5EF4-FFF2-40B4-BE49-F238E27FC236}">
                <a16:creationId xmlns:a16="http://schemas.microsoft.com/office/drawing/2014/main" id="{1B54C501-67F3-803F-00A1-A3C996F0C418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356400" y="6256800"/>
            <a:ext cx="740618" cy="223199"/>
          </a:xfrm>
          <a:prstGeom prst="rect">
            <a:avLst/>
          </a:prstGeom>
        </p:spPr>
      </p:pic>
      <p:pic>
        <p:nvPicPr>
          <p:cNvPr id="39" name="Grafický objekt 38">
            <a:extLst>
              <a:ext uri="{FF2B5EF4-FFF2-40B4-BE49-F238E27FC236}">
                <a16:creationId xmlns:a16="http://schemas.microsoft.com/office/drawing/2014/main" id="{DFF47FA9-2113-745A-A724-CA1171BFDC4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2556000" y="6272765"/>
            <a:ext cx="920317" cy="195658"/>
          </a:xfrm>
          <a:prstGeom prst="rect">
            <a:avLst/>
          </a:prstGeom>
        </p:spPr>
      </p:pic>
      <p:pic>
        <p:nvPicPr>
          <p:cNvPr id="4" name="Obrázek 3" descr="Obsah obrázku text, diagram, řada/pruh, Vykreslený graf&#10;&#10;Popis byl vytvořen automaticky">
            <a:extLst>
              <a:ext uri="{FF2B5EF4-FFF2-40B4-BE49-F238E27FC236}">
                <a16:creationId xmlns:a16="http://schemas.microsoft.com/office/drawing/2014/main" id="{4518DD9A-A71E-4A4D-C295-31FF963D441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16646" y="984738"/>
            <a:ext cx="11558707" cy="5191689"/>
          </a:xfrm>
          <a:prstGeom prst="rect">
            <a:avLst/>
          </a:prstGeom>
        </p:spPr>
      </p:pic>
      <p:sp>
        <p:nvSpPr>
          <p:cNvPr id="8" name="TextovéPole 7">
            <a:extLst>
              <a:ext uri="{FF2B5EF4-FFF2-40B4-BE49-F238E27FC236}">
                <a16:creationId xmlns:a16="http://schemas.microsoft.com/office/drawing/2014/main" id="{E06D5377-E58E-7067-DBA8-07196C93CEFA}"/>
              </a:ext>
            </a:extLst>
          </p:cNvPr>
          <p:cNvSpPr txBox="1"/>
          <p:nvPr/>
        </p:nvSpPr>
        <p:spPr>
          <a:xfrm>
            <a:off x="1251078" y="42166"/>
            <a:ext cx="1066402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cs-CZ" sz="4000" b="1" dirty="0">
                <a:solidFill>
                  <a:srgbClr val="005A75"/>
                </a:solidFill>
                <a:effectLst/>
                <a:latin typeface="Neues Grotesque Bold" pitchFamily="2" charset="0"/>
                <a:cs typeface="Neues Grotesque Bold" pitchFamily="2" charset="0"/>
              </a:rPr>
              <a:t>Podpora obecního nájemního bydlení - málo</a:t>
            </a:r>
            <a:br>
              <a:rPr lang="cs-CZ" sz="4000" b="1" dirty="0">
                <a:solidFill>
                  <a:srgbClr val="005A75"/>
                </a:solidFill>
                <a:effectLst/>
                <a:latin typeface="Neues Grotesque Bold" pitchFamily="2" charset="0"/>
                <a:cs typeface="Neues Grotesque Bold" pitchFamily="2" charset="0"/>
              </a:rPr>
            </a:br>
            <a:endParaRPr lang="cs-CZ" sz="4000" b="1" dirty="0">
              <a:solidFill>
                <a:srgbClr val="005A75"/>
              </a:solidFill>
              <a:effectLst/>
              <a:latin typeface="Neues Grotesque Bold" pitchFamily="2" charset="0"/>
              <a:cs typeface="Neues Grotesque Bold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21812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ovéPole 4">
            <a:extLst>
              <a:ext uri="{FF2B5EF4-FFF2-40B4-BE49-F238E27FC236}">
                <a16:creationId xmlns:a16="http://schemas.microsoft.com/office/drawing/2014/main" id="{924ACAE8-8618-43C2-06C8-1C0A36A78988}"/>
              </a:ext>
            </a:extLst>
          </p:cNvPr>
          <p:cNvSpPr txBox="1"/>
          <p:nvPr/>
        </p:nvSpPr>
        <p:spPr>
          <a:xfrm>
            <a:off x="356399" y="606109"/>
            <a:ext cx="693825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br>
              <a:rPr lang="cs-CZ" sz="4000" b="1" dirty="0">
                <a:solidFill>
                  <a:srgbClr val="005A75"/>
                </a:solidFill>
                <a:effectLst/>
                <a:latin typeface="Neues Grotesque Bold" pitchFamily="2" charset="0"/>
                <a:cs typeface="Neues Grotesque Bold" pitchFamily="2" charset="0"/>
              </a:rPr>
            </a:br>
            <a:endParaRPr lang="cs-CZ" sz="4000" b="1" dirty="0">
              <a:solidFill>
                <a:srgbClr val="005A75"/>
              </a:solidFill>
              <a:effectLst/>
              <a:latin typeface="Neues Grotesque Bold" pitchFamily="2" charset="0"/>
              <a:cs typeface="Neues Grotesque Bold" pitchFamily="2" charset="0"/>
            </a:endParaRPr>
          </a:p>
        </p:txBody>
      </p:sp>
      <p:sp>
        <p:nvSpPr>
          <p:cNvPr id="16" name="Zástupný obsah 15">
            <a:extLst>
              <a:ext uri="{FF2B5EF4-FFF2-40B4-BE49-F238E27FC236}">
                <a16:creationId xmlns:a16="http://schemas.microsoft.com/office/drawing/2014/main" id="{AF4B325F-8827-ED06-D88D-19DC27F735B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56400" y="1929548"/>
            <a:ext cx="9440299" cy="4489677"/>
          </a:xfrm>
        </p:spPr>
        <p:txBody>
          <a:bodyPr>
            <a:normAutofit/>
          </a:bodyPr>
          <a:lstStyle/>
          <a:p>
            <a:pPr indent="-396000">
              <a:lnSpc>
                <a:spcPct val="100000"/>
              </a:lnSpc>
              <a:buSzPct val="93000"/>
              <a:buBlip>
                <a:blip r:embed="rId3"/>
              </a:buBlip>
            </a:pPr>
            <a:endParaRPr lang="cs-CZ" sz="2400" dirty="0">
              <a:solidFill>
                <a:srgbClr val="0E637D"/>
              </a:solidFill>
            </a:endParaRPr>
          </a:p>
          <a:p>
            <a:pPr marL="0" indent="0">
              <a:lnSpc>
                <a:spcPct val="100000"/>
              </a:lnSpc>
              <a:buSzPct val="93000"/>
              <a:buNone/>
            </a:pPr>
            <a:endParaRPr lang="cs-CZ" sz="2400" dirty="0">
              <a:solidFill>
                <a:srgbClr val="0E637D"/>
              </a:solidFill>
            </a:endParaRPr>
          </a:p>
          <a:p>
            <a:pPr marL="0" indent="0">
              <a:lnSpc>
                <a:spcPct val="100000"/>
              </a:lnSpc>
              <a:buSzPct val="93000"/>
              <a:buNone/>
            </a:pPr>
            <a:r>
              <a:rPr lang="cs-CZ" sz="2400" dirty="0">
                <a:solidFill>
                  <a:srgbClr val="0E637D"/>
                </a:solidFill>
              </a:rPr>
              <a:t>       </a:t>
            </a:r>
          </a:p>
          <a:p>
            <a:pPr marL="0" indent="0">
              <a:lnSpc>
                <a:spcPct val="100000"/>
              </a:lnSpc>
              <a:buSzPct val="93000"/>
              <a:buNone/>
            </a:pPr>
            <a:endParaRPr lang="cs-CZ" sz="2400" dirty="0">
              <a:solidFill>
                <a:srgbClr val="0E637D"/>
              </a:solidFill>
            </a:endParaRPr>
          </a:p>
        </p:txBody>
      </p:sp>
      <p:sp>
        <p:nvSpPr>
          <p:cNvPr id="47" name="Zástupný symbol pro číslo snímku 30">
            <a:extLst>
              <a:ext uri="{FF2B5EF4-FFF2-40B4-BE49-F238E27FC236}">
                <a16:creationId xmlns:a16="http://schemas.microsoft.com/office/drawing/2014/main" id="{445130FF-3719-9C8C-8D41-55650C864F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84FE1-CF89-6A43-9299-908E3B15B403}" type="slidenum">
              <a:rPr lang="cs-CZ" sz="900" smtClean="0">
                <a:solidFill>
                  <a:srgbClr val="003145"/>
                </a:solidFill>
                <a:latin typeface="Neues Grotesque Medium" pitchFamily="2" charset="0"/>
              </a:rPr>
              <a:t>3</a:t>
            </a:fld>
            <a:endParaRPr lang="cs-CZ" sz="900" dirty="0">
              <a:solidFill>
                <a:srgbClr val="003145"/>
              </a:solidFill>
              <a:latin typeface="Neues Grotesque Medium" pitchFamily="2" charset="0"/>
            </a:endParaRPr>
          </a:p>
        </p:txBody>
      </p:sp>
      <p:cxnSp>
        <p:nvCxnSpPr>
          <p:cNvPr id="48" name="Přímá spojnice 47">
            <a:extLst>
              <a:ext uri="{FF2B5EF4-FFF2-40B4-BE49-F238E27FC236}">
                <a16:creationId xmlns:a16="http://schemas.microsoft.com/office/drawing/2014/main" id="{9A0FFBF6-ACEA-01AA-E28A-6A38D3C18188}"/>
              </a:ext>
            </a:extLst>
          </p:cNvPr>
          <p:cNvCxnSpPr>
            <a:cxnSpLocks/>
          </p:cNvCxnSpPr>
          <p:nvPr/>
        </p:nvCxnSpPr>
        <p:spPr>
          <a:xfrm>
            <a:off x="1237100" y="6249195"/>
            <a:ext cx="0" cy="242798"/>
          </a:xfrm>
          <a:prstGeom prst="line">
            <a:avLst/>
          </a:prstGeom>
          <a:ln w="3175">
            <a:solidFill>
              <a:srgbClr val="00314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ovéPole 48">
            <a:extLst>
              <a:ext uri="{FF2B5EF4-FFF2-40B4-BE49-F238E27FC236}">
                <a16:creationId xmlns:a16="http://schemas.microsoft.com/office/drawing/2014/main" id="{C2AEB4AB-3D75-2824-77EA-54C06F118334}"/>
              </a:ext>
            </a:extLst>
          </p:cNvPr>
          <p:cNvSpPr txBox="1"/>
          <p:nvPr/>
        </p:nvSpPr>
        <p:spPr>
          <a:xfrm>
            <a:off x="1256262" y="6212390"/>
            <a:ext cx="81474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800" dirty="0">
                <a:solidFill>
                  <a:srgbClr val="003145"/>
                </a:solidFill>
                <a:latin typeface="Neues Grotesque" pitchFamily="2" charset="0"/>
              </a:rPr>
              <a:t>Strana</a:t>
            </a:r>
          </a:p>
        </p:txBody>
      </p:sp>
      <p:pic>
        <p:nvPicPr>
          <p:cNvPr id="52" name="Obrázek 51">
            <a:extLst>
              <a:ext uri="{FF2B5EF4-FFF2-40B4-BE49-F238E27FC236}">
                <a16:creationId xmlns:a16="http://schemas.microsoft.com/office/drawing/2014/main" id="{1B54C501-67F3-803F-00A1-A3C996F0C418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356400" y="6256800"/>
            <a:ext cx="740618" cy="223199"/>
          </a:xfrm>
          <a:prstGeom prst="rect">
            <a:avLst/>
          </a:prstGeom>
        </p:spPr>
      </p:pic>
      <p:pic>
        <p:nvPicPr>
          <p:cNvPr id="39" name="Grafický objekt 38">
            <a:extLst>
              <a:ext uri="{FF2B5EF4-FFF2-40B4-BE49-F238E27FC236}">
                <a16:creationId xmlns:a16="http://schemas.microsoft.com/office/drawing/2014/main" id="{DFF47FA9-2113-745A-A724-CA1171BFDC4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2556000" y="6272765"/>
            <a:ext cx="920317" cy="195658"/>
          </a:xfrm>
          <a:prstGeom prst="rect">
            <a:avLst/>
          </a:prstGeom>
        </p:spPr>
      </p:pic>
      <p:sp>
        <p:nvSpPr>
          <p:cNvPr id="2" name="TextovéPole 1">
            <a:extLst>
              <a:ext uri="{FF2B5EF4-FFF2-40B4-BE49-F238E27FC236}">
                <a16:creationId xmlns:a16="http://schemas.microsoft.com/office/drawing/2014/main" id="{0E67E226-53B6-3AD4-4707-8068006E631B}"/>
              </a:ext>
            </a:extLst>
          </p:cNvPr>
          <p:cNvSpPr txBox="1"/>
          <p:nvPr/>
        </p:nvSpPr>
        <p:spPr>
          <a:xfrm>
            <a:off x="316646" y="247973"/>
            <a:ext cx="124906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800" dirty="0">
                <a:solidFill>
                  <a:srgbClr val="003145"/>
                </a:solidFill>
                <a:latin typeface="Neues Grotesque" pitchFamily="2" charset="0"/>
                <a:cs typeface="Neues Grotesque" pitchFamily="2" charset="0"/>
              </a:rPr>
              <a:t>Reforma politiky bydlení</a:t>
            </a:r>
          </a:p>
        </p:txBody>
      </p:sp>
      <p:sp>
        <p:nvSpPr>
          <p:cNvPr id="8" name="TextovéPole 7">
            <a:extLst>
              <a:ext uri="{FF2B5EF4-FFF2-40B4-BE49-F238E27FC236}">
                <a16:creationId xmlns:a16="http://schemas.microsoft.com/office/drawing/2014/main" id="{E06D5377-E58E-7067-DBA8-07196C93CEFA}"/>
              </a:ext>
            </a:extLst>
          </p:cNvPr>
          <p:cNvSpPr txBox="1"/>
          <p:nvPr/>
        </p:nvSpPr>
        <p:spPr>
          <a:xfrm>
            <a:off x="2071009" y="42166"/>
            <a:ext cx="862036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cs-CZ" sz="4000" b="1" dirty="0">
                <a:solidFill>
                  <a:srgbClr val="005A75"/>
                </a:solidFill>
                <a:effectLst/>
                <a:latin typeface="Neues Grotesque Bold" pitchFamily="2" charset="0"/>
                <a:cs typeface="Neues Grotesque Bold" pitchFamily="2" charset="0"/>
              </a:rPr>
              <a:t>Sociální bydlení – nezacílené</a:t>
            </a:r>
            <a:br>
              <a:rPr lang="cs-CZ" sz="4000" b="1" dirty="0">
                <a:solidFill>
                  <a:srgbClr val="005A75"/>
                </a:solidFill>
                <a:effectLst/>
                <a:latin typeface="Neues Grotesque Bold" pitchFamily="2" charset="0"/>
                <a:cs typeface="Neues Grotesque Bold" pitchFamily="2" charset="0"/>
              </a:rPr>
            </a:br>
            <a:endParaRPr lang="cs-CZ" sz="4000" b="1" dirty="0">
              <a:solidFill>
                <a:srgbClr val="005A75"/>
              </a:solidFill>
              <a:effectLst/>
              <a:latin typeface="Neues Grotesque Bold" pitchFamily="2" charset="0"/>
              <a:cs typeface="Neues Grotesque Bold" pitchFamily="2" charset="0"/>
            </a:endParaRPr>
          </a:p>
        </p:txBody>
      </p:sp>
      <p:pic>
        <p:nvPicPr>
          <p:cNvPr id="3" name="Zástupný obsah 7" descr="Obsah obrázku mapa&#10;&#10;Popis byl vytvořen automaticky">
            <a:extLst>
              <a:ext uri="{FF2B5EF4-FFF2-40B4-BE49-F238E27FC236}">
                <a16:creationId xmlns:a16="http://schemas.microsoft.com/office/drawing/2014/main" id="{F076522B-5726-7A08-1DF3-DF879E14358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0065" y="873627"/>
            <a:ext cx="8350926" cy="5110746"/>
          </a:xfrm>
        </p:spPr>
      </p:pic>
    </p:spTree>
    <p:extLst>
      <p:ext uri="{BB962C8B-B14F-4D97-AF65-F5344CB8AC3E}">
        <p14:creationId xmlns:p14="http://schemas.microsoft.com/office/powerpoint/2010/main" val="14804748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ovéPole 4">
            <a:extLst>
              <a:ext uri="{FF2B5EF4-FFF2-40B4-BE49-F238E27FC236}">
                <a16:creationId xmlns:a16="http://schemas.microsoft.com/office/drawing/2014/main" id="{924ACAE8-8618-43C2-06C8-1C0A36A78988}"/>
              </a:ext>
            </a:extLst>
          </p:cNvPr>
          <p:cNvSpPr txBox="1"/>
          <p:nvPr/>
        </p:nvSpPr>
        <p:spPr>
          <a:xfrm>
            <a:off x="167873" y="606109"/>
            <a:ext cx="693825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cs-CZ" sz="4000" b="1" dirty="0">
                <a:solidFill>
                  <a:srgbClr val="005A75"/>
                </a:solidFill>
                <a:effectLst/>
                <a:latin typeface="Neues Grotesque Bold" pitchFamily="2" charset="0"/>
                <a:cs typeface="Neues Grotesque Bold" pitchFamily="2" charset="0"/>
              </a:rPr>
              <a:t>Reforma financování bydlení</a:t>
            </a:r>
            <a:br>
              <a:rPr lang="cs-CZ" sz="4000" b="1" dirty="0">
                <a:solidFill>
                  <a:srgbClr val="005A75"/>
                </a:solidFill>
                <a:effectLst/>
                <a:latin typeface="Neues Grotesque Bold" pitchFamily="2" charset="0"/>
                <a:cs typeface="Neues Grotesque Bold" pitchFamily="2" charset="0"/>
              </a:rPr>
            </a:br>
            <a:endParaRPr lang="cs-CZ" sz="4000" b="1" dirty="0">
              <a:solidFill>
                <a:srgbClr val="005A75"/>
              </a:solidFill>
              <a:effectLst/>
              <a:latin typeface="Neues Grotesque Bold" pitchFamily="2" charset="0"/>
              <a:cs typeface="Neues Grotesque Bold" pitchFamily="2" charset="0"/>
            </a:endParaRPr>
          </a:p>
        </p:txBody>
      </p:sp>
      <p:sp>
        <p:nvSpPr>
          <p:cNvPr id="16" name="Zástupný obsah 15">
            <a:extLst>
              <a:ext uri="{FF2B5EF4-FFF2-40B4-BE49-F238E27FC236}">
                <a16:creationId xmlns:a16="http://schemas.microsoft.com/office/drawing/2014/main" id="{AF4B325F-8827-ED06-D88D-19DC27F735B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56400" y="1929548"/>
            <a:ext cx="7263597" cy="4489677"/>
          </a:xfrm>
        </p:spPr>
        <p:txBody>
          <a:bodyPr>
            <a:normAutofit/>
          </a:bodyPr>
          <a:lstStyle/>
          <a:p>
            <a:pPr indent="-396000">
              <a:lnSpc>
                <a:spcPct val="100000"/>
              </a:lnSpc>
              <a:buSzPct val="93000"/>
              <a:buBlip>
                <a:blip r:embed="rId3"/>
              </a:buBlip>
            </a:pPr>
            <a:r>
              <a:rPr lang="cs-CZ" sz="2400" dirty="0">
                <a:solidFill>
                  <a:srgbClr val="0E637D"/>
                </a:solidFill>
              </a:rPr>
              <a:t>Technická asistence obcím skrze </a:t>
            </a:r>
            <a:r>
              <a:rPr lang="cs-CZ" sz="2400" b="1" dirty="0">
                <a:solidFill>
                  <a:srgbClr val="0E637D"/>
                </a:solidFill>
              </a:rPr>
              <a:t>Regionální centra podpory investic do bydlení</a:t>
            </a:r>
          </a:p>
          <a:p>
            <a:pPr indent="-396000">
              <a:lnSpc>
                <a:spcPct val="100000"/>
              </a:lnSpc>
              <a:buSzPct val="93000"/>
              <a:buBlip>
                <a:blip r:embed="rId3"/>
              </a:buBlip>
            </a:pPr>
            <a:r>
              <a:rPr lang="cs-CZ" sz="2400" dirty="0">
                <a:solidFill>
                  <a:srgbClr val="0E637D"/>
                </a:solidFill>
              </a:rPr>
              <a:t>Grantová </a:t>
            </a:r>
            <a:r>
              <a:rPr lang="cs-CZ" sz="2400" b="1" dirty="0">
                <a:solidFill>
                  <a:srgbClr val="0E637D"/>
                </a:solidFill>
              </a:rPr>
              <a:t>podpora projektové přípravy</a:t>
            </a:r>
            <a:r>
              <a:rPr lang="cs-CZ" sz="2400" dirty="0">
                <a:solidFill>
                  <a:srgbClr val="0E637D"/>
                </a:solidFill>
              </a:rPr>
              <a:t> dostupného a sociálního bydlení pro obce</a:t>
            </a:r>
          </a:p>
          <a:p>
            <a:pPr indent="-396000">
              <a:lnSpc>
                <a:spcPct val="100000"/>
              </a:lnSpc>
              <a:buSzPct val="93000"/>
              <a:buBlip>
                <a:blip r:embed="rId3"/>
              </a:buBlip>
            </a:pPr>
            <a:r>
              <a:rPr lang="cs-CZ" sz="2400" dirty="0">
                <a:solidFill>
                  <a:srgbClr val="0E637D"/>
                </a:solidFill>
              </a:rPr>
              <a:t>Zákonná </a:t>
            </a:r>
            <a:r>
              <a:rPr lang="cs-CZ" sz="2400" b="1" dirty="0">
                <a:solidFill>
                  <a:srgbClr val="0E637D"/>
                </a:solidFill>
              </a:rPr>
              <a:t>definice </a:t>
            </a:r>
            <a:r>
              <a:rPr lang="cs-CZ" sz="2400" dirty="0">
                <a:solidFill>
                  <a:srgbClr val="0E637D"/>
                </a:solidFill>
              </a:rPr>
              <a:t>dostupného bydlení, metodický pokyn pro cílové skupiny sociálního bydlení</a:t>
            </a:r>
          </a:p>
          <a:p>
            <a:pPr indent="-396000">
              <a:lnSpc>
                <a:spcPct val="100000"/>
              </a:lnSpc>
              <a:buSzPct val="93000"/>
              <a:buBlip>
                <a:blip r:embed="rId3"/>
              </a:buBlip>
            </a:pPr>
            <a:r>
              <a:rPr lang="cs-CZ" sz="2400" b="1" dirty="0">
                <a:solidFill>
                  <a:srgbClr val="0E637D"/>
                </a:solidFill>
              </a:rPr>
              <a:t>Finanční nástroje </a:t>
            </a:r>
            <a:r>
              <a:rPr lang="cs-CZ" sz="2400" dirty="0">
                <a:solidFill>
                  <a:srgbClr val="0E637D"/>
                </a:solidFill>
              </a:rPr>
              <a:t>pro podporu dostupného bydlení</a:t>
            </a:r>
          </a:p>
          <a:p>
            <a:pPr indent="-396000">
              <a:lnSpc>
                <a:spcPct val="100000"/>
              </a:lnSpc>
              <a:buSzPct val="93000"/>
              <a:buBlip>
                <a:blip r:embed="rId3"/>
              </a:buBlip>
            </a:pPr>
            <a:r>
              <a:rPr lang="cs-CZ" sz="2400" dirty="0">
                <a:solidFill>
                  <a:srgbClr val="0E637D"/>
                </a:solidFill>
              </a:rPr>
              <a:t>Víceletý </a:t>
            </a:r>
            <a:r>
              <a:rPr lang="cs-CZ" sz="2400" b="1" dirty="0">
                <a:solidFill>
                  <a:srgbClr val="0E637D"/>
                </a:solidFill>
              </a:rPr>
              <a:t>udržitelný rámec </a:t>
            </a:r>
            <a:r>
              <a:rPr lang="cs-CZ" sz="2400" dirty="0">
                <a:solidFill>
                  <a:srgbClr val="0E637D"/>
                </a:solidFill>
              </a:rPr>
              <a:t>– revolvingové financování</a:t>
            </a:r>
          </a:p>
          <a:p>
            <a:pPr indent="-396000">
              <a:lnSpc>
                <a:spcPct val="100000"/>
              </a:lnSpc>
              <a:buSzPct val="93000"/>
              <a:buBlip>
                <a:blip r:embed="rId3"/>
              </a:buBlip>
            </a:pPr>
            <a:r>
              <a:rPr lang="cs-CZ" sz="2400" b="1" dirty="0">
                <a:solidFill>
                  <a:srgbClr val="0E637D"/>
                </a:solidFill>
              </a:rPr>
              <a:t>Atraktivní podmínky </a:t>
            </a:r>
            <a:r>
              <a:rPr lang="cs-CZ" sz="2400" dirty="0">
                <a:solidFill>
                  <a:srgbClr val="0E637D"/>
                </a:solidFill>
              </a:rPr>
              <a:t>pro sociální bydlení IROP</a:t>
            </a:r>
          </a:p>
        </p:txBody>
      </p:sp>
      <p:sp>
        <p:nvSpPr>
          <p:cNvPr id="47" name="Zástupný symbol pro číslo snímku 30">
            <a:extLst>
              <a:ext uri="{FF2B5EF4-FFF2-40B4-BE49-F238E27FC236}">
                <a16:creationId xmlns:a16="http://schemas.microsoft.com/office/drawing/2014/main" id="{445130FF-3719-9C8C-8D41-55650C864F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84FE1-CF89-6A43-9299-908E3B15B403}" type="slidenum">
              <a:rPr lang="cs-CZ" sz="900" smtClean="0">
                <a:solidFill>
                  <a:srgbClr val="003145"/>
                </a:solidFill>
                <a:latin typeface="Neues Grotesque Medium" pitchFamily="2" charset="0"/>
              </a:rPr>
              <a:t>4</a:t>
            </a:fld>
            <a:endParaRPr lang="cs-CZ" sz="900" dirty="0">
              <a:solidFill>
                <a:srgbClr val="003145"/>
              </a:solidFill>
              <a:latin typeface="Neues Grotesque Medium" pitchFamily="2" charset="0"/>
            </a:endParaRPr>
          </a:p>
        </p:txBody>
      </p:sp>
      <p:cxnSp>
        <p:nvCxnSpPr>
          <p:cNvPr id="48" name="Přímá spojnice 47">
            <a:extLst>
              <a:ext uri="{FF2B5EF4-FFF2-40B4-BE49-F238E27FC236}">
                <a16:creationId xmlns:a16="http://schemas.microsoft.com/office/drawing/2014/main" id="{9A0FFBF6-ACEA-01AA-E28A-6A38D3C18188}"/>
              </a:ext>
            </a:extLst>
          </p:cNvPr>
          <p:cNvCxnSpPr>
            <a:cxnSpLocks/>
          </p:cNvCxnSpPr>
          <p:nvPr/>
        </p:nvCxnSpPr>
        <p:spPr>
          <a:xfrm>
            <a:off x="1237100" y="6249195"/>
            <a:ext cx="0" cy="242798"/>
          </a:xfrm>
          <a:prstGeom prst="line">
            <a:avLst/>
          </a:prstGeom>
          <a:ln w="3175">
            <a:solidFill>
              <a:srgbClr val="00314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ovéPole 48">
            <a:extLst>
              <a:ext uri="{FF2B5EF4-FFF2-40B4-BE49-F238E27FC236}">
                <a16:creationId xmlns:a16="http://schemas.microsoft.com/office/drawing/2014/main" id="{C2AEB4AB-3D75-2824-77EA-54C06F118334}"/>
              </a:ext>
            </a:extLst>
          </p:cNvPr>
          <p:cNvSpPr txBox="1"/>
          <p:nvPr/>
        </p:nvSpPr>
        <p:spPr>
          <a:xfrm>
            <a:off x="1256262" y="6212390"/>
            <a:ext cx="81474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800" dirty="0">
                <a:solidFill>
                  <a:srgbClr val="003145"/>
                </a:solidFill>
                <a:latin typeface="Neues Grotesque" pitchFamily="2" charset="0"/>
              </a:rPr>
              <a:t>Strana</a:t>
            </a:r>
          </a:p>
        </p:txBody>
      </p:sp>
      <p:pic>
        <p:nvPicPr>
          <p:cNvPr id="52" name="Obrázek 51">
            <a:extLst>
              <a:ext uri="{FF2B5EF4-FFF2-40B4-BE49-F238E27FC236}">
                <a16:creationId xmlns:a16="http://schemas.microsoft.com/office/drawing/2014/main" id="{1B54C501-67F3-803F-00A1-A3C996F0C418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356400" y="6256800"/>
            <a:ext cx="740618" cy="223199"/>
          </a:xfrm>
          <a:prstGeom prst="rect">
            <a:avLst/>
          </a:prstGeom>
        </p:spPr>
      </p:pic>
      <p:pic>
        <p:nvPicPr>
          <p:cNvPr id="39" name="Grafický objekt 38">
            <a:extLst>
              <a:ext uri="{FF2B5EF4-FFF2-40B4-BE49-F238E27FC236}">
                <a16:creationId xmlns:a16="http://schemas.microsoft.com/office/drawing/2014/main" id="{DFF47FA9-2113-745A-A724-CA1171BFDC4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2556000" y="6272765"/>
            <a:ext cx="920317" cy="195658"/>
          </a:xfrm>
          <a:prstGeom prst="rect">
            <a:avLst/>
          </a:prstGeom>
        </p:spPr>
      </p:pic>
      <p:sp>
        <p:nvSpPr>
          <p:cNvPr id="2" name="TextovéPole 1">
            <a:extLst>
              <a:ext uri="{FF2B5EF4-FFF2-40B4-BE49-F238E27FC236}">
                <a16:creationId xmlns:a16="http://schemas.microsoft.com/office/drawing/2014/main" id="{0E67E226-53B6-3AD4-4707-8068006E631B}"/>
              </a:ext>
            </a:extLst>
          </p:cNvPr>
          <p:cNvSpPr txBox="1"/>
          <p:nvPr/>
        </p:nvSpPr>
        <p:spPr>
          <a:xfrm>
            <a:off x="316646" y="247973"/>
            <a:ext cx="124906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800" dirty="0">
                <a:solidFill>
                  <a:srgbClr val="003145"/>
                </a:solidFill>
                <a:latin typeface="Neues Grotesque" pitchFamily="2" charset="0"/>
                <a:cs typeface="Neues Grotesque" pitchFamily="2" charset="0"/>
              </a:rPr>
              <a:t>Reforma politiky bydlení</a:t>
            </a:r>
          </a:p>
        </p:txBody>
      </p:sp>
      <p:pic>
        <p:nvPicPr>
          <p:cNvPr id="4" name="Obrázek 3" descr="Obsah obrázku dům, Urbánní design, strom, budova&#10;&#10;Popis byl vytvořen automaticky">
            <a:extLst>
              <a:ext uri="{FF2B5EF4-FFF2-40B4-BE49-F238E27FC236}">
                <a16:creationId xmlns:a16="http://schemas.microsoft.com/office/drawing/2014/main" id="{4AA9532C-4054-7B6F-33E5-EE406D4D6F24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r="53198"/>
          <a:stretch/>
        </p:blipFill>
        <p:spPr>
          <a:xfrm>
            <a:off x="7912427" y="0"/>
            <a:ext cx="427957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6966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ovéPole 4">
            <a:extLst>
              <a:ext uri="{FF2B5EF4-FFF2-40B4-BE49-F238E27FC236}">
                <a16:creationId xmlns:a16="http://schemas.microsoft.com/office/drawing/2014/main" id="{924ACAE8-8618-43C2-06C8-1C0A36A78988}"/>
              </a:ext>
            </a:extLst>
          </p:cNvPr>
          <p:cNvSpPr txBox="1"/>
          <p:nvPr/>
        </p:nvSpPr>
        <p:spPr>
          <a:xfrm>
            <a:off x="167873" y="606109"/>
            <a:ext cx="7366158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cs-CZ" sz="3600" b="1" dirty="0">
                <a:solidFill>
                  <a:srgbClr val="005A75"/>
                </a:solidFill>
                <a:latin typeface="Neues Grotesque Bold" pitchFamily="2" charset="0"/>
                <a:cs typeface="Neues Grotesque Bold" pitchFamily="2" charset="0"/>
              </a:rPr>
              <a:t>Řešení úzkého hrdla veřejné podpory</a:t>
            </a:r>
            <a:r>
              <a:rPr lang="cs-CZ" sz="3600" b="1" dirty="0">
                <a:solidFill>
                  <a:srgbClr val="005A75"/>
                </a:solidFill>
                <a:effectLst/>
                <a:latin typeface="Neues Grotesque Bold" pitchFamily="2" charset="0"/>
                <a:cs typeface="Neues Grotesque Bold" pitchFamily="2" charset="0"/>
              </a:rPr>
              <a:t> </a:t>
            </a:r>
            <a:br>
              <a:rPr lang="cs-CZ" sz="4000" b="1" dirty="0">
                <a:solidFill>
                  <a:srgbClr val="005A75"/>
                </a:solidFill>
                <a:effectLst/>
                <a:latin typeface="Neues Grotesque Bold" pitchFamily="2" charset="0"/>
                <a:cs typeface="Neues Grotesque Bold" pitchFamily="2" charset="0"/>
              </a:rPr>
            </a:br>
            <a:endParaRPr lang="cs-CZ" sz="4000" b="1" dirty="0">
              <a:solidFill>
                <a:srgbClr val="005A75"/>
              </a:solidFill>
              <a:effectLst/>
              <a:latin typeface="Neues Grotesque Bold" pitchFamily="2" charset="0"/>
              <a:cs typeface="Neues Grotesque Bold" pitchFamily="2" charset="0"/>
            </a:endParaRPr>
          </a:p>
        </p:txBody>
      </p:sp>
      <p:sp>
        <p:nvSpPr>
          <p:cNvPr id="16" name="Zástupný obsah 15">
            <a:extLst>
              <a:ext uri="{FF2B5EF4-FFF2-40B4-BE49-F238E27FC236}">
                <a16:creationId xmlns:a16="http://schemas.microsoft.com/office/drawing/2014/main" id="{AF4B325F-8827-ED06-D88D-19DC27F735B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56400" y="1929548"/>
            <a:ext cx="7261163" cy="4489677"/>
          </a:xfrm>
        </p:spPr>
        <p:txBody>
          <a:bodyPr>
            <a:normAutofit/>
          </a:bodyPr>
          <a:lstStyle/>
          <a:p>
            <a:pPr indent="-396000">
              <a:lnSpc>
                <a:spcPct val="100000"/>
              </a:lnSpc>
              <a:buSzPct val="93000"/>
              <a:buBlip>
                <a:blip r:embed="rId3"/>
              </a:buBlip>
            </a:pPr>
            <a:r>
              <a:rPr lang="cs-CZ" dirty="0">
                <a:solidFill>
                  <a:srgbClr val="0E637D"/>
                </a:solidFill>
                <a:sym typeface="Wingdings" panose="05000000000000000000" pitchFamily="2" charset="2"/>
              </a:rPr>
              <a:t>Veřejná podpora jako klíčový problém – </a:t>
            </a:r>
            <a:r>
              <a:rPr lang="cs-CZ" b="1" dirty="0">
                <a:solidFill>
                  <a:srgbClr val="0E637D"/>
                </a:solidFill>
                <a:sym typeface="Wingdings" panose="05000000000000000000" pitchFamily="2" charset="2"/>
              </a:rPr>
              <a:t>naprostá většina projektů v režimu de minimis!</a:t>
            </a:r>
          </a:p>
          <a:p>
            <a:pPr indent="-396000">
              <a:lnSpc>
                <a:spcPct val="100000"/>
              </a:lnSpc>
              <a:buSzPct val="93000"/>
              <a:buBlip>
                <a:blip r:embed="rId3"/>
              </a:buBlip>
            </a:pPr>
            <a:r>
              <a:rPr lang="cs-CZ" dirty="0">
                <a:solidFill>
                  <a:srgbClr val="0E637D"/>
                </a:solidFill>
                <a:sym typeface="Wingdings" panose="05000000000000000000" pitchFamily="2" charset="2"/>
              </a:rPr>
              <a:t>Vyhlášení první výzvy v GBER čl. 56</a:t>
            </a:r>
          </a:p>
          <a:p>
            <a:pPr indent="-396000">
              <a:lnSpc>
                <a:spcPct val="100000"/>
              </a:lnSpc>
              <a:buSzPct val="93000"/>
              <a:buBlip>
                <a:blip r:embed="rId3"/>
              </a:buBlip>
            </a:pPr>
            <a:r>
              <a:rPr lang="cs-CZ" dirty="0">
                <a:solidFill>
                  <a:srgbClr val="0E637D"/>
                </a:solidFill>
                <a:sym typeface="Wingdings" panose="05000000000000000000" pitchFamily="2" charset="2"/>
              </a:rPr>
              <a:t>Sociální bydlení jako SOHZ (Nizozemí)</a:t>
            </a:r>
          </a:p>
          <a:p>
            <a:pPr indent="-396000">
              <a:lnSpc>
                <a:spcPct val="100000"/>
              </a:lnSpc>
              <a:buSzPct val="93000"/>
              <a:buBlip>
                <a:blip r:embed="rId3"/>
              </a:buBlip>
            </a:pPr>
            <a:r>
              <a:rPr lang="cs-CZ" dirty="0">
                <a:solidFill>
                  <a:srgbClr val="0E637D"/>
                </a:solidFill>
                <a:sym typeface="Wingdings" panose="05000000000000000000" pitchFamily="2" charset="2"/>
              </a:rPr>
              <a:t>Notifikace dostupného bydlení (Švédsko, Irsko)</a:t>
            </a:r>
          </a:p>
          <a:p>
            <a:pPr indent="-396000">
              <a:lnSpc>
                <a:spcPct val="100000"/>
              </a:lnSpc>
              <a:buSzPct val="93000"/>
              <a:buBlip>
                <a:blip r:embed="rId3"/>
              </a:buBlip>
            </a:pPr>
            <a:r>
              <a:rPr lang="cs-CZ" dirty="0">
                <a:solidFill>
                  <a:srgbClr val="0E637D"/>
                </a:solidFill>
                <a:sym typeface="Wingdings" panose="05000000000000000000" pitchFamily="2" charset="2"/>
              </a:rPr>
              <a:t>Projektová příprava pro obce jako intra-</a:t>
            </a:r>
            <a:r>
              <a:rPr lang="cs-CZ" dirty="0" err="1">
                <a:solidFill>
                  <a:srgbClr val="0E637D"/>
                </a:solidFill>
                <a:sym typeface="Wingdings" panose="05000000000000000000" pitchFamily="2" charset="2"/>
              </a:rPr>
              <a:t>state</a:t>
            </a:r>
            <a:r>
              <a:rPr lang="cs-CZ" dirty="0">
                <a:solidFill>
                  <a:srgbClr val="0E637D"/>
                </a:solidFill>
                <a:sym typeface="Wingdings" panose="05000000000000000000" pitchFamily="2" charset="2"/>
              </a:rPr>
              <a:t> transfer</a:t>
            </a:r>
          </a:p>
          <a:p>
            <a:pPr marL="0" indent="0">
              <a:lnSpc>
                <a:spcPct val="100000"/>
              </a:lnSpc>
              <a:buSzPct val="93000"/>
              <a:buNone/>
            </a:pPr>
            <a:endParaRPr lang="cs-CZ" sz="2400" dirty="0">
              <a:solidFill>
                <a:srgbClr val="0E637D"/>
              </a:solidFill>
            </a:endParaRPr>
          </a:p>
        </p:txBody>
      </p:sp>
      <p:sp>
        <p:nvSpPr>
          <p:cNvPr id="47" name="Zástupný symbol pro číslo snímku 30">
            <a:extLst>
              <a:ext uri="{FF2B5EF4-FFF2-40B4-BE49-F238E27FC236}">
                <a16:creationId xmlns:a16="http://schemas.microsoft.com/office/drawing/2014/main" id="{445130FF-3719-9C8C-8D41-55650C864F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84FE1-CF89-6A43-9299-908E3B15B403}" type="slidenum">
              <a:rPr lang="cs-CZ" sz="900" smtClean="0">
                <a:solidFill>
                  <a:srgbClr val="003145"/>
                </a:solidFill>
                <a:latin typeface="Neues Grotesque Medium" pitchFamily="2" charset="0"/>
              </a:rPr>
              <a:t>5</a:t>
            </a:fld>
            <a:endParaRPr lang="cs-CZ" sz="900" dirty="0">
              <a:solidFill>
                <a:srgbClr val="003145"/>
              </a:solidFill>
              <a:latin typeface="Neues Grotesque Medium" pitchFamily="2" charset="0"/>
            </a:endParaRPr>
          </a:p>
        </p:txBody>
      </p:sp>
      <p:cxnSp>
        <p:nvCxnSpPr>
          <p:cNvPr id="48" name="Přímá spojnice 47">
            <a:extLst>
              <a:ext uri="{FF2B5EF4-FFF2-40B4-BE49-F238E27FC236}">
                <a16:creationId xmlns:a16="http://schemas.microsoft.com/office/drawing/2014/main" id="{9A0FFBF6-ACEA-01AA-E28A-6A38D3C18188}"/>
              </a:ext>
            </a:extLst>
          </p:cNvPr>
          <p:cNvCxnSpPr>
            <a:cxnSpLocks/>
          </p:cNvCxnSpPr>
          <p:nvPr/>
        </p:nvCxnSpPr>
        <p:spPr>
          <a:xfrm>
            <a:off x="1237100" y="6249195"/>
            <a:ext cx="0" cy="242798"/>
          </a:xfrm>
          <a:prstGeom prst="line">
            <a:avLst/>
          </a:prstGeom>
          <a:ln w="3175">
            <a:solidFill>
              <a:srgbClr val="00314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ovéPole 48">
            <a:extLst>
              <a:ext uri="{FF2B5EF4-FFF2-40B4-BE49-F238E27FC236}">
                <a16:creationId xmlns:a16="http://schemas.microsoft.com/office/drawing/2014/main" id="{C2AEB4AB-3D75-2824-77EA-54C06F118334}"/>
              </a:ext>
            </a:extLst>
          </p:cNvPr>
          <p:cNvSpPr txBox="1"/>
          <p:nvPr/>
        </p:nvSpPr>
        <p:spPr>
          <a:xfrm>
            <a:off x="1256262" y="6212390"/>
            <a:ext cx="81474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800" dirty="0">
                <a:solidFill>
                  <a:srgbClr val="003145"/>
                </a:solidFill>
                <a:latin typeface="Neues Grotesque" pitchFamily="2" charset="0"/>
              </a:rPr>
              <a:t>Strana</a:t>
            </a:r>
          </a:p>
        </p:txBody>
      </p:sp>
      <p:pic>
        <p:nvPicPr>
          <p:cNvPr id="52" name="Obrázek 51">
            <a:extLst>
              <a:ext uri="{FF2B5EF4-FFF2-40B4-BE49-F238E27FC236}">
                <a16:creationId xmlns:a16="http://schemas.microsoft.com/office/drawing/2014/main" id="{1B54C501-67F3-803F-00A1-A3C996F0C418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356400" y="6256800"/>
            <a:ext cx="740618" cy="223199"/>
          </a:xfrm>
          <a:prstGeom prst="rect">
            <a:avLst/>
          </a:prstGeom>
        </p:spPr>
      </p:pic>
      <p:pic>
        <p:nvPicPr>
          <p:cNvPr id="39" name="Grafický objekt 38">
            <a:extLst>
              <a:ext uri="{FF2B5EF4-FFF2-40B4-BE49-F238E27FC236}">
                <a16:creationId xmlns:a16="http://schemas.microsoft.com/office/drawing/2014/main" id="{DFF47FA9-2113-745A-A724-CA1171BFDC4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2556000" y="6272765"/>
            <a:ext cx="920317" cy="195658"/>
          </a:xfrm>
          <a:prstGeom prst="rect">
            <a:avLst/>
          </a:prstGeom>
        </p:spPr>
      </p:pic>
      <p:sp>
        <p:nvSpPr>
          <p:cNvPr id="2" name="TextovéPole 1">
            <a:extLst>
              <a:ext uri="{FF2B5EF4-FFF2-40B4-BE49-F238E27FC236}">
                <a16:creationId xmlns:a16="http://schemas.microsoft.com/office/drawing/2014/main" id="{0E67E226-53B6-3AD4-4707-8068006E631B}"/>
              </a:ext>
            </a:extLst>
          </p:cNvPr>
          <p:cNvSpPr txBox="1"/>
          <p:nvPr/>
        </p:nvSpPr>
        <p:spPr>
          <a:xfrm>
            <a:off x="316646" y="247973"/>
            <a:ext cx="124906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800" dirty="0">
                <a:solidFill>
                  <a:srgbClr val="003145"/>
                </a:solidFill>
                <a:latin typeface="Neues Grotesque" pitchFamily="2" charset="0"/>
                <a:cs typeface="Neues Grotesque" pitchFamily="2" charset="0"/>
              </a:rPr>
              <a:t>Reforma politiky bydlení</a:t>
            </a:r>
          </a:p>
        </p:txBody>
      </p:sp>
      <p:pic>
        <p:nvPicPr>
          <p:cNvPr id="7" name="Obrázek 6" descr="Obsah obrázku okno, obytný dům, venku, ulice&#10;&#10;Popis byl vytvořen automaticky">
            <a:extLst>
              <a:ext uri="{FF2B5EF4-FFF2-40B4-BE49-F238E27FC236}">
                <a16:creationId xmlns:a16="http://schemas.microsoft.com/office/drawing/2014/main" id="{7D12E664-C4A9-8EDC-B440-2D204B39EFB4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55067" t="-400"/>
          <a:stretch/>
        </p:blipFill>
        <p:spPr>
          <a:xfrm>
            <a:off x="7617566" y="-28305"/>
            <a:ext cx="4574433" cy="68863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25632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ovéPole 4">
            <a:extLst>
              <a:ext uri="{FF2B5EF4-FFF2-40B4-BE49-F238E27FC236}">
                <a16:creationId xmlns:a16="http://schemas.microsoft.com/office/drawing/2014/main" id="{924ACAE8-8618-43C2-06C8-1C0A36A78988}"/>
              </a:ext>
            </a:extLst>
          </p:cNvPr>
          <p:cNvSpPr txBox="1"/>
          <p:nvPr/>
        </p:nvSpPr>
        <p:spPr>
          <a:xfrm>
            <a:off x="167873" y="606109"/>
            <a:ext cx="693825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cs-CZ" sz="4000" b="1" dirty="0">
                <a:solidFill>
                  <a:srgbClr val="005A75"/>
                </a:solidFill>
                <a:effectLst/>
                <a:latin typeface="Neues Grotesque Bold" pitchFamily="2" charset="0"/>
                <a:cs typeface="Neues Grotesque Bold" pitchFamily="2" charset="0"/>
              </a:rPr>
              <a:t>Sociální bydlení jako SOHZ</a:t>
            </a:r>
            <a:br>
              <a:rPr lang="cs-CZ" sz="4000" b="1" dirty="0">
                <a:solidFill>
                  <a:srgbClr val="005A75"/>
                </a:solidFill>
                <a:effectLst/>
                <a:latin typeface="Neues Grotesque Bold" pitchFamily="2" charset="0"/>
                <a:cs typeface="Neues Grotesque Bold" pitchFamily="2" charset="0"/>
              </a:rPr>
            </a:br>
            <a:endParaRPr lang="cs-CZ" sz="4000" b="1" dirty="0">
              <a:solidFill>
                <a:srgbClr val="005A75"/>
              </a:solidFill>
              <a:effectLst/>
              <a:latin typeface="Neues Grotesque Bold" pitchFamily="2" charset="0"/>
              <a:cs typeface="Neues Grotesque Bold" pitchFamily="2" charset="0"/>
            </a:endParaRPr>
          </a:p>
        </p:txBody>
      </p:sp>
      <p:sp>
        <p:nvSpPr>
          <p:cNvPr id="16" name="Zástupný obsah 15">
            <a:extLst>
              <a:ext uri="{FF2B5EF4-FFF2-40B4-BE49-F238E27FC236}">
                <a16:creationId xmlns:a16="http://schemas.microsoft.com/office/drawing/2014/main" id="{AF4B325F-8827-ED06-D88D-19DC27F735B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56400" y="1929548"/>
            <a:ext cx="7263597" cy="4489677"/>
          </a:xfrm>
        </p:spPr>
        <p:txBody>
          <a:bodyPr>
            <a:normAutofit/>
          </a:bodyPr>
          <a:lstStyle/>
          <a:p>
            <a:pPr indent="-396000">
              <a:lnSpc>
                <a:spcPct val="100000"/>
              </a:lnSpc>
              <a:buSzPct val="93000"/>
              <a:buBlip>
                <a:blip r:embed="rId3"/>
              </a:buBlip>
            </a:pPr>
            <a:r>
              <a:rPr lang="cs-CZ" sz="2000" dirty="0">
                <a:solidFill>
                  <a:srgbClr val="0E637D"/>
                </a:solidFill>
                <a:sym typeface="Wingdings" panose="05000000000000000000" pitchFamily="2" charset="2"/>
              </a:rPr>
              <a:t>Spolupráce se zahraničními experty --&gt;  široké pojetí cílové skupiny a nový model vyrovnávací platby – Nizozemí</a:t>
            </a:r>
          </a:p>
          <a:p>
            <a:pPr indent="-396000">
              <a:lnSpc>
                <a:spcPct val="100000"/>
              </a:lnSpc>
              <a:buSzPct val="93000"/>
              <a:buBlip>
                <a:blip r:embed="rId3"/>
              </a:buBlip>
            </a:pPr>
            <a:r>
              <a:rPr lang="cs-CZ" sz="2000" dirty="0">
                <a:solidFill>
                  <a:srgbClr val="0E637D"/>
                </a:solidFill>
              </a:rPr>
              <a:t>Definice CS – 6. příjmový decil – výrazně vyšší než dosud. Rodina se 2 dětmi příjem do 69 800 netto; senioři v bytové nouzi; přeplněné domácnosti; ohrožení ztrátou bydlení</a:t>
            </a:r>
          </a:p>
          <a:p>
            <a:pPr indent="-396000">
              <a:lnSpc>
                <a:spcPct val="100000"/>
              </a:lnSpc>
              <a:buSzPct val="93000"/>
              <a:buBlip>
                <a:blip r:embed="rId3"/>
              </a:buBlip>
            </a:pPr>
            <a:r>
              <a:rPr lang="cs-CZ" sz="2000" dirty="0">
                <a:solidFill>
                  <a:srgbClr val="0E637D"/>
                </a:solidFill>
              </a:rPr>
              <a:t>Změna způsobu výpočtu při kontrole kompenzace– započtení vlastního vkladu (pozemek, budova) nejen do spoluúčasti, ale i kontroly překompenzace; u SOHZ zvýšení min. nájemného z 85 Kč / m2 až do 50 % tržního</a:t>
            </a:r>
          </a:p>
          <a:p>
            <a:pPr indent="-396000">
              <a:lnSpc>
                <a:spcPct val="100000"/>
              </a:lnSpc>
              <a:buSzPct val="93000"/>
              <a:buBlip>
                <a:blip r:embed="rId3"/>
              </a:buBlip>
            </a:pPr>
            <a:r>
              <a:rPr lang="cs-CZ" sz="2000" dirty="0">
                <a:solidFill>
                  <a:srgbClr val="0E637D"/>
                </a:solidFill>
              </a:rPr>
              <a:t>Méně časté testování příjmů - zjednodušení administrativy, vynechání starobních důchodců, stačí HMN</a:t>
            </a:r>
          </a:p>
          <a:p>
            <a:pPr indent="-396000">
              <a:lnSpc>
                <a:spcPct val="100000"/>
              </a:lnSpc>
              <a:buSzPct val="93000"/>
              <a:buBlip>
                <a:blip r:embed="rId3"/>
              </a:buBlip>
            </a:pPr>
            <a:r>
              <a:rPr lang="cs-CZ" sz="2000" dirty="0">
                <a:solidFill>
                  <a:srgbClr val="0E637D"/>
                </a:solidFill>
              </a:rPr>
              <a:t>Příprava změny směrnice EK – SOHZ dostupné bydlení</a:t>
            </a:r>
          </a:p>
          <a:p>
            <a:pPr indent="-396000">
              <a:lnSpc>
                <a:spcPct val="100000"/>
              </a:lnSpc>
              <a:buSzPct val="93000"/>
              <a:buBlip>
                <a:blip r:embed="rId3"/>
              </a:buBlip>
            </a:pPr>
            <a:endParaRPr lang="cs-CZ" sz="2000" dirty="0">
              <a:solidFill>
                <a:srgbClr val="0E637D"/>
              </a:solidFill>
            </a:endParaRPr>
          </a:p>
          <a:p>
            <a:pPr indent="-396000">
              <a:lnSpc>
                <a:spcPct val="100000"/>
              </a:lnSpc>
              <a:buSzPct val="93000"/>
              <a:buBlip>
                <a:blip r:embed="rId3"/>
              </a:buBlip>
            </a:pPr>
            <a:endParaRPr lang="cs-CZ" sz="2400" dirty="0">
              <a:solidFill>
                <a:srgbClr val="0E637D"/>
              </a:solidFill>
            </a:endParaRPr>
          </a:p>
          <a:p>
            <a:pPr indent="-396000">
              <a:lnSpc>
                <a:spcPct val="100000"/>
              </a:lnSpc>
              <a:buSzPct val="93000"/>
              <a:buBlip>
                <a:blip r:embed="rId3"/>
              </a:buBlip>
            </a:pPr>
            <a:endParaRPr lang="cs-CZ" sz="2400" dirty="0">
              <a:solidFill>
                <a:srgbClr val="0E637D"/>
              </a:solidFill>
            </a:endParaRPr>
          </a:p>
          <a:p>
            <a:pPr indent="-396000">
              <a:lnSpc>
                <a:spcPct val="100000"/>
              </a:lnSpc>
              <a:buSzPct val="93000"/>
              <a:buBlip>
                <a:blip r:embed="rId3"/>
              </a:buBlip>
            </a:pPr>
            <a:endParaRPr lang="cs-CZ" sz="2400" dirty="0">
              <a:solidFill>
                <a:srgbClr val="0E637D"/>
              </a:solidFill>
            </a:endParaRPr>
          </a:p>
        </p:txBody>
      </p:sp>
      <p:sp>
        <p:nvSpPr>
          <p:cNvPr id="47" name="Zástupný symbol pro číslo snímku 30">
            <a:extLst>
              <a:ext uri="{FF2B5EF4-FFF2-40B4-BE49-F238E27FC236}">
                <a16:creationId xmlns:a16="http://schemas.microsoft.com/office/drawing/2014/main" id="{445130FF-3719-9C8C-8D41-55650C864F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84FE1-CF89-6A43-9299-908E3B15B403}" type="slidenum">
              <a:rPr lang="cs-CZ" sz="900" smtClean="0">
                <a:solidFill>
                  <a:srgbClr val="003145"/>
                </a:solidFill>
                <a:latin typeface="Neues Grotesque Medium" pitchFamily="2" charset="0"/>
              </a:rPr>
              <a:t>6</a:t>
            </a:fld>
            <a:endParaRPr lang="cs-CZ" sz="900" dirty="0">
              <a:solidFill>
                <a:srgbClr val="003145"/>
              </a:solidFill>
              <a:latin typeface="Neues Grotesque Medium" pitchFamily="2" charset="0"/>
            </a:endParaRPr>
          </a:p>
        </p:txBody>
      </p:sp>
      <p:cxnSp>
        <p:nvCxnSpPr>
          <p:cNvPr id="48" name="Přímá spojnice 47">
            <a:extLst>
              <a:ext uri="{FF2B5EF4-FFF2-40B4-BE49-F238E27FC236}">
                <a16:creationId xmlns:a16="http://schemas.microsoft.com/office/drawing/2014/main" id="{9A0FFBF6-ACEA-01AA-E28A-6A38D3C18188}"/>
              </a:ext>
            </a:extLst>
          </p:cNvPr>
          <p:cNvCxnSpPr>
            <a:cxnSpLocks/>
          </p:cNvCxnSpPr>
          <p:nvPr/>
        </p:nvCxnSpPr>
        <p:spPr>
          <a:xfrm>
            <a:off x="1237100" y="6249195"/>
            <a:ext cx="0" cy="242798"/>
          </a:xfrm>
          <a:prstGeom prst="line">
            <a:avLst/>
          </a:prstGeom>
          <a:ln w="3175">
            <a:solidFill>
              <a:srgbClr val="00314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ovéPole 48">
            <a:extLst>
              <a:ext uri="{FF2B5EF4-FFF2-40B4-BE49-F238E27FC236}">
                <a16:creationId xmlns:a16="http://schemas.microsoft.com/office/drawing/2014/main" id="{C2AEB4AB-3D75-2824-77EA-54C06F118334}"/>
              </a:ext>
            </a:extLst>
          </p:cNvPr>
          <p:cNvSpPr txBox="1"/>
          <p:nvPr/>
        </p:nvSpPr>
        <p:spPr>
          <a:xfrm>
            <a:off x="1256262" y="6212390"/>
            <a:ext cx="81474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800" dirty="0">
                <a:solidFill>
                  <a:srgbClr val="003145"/>
                </a:solidFill>
                <a:latin typeface="Neues Grotesque" pitchFamily="2" charset="0"/>
              </a:rPr>
              <a:t>Strana</a:t>
            </a:r>
          </a:p>
        </p:txBody>
      </p:sp>
      <p:pic>
        <p:nvPicPr>
          <p:cNvPr id="52" name="Obrázek 51">
            <a:extLst>
              <a:ext uri="{FF2B5EF4-FFF2-40B4-BE49-F238E27FC236}">
                <a16:creationId xmlns:a16="http://schemas.microsoft.com/office/drawing/2014/main" id="{1B54C501-67F3-803F-00A1-A3C996F0C418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356400" y="6256800"/>
            <a:ext cx="740618" cy="223199"/>
          </a:xfrm>
          <a:prstGeom prst="rect">
            <a:avLst/>
          </a:prstGeom>
        </p:spPr>
      </p:pic>
      <p:pic>
        <p:nvPicPr>
          <p:cNvPr id="39" name="Grafický objekt 38">
            <a:extLst>
              <a:ext uri="{FF2B5EF4-FFF2-40B4-BE49-F238E27FC236}">
                <a16:creationId xmlns:a16="http://schemas.microsoft.com/office/drawing/2014/main" id="{DFF47FA9-2113-745A-A724-CA1171BFDC4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2556000" y="6272765"/>
            <a:ext cx="920317" cy="195658"/>
          </a:xfrm>
          <a:prstGeom prst="rect">
            <a:avLst/>
          </a:prstGeom>
        </p:spPr>
      </p:pic>
      <p:sp>
        <p:nvSpPr>
          <p:cNvPr id="2" name="TextovéPole 1">
            <a:extLst>
              <a:ext uri="{FF2B5EF4-FFF2-40B4-BE49-F238E27FC236}">
                <a16:creationId xmlns:a16="http://schemas.microsoft.com/office/drawing/2014/main" id="{0E67E226-53B6-3AD4-4707-8068006E631B}"/>
              </a:ext>
            </a:extLst>
          </p:cNvPr>
          <p:cNvSpPr txBox="1"/>
          <p:nvPr/>
        </p:nvSpPr>
        <p:spPr>
          <a:xfrm>
            <a:off x="316646" y="247973"/>
            <a:ext cx="124906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800" dirty="0">
                <a:solidFill>
                  <a:srgbClr val="003145"/>
                </a:solidFill>
                <a:latin typeface="Neues Grotesque" pitchFamily="2" charset="0"/>
                <a:cs typeface="Neues Grotesque" pitchFamily="2" charset="0"/>
              </a:rPr>
              <a:t>Reforma politiky bydlení</a:t>
            </a:r>
          </a:p>
        </p:txBody>
      </p:sp>
      <p:pic>
        <p:nvPicPr>
          <p:cNvPr id="4" name="Obrázek 3" descr="Obsah obrázku dům, Urbánní design, strom, budova&#10;&#10;Popis byl vytvořen automaticky">
            <a:extLst>
              <a:ext uri="{FF2B5EF4-FFF2-40B4-BE49-F238E27FC236}">
                <a16:creationId xmlns:a16="http://schemas.microsoft.com/office/drawing/2014/main" id="{4AA9532C-4054-7B6F-33E5-EE406D4D6F24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r="53198"/>
          <a:stretch/>
        </p:blipFill>
        <p:spPr>
          <a:xfrm>
            <a:off x="7912427" y="0"/>
            <a:ext cx="427957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97138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ovéPole 4">
            <a:extLst>
              <a:ext uri="{FF2B5EF4-FFF2-40B4-BE49-F238E27FC236}">
                <a16:creationId xmlns:a16="http://schemas.microsoft.com/office/drawing/2014/main" id="{924ACAE8-8618-43C2-06C8-1C0A36A78988}"/>
              </a:ext>
            </a:extLst>
          </p:cNvPr>
          <p:cNvSpPr txBox="1"/>
          <p:nvPr/>
        </p:nvSpPr>
        <p:spPr>
          <a:xfrm>
            <a:off x="356399" y="575286"/>
            <a:ext cx="693825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cs-CZ" sz="4000" b="1" dirty="0">
                <a:solidFill>
                  <a:srgbClr val="005A75"/>
                </a:solidFill>
                <a:effectLst/>
                <a:latin typeface="Neues Grotesque Bold" pitchFamily="2" charset="0"/>
                <a:cs typeface="Neues Grotesque Bold" pitchFamily="2" charset="0"/>
              </a:rPr>
              <a:t>Notifikace dostupného bydlení</a:t>
            </a:r>
            <a:br>
              <a:rPr lang="cs-CZ" sz="4000" b="1" dirty="0">
                <a:solidFill>
                  <a:srgbClr val="005A75"/>
                </a:solidFill>
                <a:effectLst/>
                <a:latin typeface="Neues Grotesque Bold" pitchFamily="2" charset="0"/>
                <a:cs typeface="Neues Grotesque Bold" pitchFamily="2" charset="0"/>
              </a:rPr>
            </a:br>
            <a:endParaRPr lang="cs-CZ" sz="4000" b="1" dirty="0">
              <a:solidFill>
                <a:srgbClr val="005A75"/>
              </a:solidFill>
              <a:effectLst/>
              <a:latin typeface="Neues Grotesque Bold" pitchFamily="2" charset="0"/>
              <a:cs typeface="Neues Grotesque Bold" pitchFamily="2" charset="0"/>
            </a:endParaRPr>
          </a:p>
        </p:txBody>
      </p:sp>
      <p:sp>
        <p:nvSpPr>
          <p:cNvPr id="16" name="Zástupný obsah 15">
            <a:extLst>
              <a:ext uri="{FF2B5EF4-FFF2-40B4-BE49-F238E27FC236}">
                <a16:creationId xmlns:a16="http://schemas.microsoft.com/office/drawing/2014/main" id="{AF4B325F-8827-ED06-D88D-19DC27F735B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56401" y="1929548"/>
            <a:ext cx="7335872" cy="4489677"/>
          </a:xfrm>
        </p:spPr>
        <p:txBody>
          <a:bodyPr>
            <a:normAutofit/>
          </a:bodyPr>
          <a:lstStyle/>
          <a:p>
            <a:pPr indent="-396000">
              <a:lnSpc>
                <a:spcPct val="100000"/>
              </a:lnSpc>
              <a:buSzPct val="93000"/>
              <a:buBlip>
                <a:blip r:embed="rId3"/>
              </a:buBlip>
            </a:pPr>
            <a:r>
              <a:rPr lang="cs-CZ" sz="2400" dirty="0">
                <a:solidFill>
                  <a:srgbClr val="0E637D"/>
                </a:solidFill>
              </a:rPr>
              <a:t>Rozhodnutí SA.106249 – </a:t>
            </a:r>
            <a:r>
              <a:rPr lang="cs-CZ" sz="2400" dirty="0" err="1">
                <a:solidFill>
                  <a:srgbClr val="0E637D"/>
                </a:solidFill>
              </a:rPr>
              <a:t>Affordable</a:t>
            </a:r>
            <a:r>
              <a:rPr lang="cs-CZ" sz="2400" dirty="0">
                <a:solidFill>
                  <a:srgbClr val="0E637D"/>
                </a:solidFill>
              </a:rPr>
              <a:t> </a:t>
            </a:r>
            <a:r>
              <a:rPr lang="cs-CZ" sz="2400" dirty="0" err="1">
                <a:solidFill>
                  <a:srgbClr val="0E637D"/>
                </a:solidFill>
              </a:rPr>
              <a:t>rental</a:t>
            </a:r>
            <a:r>
              <a:rPr lang="cs-CZ" sz="2400" dirty="0">
                <a:solidFill>
                  <a:srgbClr val="0E637D"/>
                </a:solidFill>
              </a:rPr>
              <a:t> </a:t>
            </a:r>
            <a:r>
              <a:rPr lang="cs-CZ" sz="2400" dirty="0" err="1">
                <a:solidFill>
                  <a:srgbClr val="0E637D"/>
                </a:solidFill>
              </a:rPr>
              <a:t>housing</a:t>
            </a:r>
            <a:endParaRPr lang="cs-CZ" sz="2400" dirty="0">
              <a:solidFill>
                <a:srgbClr val="0E637D"/>
              </a:solidFill>
            </a:endParaRPr>
          </a:p>
          <a:p>
            <a:pPr indent="-396000">
              <a:lnSpc>
                <a:spcPct val="100000"/>
              </a:lnSpc>
              <a:buSzPct val="93000"/>
              <a:buBlip>
                <a:blip r:embed="rId3"/>
              </a:buBlip>
            </a:pPr>
            <a:r>
              <a:rPr lang="cs-CZ" sz="2400" dirty="0">
                <a:solidFill>
                  <a:srgbClr val="0E637D"/>
                </a:solidFill>
              </a:rPr>
              <a:t>Navázali jsme na Švédskou a Irskou notifikaci</a:t>
            </a:r>
          </a:p>
          <a:p>
            <a:pPr indent="-396000">
              <a:lnSpc>
                <a:spcPct val="100000"/>
              </a:lnSpc>
              <a:buSzPct val="93000"/>
              <a:buBlip>
                <a:blip r:embed="rId3"/>
              </a:buBlip>
            </a:pPr>
            <a:r>
              <a:rPr lang="cs-CZ" sz="2400" dirty="0">
                <a:solidFill>
                  <a:srgbClr val="0E637D"/>
                </a:solidFill>
              </a:rPr>
              <a:t>12 mld. Kč pro roky 2024 – 2029</a:t>
            </a:r>
          </a:p>
          <a:p>
            <a:pPr indent="-396000">
              <a:lnSpc>
                <a:spcPct val="100000"/>
              </a:lnSpc>
              <a:buSzPct val="93000"/>
              <a:buBlip>
                <a:blip r:embed="rId3"/>
              </a:buBlip>
            </a:pPr>
            <a:r>
              <a:rPr lang="cs-CZ" sz="2400" dirty="0">
                <a:solidFill>
                  <a:srgbClr val="0E637D"/>
                </a:solidFill>
              </a:rPr>
              <a:t>Dotace + úvěr až do výše 90 % investičních nákladů</a:t>
            </a:r>
          </a:p>
          <a:p>
            <a:pPr indent="-396000">
              <a:lnSpc>
                <a:spcPct val="100000"/>
              </a:lnSpc>
              <a:buSzPct val="93000"/>
              <a:buBlip>
                <a:blip r:embed="rId3"/>
              </a:buBlip>
            </a:pPr>
            <a:r>
              <a:rPr lang="cs-CZ" sz="2400" dirty="0">
                <a:solidFill>
                  <a:srgbClr val="0E637D"/>
                </a:solidFill>
              </a:rPr>
              <a:t>Výstavba, rekonstrukce, nákupy</a:t>
            </a:r>
          </a:p>
          <a:p>
            <a:pPr indent="-396000">
              <a:lnSpc>
                <a:spcPct val="100000"/>
              </a:lnSpc>
              <a:buSzPct val="93000"/>
              <a:buBlip>
                <a:blip r:embed="rId3"/>
              </a:buBlip>
            </a:pPr>
            <a:r>
              <a:rPr lang="cs-CZ" sz="2400" dirty="0">
                <a:solidFill>
                  <a:srgbClr val="0E637D"/>
                </a:solidFill>
              </a:rPr>
              <a:t>Způsobilí – všechny PO</a:t>
            </a:r>
          </a:p>
          <a:p>
            <a:pPr indent="-396000">
              <a:lnSpc>
                <a:spcPct val="100000"/>
              </a:lnSpc>
              <a:buSzPct val="93000"/>
              <a:buBlip>
                <a:blip r:embed="rId3"/>
              </a:buBlip>
            </a:pPr>
            <a:endParaRPr lang="cs-CZ" sz="2400" dirty="0">
              <a:solidFill>
                <a:srgbClr val="0E637D"/>
              </a:solidFill>
            </a:endParaRPr>
          </a:p>
        </p:txBody>
      </p:sp>
      <p:sp>
        <p:nvSpPr>
          <p:cNvPr id="47" name="Zástupný symbol pro číslo snímku 30">
            <a:extLst>
              <a:ext uri="{FF2B5EF4-FFF2-40B4-BE49-F238E27FC236}">
                <a16:creationId xmlns:a16="http://schemas.microsoft.com/office/drawing/2014/main" id="{445130FF-3719-9C8C-8D41-55650C864F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84FE1-CF89-6A43-9299-908E3B15B403}" type="slidenum">
              <a:rPr lang="cs-CZ" sz="900" smtClean="0">
                <a:solidFill>
                  <a:srgbClr val="003145"/>
                </a:solidFill>
                <a:latin typeface="Neues Grotesque Medium" pitchFamily="2" charset="0"/>
              </a:rPr>
              <a:t>7</a:t>
            </a:fld>
            <a:endParaRPr lang="cs-CZ" sz="900" dirty="0">
              <a:solidFill>
                <a:srgbClr val="003145"/>
              </a:solidFill>
              <a:latin typeface="Neues Grotesque Medium" pitchFamily="2" charset="0"/>
            </a:endParaRPr>
          </a:p>
        </p:txBody>
      </p:sp>
      <p:cxnSp>
        <p:nvCxnSpPr>
          <p:cNvPr id="48" name="Přímá spojnice 47">
            <a:extLst>
              <a:ext uri="{FF2B5EF4-FFF2-40B4-BE49-F238E27FC236}">
                <a16:creationId xmlns:a16="http://schemas.microsoft.com/office/drawing/2014/main" id="{9A0FFBF6-ACEA-01AA-E28A-6A38D3C18188}"/>
              </a:ext>
            </a:extLst>
          </p:cNvPr>
          <p:cNvCxnSpPr>
            <a:cxnSpLocks/>
          </p:cNvCxnSpPr>
          <p:nvPr/>
        </p:nvCxnSpPr>
        <p:spPr>
          <a:xfrm>
            <a:off x="1237100" y="6249195"/>
            <a:ext cx="0" cy="242798"/>
          </a:xfrm>
          <a:prstGeom prst="line">
            <a:avLst/>
          </a:prstGeom>
          <a:ln w="3175">
            <a:solidFill>
              <a:srgbClr val="00314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ovéPole 48">
            <a:extLst>
              <a:ext uri="{FF2B5EF4-FFF2-40B4-BE49-F238E27FC236}">
                <a16:creationId xmlns:a16="http://schemas.microsoft.com/office/drawing/2014/main" id="{C2AEB4AB-3D75-2824-77EA-54C06F118334}"/>
              </a:ext>
            </a:extLst>
          </p:cNvPr>
          <p:cNvSpPr txBox="1"/>
          <p:nvPr/>
        </p:nvSpPr>
        <p:spPr>
          <a:xfrm>
            <a:off x="1256262" y="6212390"/>
            <a:ext cx="81474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800" dirty="0">
                <a:solidFill>
                  <a:srgbClr val="003145"/>
                </a:solidFill>
                <a:latin typeface="Neues Grotesque" pitchFamily="2" charset="0"/>
              </a:rPr>
              <a:t>Strana</a:t>
            </a:r>
          </a:p>
        </p:txBody>
      </p:sp>
      <p:pic>
        <p:nvPicPr>
          <p:cNvPr id="52" name="Obrázek 51">
            <a:extLst>
              <a:ext uri="{FF2B5EF4-FFF2-40B4-BE49-F238E27FC236}">
                <a16:creationId xmlns:a16="http://schemas.microsoft.com/office/drawing/2014/main" id="{1B54C501-67F3-803F-00A1-A3C996F0C418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356400" y="6256800"/>
            <a:ext cx="740618" cy="223199"/>
          </a:xfrm>
          <a:prstGeom prst="rect">
            <a:avLst/>
          </a:prstGeom>
        </p:spPr>
      </p:pic>
      <p:pic>
        <p:nvPicPr>
          <p:cNvPr id="39" name="Grafický objekt 38">
            <a:extLst>
              <a:ext uri="{FF2B5EF4-FFF2-40B4-BE49-F238E27FC236}">
                <a16:creationId xmlns:a16="http://schemas.microsoft.com/office/drawing/2014/main" id="{DFF47FA9-2113-745A-A724-CA1171BFDC4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2556000" y="6272765"/>
            <a:ext cx="920317" cy="195658"/>
          </a:xfrm>
          <a:prstGeom prst="rect">
            <a:avLst/>
          </a:prstGeom>
        </p:spPr>
      </p:pic>
      <p:sp>
        <p:nvSpPr>
          <p:cNvPr id="2" name="TextovéPole 1">
            <a:extLst>
              <a:ext uri="{FF2B5EF4-FFF2-40B4-BE49-F238E27FC236}">
                <a16:creationId xmlns:a16="http://schemas.microsoft.com/office/drawing/2014/main" id="{0E67E226-53B6-3AD4-4707-8068006E631B}"/>
              </a:ext>
            </a:extLst>
          </p:cNvPr>
          <p:cNvSpPr txBox="1"/>
          <p:nvPr/>
        </p:nvSpPr>
        <p:spPr>
          <a:xfrm>
            <a:off x="316646" y="247973"/>
            <a:ext cx="124906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800" dirty="0">
                <a:solidFill>
                  <a:srgbClr val="003145"/>
                </a:solidFill>
                <a:latin typeface="Neues Grotesque" pitchFamily="2" charset="0"/>
                <a:cs typeface="Neues Grotesque" pitchFamily="2" charset="0"/>
              </a:rPr>
              <a:t>Reforma politiky bydlení</a:t>
            </a:r>
          </a:p>
        </p:txBody>
      </p:sp>
      <p:pic>
        <p:nvPicPr>
          <p:cNvPr id="8" name="Obrázek 7" descr="Obsah obrázku dům, Urbánní design, strom, budova&#10;&#10;Popis byl vytvořen automaticky">
            <a:extLst>
              <a:ext uri="{FF2B5EF4-FFF2-40B4-BE49-F238E27FC236}">
                <a16:creationId xmlns:a16="http://schemas.microsoft.com/office/drawing/2014/main" id="{87946E0D-EF19-F195-ADE5-F0BD9AEF15D2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r="53198"/>
          <a:stretch/>
        </p:blipFill>
        <p:spPr>
          <a:xfrm>
            <a:off x="7912427" y="0"/>
            <a:ext cx="427957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37763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ovéPole 4">
            <a:extLst>
              <a:ext uri="{FF2B5EF4-FFF2-40B4-BE49-F238E27FC236}">
                <a16:creationId xmlns:a16="http://schemas.microsoft.com/office/drawing/2014/main" id="{924ACAE8-8618-43C2-06C8-1C0A36A78988}"/>
              </a:ext>
            </a:extLst>
          </p:cNvPr>
          <p:cNvSpPr txBox="1"/>
          <p:nvPr/>
        </p:nvSpPr>
        <p:spPr>
          <a:xfrm>
            <a:off x="356399" y="575286"/>
            <a:ext cx="693825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cs-CZ" sz="4000" b="1" dirty="0">
                <a:solidFill>
                  <a:srgbClr val="005A75"/>
                </a:solidFill>
                <a:effectLst/>
                <a:latin typeface="Neues Grotesque Bold" pitchFamily="2" charset="0"/>
                <a:cs typeface="Neues Grotesque Bold" pitchFamily="2" charset="0"/>
              </a:rPr>
              <a:t>Notifikace dostupného bydlení</a:t>
            </a:r>
            <a:br>
              <a:rPr lang="cs-CZ" sz="4000" b="1" dirty="0">
                <a:solidFill>
                  <a:srgbClr val="005A75"/>
                </a:solidFill>
                <a:effectLst/>
                <a:latin typeface="Neues Grotesque Bold" pitchFamily="2" charset="0"/>
                <a:cs typeface="Neues Grotesque Bold" pitchFamily="2" charset="0"/>
              </a:rPr>
            </a:br>
            <a:endParaRPr lang="cs-CZ" sz="4000" b="1" dirty="0">
              <a:solidFill>
                <a:srgbClr val="005A75"/>
              </a:solidFill>
              <a:effectLst/>
              <a:latin typeface="Neues Grotesque Bold" pitchFamily="2" charset="0"/>
              <a:cs typeface="Neues Grotesque Bold" pitchFamily="2" charset="0"/>
            </a:endParaRPr>
          </a:p>
        </p:txBody>
      </p:sp>
      <p:sp>
        <p:nvSpPr>
          <p:cNvPr id="16" name="Zástupný obsah 15">
            <a:extLst>
              <a:ext uri="{FF2B5EF4-FFF2-40B4-BE49-F238E27FC236}">
                <a16:creationId xmlns:a16="http://schemas.microsoft.com/office/drawing/2014/main" id="{AF4B325F-8827-ED06-D88D-19DC27F735B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56401" y="1929548"/>
            <a:ext cx="7335872" cy="4489677"/>
          </a:xfrm>
        </p:spPr>
        <p:txBody>
          <a:bodyPr>
            <a:normAutofit/>
          </a:bodyPr>
          <a:lstStyle/>
          <a:p>
            <a:pPr indent="-396000">
              <a:lnSpc>
                <a:spcPct val="100000"/>
              </a:lnSpc>
              <a:buSzPct val="93000"/>
              <a:buBlip>
                <a:blip r:embed="rId3"/>
              </a:buBlip>
            </a:pPr>
            <a:r>
              <a:rPr lang="cs-CZ" sz="2400" dirty="0">
                <a:solidFill>
                  <a:srgbClr val="0E637D"/>
                </a:solidFill>
              </a:rPr>
              <a:t>Maximální podpora: Ex ante výpočet finanční mezery bez kontroly během doby udržitelnosti</a:t>
            </a:r>
          </a:p>
          <a:p>
            <a:pPr indent="-396000">
              <a:lnSpc>
                <a:spcPct val="100000"/>
              </a:lnSpc>
              <a:buSzPct val="93000"/>
              <a:buBlip>
                <a:blip r:embed="rId3"/>
              </a:buBlip>
            </a:pPr>
            <a:r>
              <a:rPr lang="cs-CZ" sz="2400" dirty="0">
                <a:solidFill>
                  <a:srgbClr val="0E637D"/>
                </a:solidFill>
              </a:rPr>
              <a:t>Udržitelnost 20 let min.</a:t>
            </a:r>
          </a:p>
          <a:p>
            <a:pPr indent="-396000">
              <a:lnSpc>
                <a:spcPct val="100000"/>
              </a:lnSpc>
              <a:buSzPct val="93000"/>
              <a:buBlip>
                <a:blip r:embed="rId3"/>
              </a:buBlip>
            </a:pPr>
            <a:r>
              <a:rPr lang="cs-CZ" sz="2400" dirty="0">
                <a:solidFill>
                  <a:srgbClr val="0E637D"/>
                </a:solidFill>
              </a:rPr>
              <a:t>Nákladové nájemné + 2 % indexace max.</a:t>
            </a:r>
          </a:p>
          <a:p>
            <a:pPr indent="-396000">
              <a:lnSpc>
                <a:spcPct val="100000"/>
              </a:lnSpc>
              <a:buSzPct val="93000"/>
              <a:buBlip>
                <a:blip r:embed="rId3"/>
              </a:buBlip>
            </a:pPr>
            <a:r>
              <a:rPr lang="cs-CZ" sz="2400" dirty="0">
                <a:solidFill>
                  <a:srgbClr val="0E637D"/>
                </a:solidFill>
              </a:rPr>
              <a:t>CS</a:t>
            </a:r>
          </a:p>
          <a:p>
            <a:pPr lvl="1" indent="-396000">
              <a:lnSpc>
                <a:spcPct val="100000"/>
              </a:lnSpc>
              <a:buSzPct val="93000"/>
              <a:buBlip>
                <a:blip r:embed="rId3"/>
              </a:buBlip>
            </a:pPr>
            <a:r>
              <a:rPr lang="cs-CZ" sz="2000" dirty="0">
                <a:solidFill>
                  <a:srgbClr val="0E637D"/>
                </a:solidFill>
              </a:rPr>
              <a:t>Vlastníci nejsou způsobilí</a:t>
            </a:r>
          </a:p>
          <a:p>
            <a:pPr lvl="1" indent="-396000">
              <a:lnSpc>
                <a:spcPct val="100000"/>
              </a:lnSpc>
              <a:buSzPct val="93000"/>
              <a:buBlip>
                <a:blip r:embed="rId3"/>
              </a:buBlip>
            </a:pPr>
            <a:r>
              <a:rPr lang="cs-CZ" sz="2000" dirty="0">
                <a:solidFill>
                  <a:srgbClr val="0E637D"/>
                </a:solidFill>
              </a:rPr>
              <a:t>Příjem do 8. decilu, nebo</a:t>
            </a:r>
          </a:p>
          <a:p>
            <a:pPr lvl="1" indent="-396000">
              <a:lnSpc>
                <a:spcPct val="100000"/>
              </a:lnSpc>
              <a:buSzPct val="93000"/>
              <a:buBlip>
                <a:blip r:embed="rId3"/>
              </a:buBlip>
            </a:pPr>
            <a:r>
              <a:rPr lang="cs-CZ" sz="2000" dirty="0">
                <a:solidFill>
                  <a:srgbClr val="0E637D"/>
                </a:solidFill>
              </a:rPr>
              <a:t>Věk do 35 let a 9. decil, nebo</a:t>
            </a:r>
          </a:p>
          <a:p>
            <a:pPr lvl="1" indent="-396000">
              <a:lnSpc>
                <a:spcPct val="100000"/>
              </a:lnSpc>
              <a:buSzPct val="93000"/>
              <a:buBlip>
                <a:blip r:embed="rId3"/>
              </a:buBlip>
            </a:pPr>
            <a:r>
              <a:rPr lang="cs-CZ" sz="2000" dirty="0">
                <a:solidFill>
                  <a:srgbClr val="0E637D"/>
                </a:solidFill>
              </a:rPr>
              <a:t>Veřejně prospěšné profese</a:t>
            </a:r>
          </a:p>
          <a:p>
            <a:pPr indent="-396000">
              <a:lnSpc>
                <a:spcPct val="100000"/>
              </a:lnSpc>
              <a:buSzPct val="93000"/>
              <a:buBlip>
                <a:blip r:embed="rId3"/>
              </a:buBlip>
            </a:pPr>
            <a:endParaRPr lang="cs-CZ" sz="2400" dirty="0">
              <a:solidFill>
                <a:srgbClr val="0E637D"/>
              </a:solidFill>
            </a:endParaRPr>
          </a:p>
        </p:txBody>
      </p:sp>
      <p:sp>
        <p:nvSpPr>
          <p:cNvPr id="47" name="Zástupný symbol pro číslo snímku 30">
            <a:extLst>
              <a:ext uri="{FF2B5EF4-FFF2-40B4-BE49-F238E27FC236}">
                <a16:creationId xmlns:a16="http://schemas.microsoft.com/office/drawing/2014/main" id="{445130FF-3719-9C8C-8D41-55650C864F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84FE1-CF89-6A43-9299-908E3B15B403}" type="slidenum">
              <a:rPr lang="cs-CZ" sz="900" smtClean="0">
                <a:solidFill>
                  <a:srgbClr val="003145"/>
                </a:solidFill>
                <a:latin typeface="Neues Grotesque Medium" pitchFamily="2" charset="0"/>
              </a:rPr>
              <a:t>8</a:t>
            </a:fld>
            <a:endParaRPr lang="cs-CZ" sz="900" dirty="0">
              <a:solidFill>
                <a:srgbClr val="003145"/>
              </a:solidFill>
              <a:latin typeface="Neues Grotesque Medium" pitchFamily="2" charset="0"/>
            </a:endParaRPr>
          </a:p>
        </p:txBody>
      </p:sp>
      <p:cxnSp>
        <p:nvCxnSpPr>
          <p:cNvPr id="48" name="Přímá spojnice 47">
            <a:extLst>
              <a:ext uri="{FF2B5EF4-FFF2-40B4-BE49-F238E27FC236}">
                <a16:creationId xmlns:a16="http://schemas.microsoft.com/office/drawing/2014/main" id="{9A0FFBF6-ACEA-01AA-E28A-6A38D3C18188}"/>
              </a:ext>
            </a:extLst>
          </p:cNvPr>
          <p:cNvCxnSpPr>
            <a:cxnSpLocks/>
          </p:cNvCxnSpPr>
          <p:nvPr/>
        </p:nvCxnSpPr>
        <p:spPr>
          <a:xfrm>
            <a:off x="1237100" y="6249195"/>
            <a:ext cx="0" cy="242798"/>
          </a:xfrm>
          <a:prstGeom prst="line">
            <a:avLst/>
          </a:prstGeom>
          <a:ln w="3175">
            <a:solidFill>
              <a:srgbClr val="00314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ovéPole 48">
            <a:extLst>
              <a:ext uri="{FF2B5EF4-FFF2-40B4-BE49-F238E27FC236}">
                <a16:creationId xmlns:a16="http://schemas.microsoft.com/office/drawing/2014/main" id="{C2AEB4AB-3D75-2824-77EA-54C06F118334}"/>
              </a:ext>
            </a:extLst>
          </p:cNvPr>
          <p:cNvSpPr txBox="1"/>
          <p:nvPr/>
        </p:nvSpPr>
        <p:spPr>
          <a:xfrm>
            <a:off x="1256262" y="6212390"/>
            <a:ext cx="81474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800" dirty="0">
                <a:solidFill>
                  <a:srgbClr val="003145"/>
                </a:solidFill>
                <a:latin typeface="Neues Grotesque" pitchFamily="2" charset="0"/>
              </a:rPr>
              <a:t>Strana</a:t>
            </a:r>
          </a:p>
        </p:txBody>
      </p:sp>
      <p:pic>
        <p:nvPicPr>
          <p:cNvPr id="52" name="Obrázek 51">
            <a:extLst>
              <a:ext uri="{FF2B5EF4-FFF2-40B4-BE49-F238E27FC236}">
                <a16:creationId xmlns:a16="http://schemas.microsoft.com/office/drawing/2014/main" id="{1B54C501-67F3-803F-00A1-A3C996F0C418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356400" y="6256800"/>
            <a:ext cx="740618" cy="223199"/>
          </a:xfrm>
          <a:prstGeom prst="rect">
            <a:avLst/>
          </a:prstGeom>
        </p:spPr>
      </p:pic>
      <p:pic>
        <p:nvPicPr>
          <p:cNvPr id="39" name="Grafický objekt 38">
            <a:extLst>
              <a:ext uri="{FF2B5EF4-FFF2-40B4-BE49-F238E27FC236}">
                <a16:creationId xmlns:a16="http://schemas.microsoft.com/office/drawing/2014/main" id="{DFF47FA9-2113-745A-A724-CA1171BFDC4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2556000" y="6272765"/>
            <a:ext cx="920317" cy="195658"/>
          </a:xfrm>
          <a:prstGeom prst="rect">
            <a:avLst/>
          </a:prstGeom>
        </p:spPr>
      </p:pic>
      <p:sp>
        <p:nvSpPr>
          <p:cNvPr id="2" name="TextovéPole 1">
            <a:extLst>
              <a:ext uri="{FF2B5EF4-FFF2-40B4-BE49-F238E27FC236}">
                <a16:creationId xmlns:a16="http://schemas.microsoft.com/office/drawing/2014/main" id="{0E67E226-53B6-3AD4-4707-8068006E631B}"/>
              </a:ext>
            </a:extLst>
          </p:cNvPr>
          <p:cNvSpPr txBox="1"/>
          <p:nvPr/>
        </p:nvSpPr>
        <p:spPr>
          <a:xfrm>
            <a:off x="316646" y="247973"/>
            <a:ext cx="124906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800" dirty="0">
                <a:solidFill>
                  <a:srgbClr val="003145"/>
                </a:solidFill>
                <a:latin typeface="Neues Grotesque" pitchFamily="2" charset="0"/>
                <a:cs typeface="Neues Grotesque" pitchFamily="2" charset="0"/>
              </a:rPr>
              <a:t>Reforma politiky bydlení</a:t>
            </a:r>
          </a:p>
        </p:txBody>
      </p:sp>
      <p:pic>
        <p:nvPicPr>
          <p:cNvPr id="8" name="Obrázek 7" descr="Obsah obrázku dům, Urbánní design, strom, budova&#10;&#10;Popis byl vytvořen automaticky">
            <a:extLst>
              <a:ext uri="{FF2B5EF4-FFF2-40B4-BE49-F238E27FC236}">
                <a16:creationId xmlns:a16="http://schemas.microsoft.com/office/drawing/2014/main" id="{87946E0D-EF19-F195-ADE5-F0BD9AEF15D2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r="53198"/>
          <a:stretch/>
        </p:blipFill>
        <p:spPr>
          <a:xfrm>
            <a:off x="7912427" y="0"/>
            <a:ext cx="427957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00538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ovéPole 4">
            <a:extLst>
              <a:ext uri="{FF2B5EF4-FFF2-40B4-BE49-F238E27FC236}">
                <a16:creationId xmlns:a16="http://schemas.microsoft.com/office/drawing/2014/main" id="{924ACAE8-8618-43C2-06C8-1C0A36A78988}"/>
              </a:ext>
            </a:extLst>
          </p:cNvPr>
          <p:cNvSpPr txBox="1"/>
          <p:nvPr/>
        </p:nvSpPr>
        <p:spPr>
          <a:xfrm>
            <a:off x="356399" y="575286"/>
            <a:ext cx="693825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cs-CZ" sz="4000" b="1" dirty="0">
                <a:solidFill>
                  <a:srgbClr val="005A75"/>
                </a:solidFill>
                <a:effectLst/>
                <a:latin typeface="Neues Grotesque Bold" pitchFamily="2" charset="0"/>
                <a:cs typeface="Neues Grotesque Bold" pitchFamily="2" charset="0"/>
              </a:rPr>
              <a:t>Screening absorpční kapacity dostupného bydlení</a:t>
            </a:r>
          </a:p>
        </p:txBody>
      </p:sp>
      <p:sp>
        <p:nvSpPr>
          <p:cNvPr id="16" name="Zástupný obsah 15">
            <a:extLst>
              <a:ext uri="{FF2B5EF4-FFF2-40B4-BE49-F238E27FC236}">
                <a16:creationId xmlns:a16="http://schemas.microsoft.com/office/drawing/2014/main" id="{AF4B325F-8827-ED06-D88D-19DC27F735B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56400" y="1929548"/>
            <a:ext cx="9440299" cy="4489677"/>
          </a:xfrm>
        </p:spPr>
        <p:txBody>
          <a:bodyPr>
            <a:normAutofit lnSpcReduction="10000"/>
          </a:bodyPr>
          <a:lstStyle/>
          <a:p>
            <a:pPr indent="-396000">
              <a:lnSpc>
                <a:spcPct val="100000"/>
              </a:lnSpc>
              <a:buSzPct val="93000"/>
              <a:buBlip>
                <a:blip r:embed="rId3"/>
              </a:buBlip>
            </a:pPr>
            <a:r>
              <a:rPr lang="cs-CZ" sz="2400" dirty="0">
                <a:solidFill>
                  <a:srgbClr val="0E637D"/>
                </a:solidFill>
              </a:rPr>
              <a:t>02/2024 SFPI, 698 oslovených obcí</a:t>
            </a:r>
          </a:p>
          <a:p>
            <a:pPr indent="-396000">
              <a:lnSpc>
                <a:spcPct val="100000"/>
              </a:lnSpc>
              <a:buSzPct val="93000"/>
              <a:buBlip>
                <a:blip r:embed="rId3"/>
              </a:buBlip>
            </a:pPr>
            <a:r>
              <a:rPr lang="cs-CZ" sz="2400" dirty="0">
                <a:solidFill>
                  <a:srgbClr val="0E637D"/>
                </a:solidFill>
              </a:rPr>
              <a:t>20 % obcí připravuje projekty dostupného bydlení</a:t>
            </a:r>
          </a:p>
          <a:p>
            <a:pPr indent="-396000">
              <a:lnSpc>
                <a:spcPct val="100000"/>
              </a:lnSpc>
              <a:buSzPct val="93000"/>
              <a:buBlip>
                <a:blip r:embed="rId3"/>
              </a:buBlip>
            </a:pPr>
            <a:r>
              <a:rPr lang="cs-CZ" sz="2400" dirty="0">
                <a:solidFill>
                  <a:srgbClr val="0E637D"/>
                </a:solidFill>
              </a:rPr>
              <a:t>Obce mají 167 připravených projektů DB, </a:t>
            </a:r>
            <a:br>
              <a:rPr lang="cs-CZ" sz="2400" dirty="0">
                <a:solidFill>
                  <a:srgbClr val="0E637D"/>
                </a:solidFill>
              </a:rPr>
            </a:br>
            <a:r>
              <a:rPr lang="cs-CZ" sz="2400" dirty="0">
                <a:solidFill>
                  <a:srgbClr val="0E637D"/>
                </a:solidFill>
              </a:rPr>
              <a:t>do 2026 je potenciál absorpce 11,5 mld Kč, </a:t>
            </a:r>
            <a:br>
              <a:rPr lang="cs-CZ" sz="2400" dirty="0">
                <a:solidFill>
                  <a:srgbClr val="0E637D"/>
                </a:solidFill>
              </a:rPr>
            </a:br>
            <a:r>
              <a:rPr lang="cs-CZ" sz="2400" b="1" dirty="0">
                <a:solidFill>
                  <a:srgbClr val="0E637D"/>
                </a:solidFill>
              </a:rPr>
              <a:t>celkově 88,5 mld Kč</a:t>
            </a:r>
          </a:p>
          <a:p>
            <a:pPr indent="-396000">
              <a:lnSpc>
                <a:spcPct val="100000"/>
              </a:lnSpc>
              <a:buSzPct val="93000"/>
              <a:buBlip>
                <a:blip r:embed="rId3"/>
              </a:buBlip>
            </a:pPr>
            <a:r>
              <a:rPr lang="cs-CZ" sz="2400" dirty="0">
                <a:solidFill>
                  <a:srgbClr val="0E637D"/>
                </a:solidFill>
              </a:rPr>
              <a:t>Nejvyšší investice v KHK, ZLK, KVK: </a:t>
            </a:r>
            <a:br>
              <a:rPr lang="cs-CZ" sz="2400" dirty="0">
                <a:solidFill>
                  <a:srgbClr val="0E637D"/>
                </a:solidFill>
              </a:rPr>
            </a:br>
            <a:r>
              <a:rPr lang="cs-CZ" sz="2400" dirty="0">
                <a:solidFill>
                  <a:srgbClr val="0E637D"/>
                </a:solidFill>
              </a:rPr>
              <a:t>cca 400 mil. Kč / 1 000 obyv.</a:t>
            </a:r>
          </a:p>
          <a:p>
            <a:pPr indent="-396000">
              <a:lnSpc>
                <a:spcPct val="100000"/>
              </a:lnSpc>
              <a:buSzPct val="93000"/>
              <a:buBlip>
                <a:blip r:embed="rId3"/>
              </a:buBlip>
            </a:pPr>
            <a:r>
              <a:rPr lang="cs-CZ" sz="2400" dirty="0">
                <a:solidFill>
                  <a:srgbClr val="0E637D"/>
                </a:solidFill>
              </a:rPr>
              <a:t>Typický projekt výstavby – 25 BJ / 80 mil Kč</a:t>
            </a:r>
          </a:p>
          <a:p>
            <a:pPr indent="-396000">
              <a:lnSpc>
                <a:spcPct val="100000"/>
              </a:lnSpc>
              <a:buSzPct val="93000"/>
              <a:buBlip>
                <a:blip r:embed="rId3"/>
              </a:buBlip>
            </a:pPr>
            <a:r>
              <a:rPr lang="cs-CZ" sz="2400" dirty="0">
                <a:solidFill>
                  <a:srgbClr val="0E637D"/>
                </a:solidFill>
              </a:rPr>
              <a:t>Typický projekt rekonstrukce – 12 BJ / 30 mil. Kč</a:t>
            </a:r>
          </a:p>
          <a:p>
            <a:pPr indent="-396000">
              <a:lnSpc>
                <a:spcPct val="100000"/>
              </a:lnSpc>
              <a:buSzPct val="93000"/>
              <a:buBlip>
                <a:blip r:embed="rId3"/>
              </a:buBlip>
            </a:pPr>
            <a:r>
              <a:rPr lang="cs-CZ" sz="2400" dirty="0">
                <a:solidFill>
                  <a:srgbClr val="0E637D"/>
                </a:solidFill>
              </a:rPr>
              <a:t>Typický projekt výkup – 8,5 BJ / 20 mil. Kč</a:t>
            </a:r>
          </a:p>
          <a:p>
            <a:pPr indent="-396000">
              <a:lnSpc>
                <a:spcPct val="100000"/>
              </a:lnSpc>
              <a:buSzPct val="93000"/>
              <a:buBlip>
                <a:blip r:embed="rId3"/>
              </a:buBlip>
            </a:pPr>
            <a:endParaRPr lang="cs-CZ" sz="2400" dirty="0">
              <a:solidFill>
                <a:srgbClr val="0E637D"/>
              </a:solidFill>
            </a:endParaRPr>
          </a:p>
          <a:p>
            <a:pPr marL="0" indent="0">
              <a:lnSpc>
                <a:spcPct val="100000"/>
              </a:lnSpc>
              <a:buSzPct val="93000"/>
              <a:buNone/>
            </a:pPr>
            <a:endParaRPr lang="cs-CZ" sz="2400" dirty="0">
              <a:solidFill>
                <a:srgbClr val="0E637D"/>
              </a:solidFill>
            </a:endParaRPr>
          </a:p>
        </p:txBody>
      </p:sp>
      <p:sp>
        <p:nvSpPr>
          <p:cNvPr id="47" name="Zástupný symbol pro číslo snímku 30">
            <a:extLst>
              <a:ext uri="{FF2B5EF4-FFF2-40B4-BE49-F238E27FC236}">
                <a16:creationId xmlns:a16="http://schemas.microsoft.com/office/drawing/2014/main" id="{445130FF-3719-9C8C-8D41-55650C864F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84FE1-CF89-6A43-9299-908E3B15B403}" type="slidenum">
              <a:rPr lang="cs-CZ" sz="900" smtClean="0">
                <a:solidFill>
                  <a:srgbClr val="003145"/>
                </a:solidFill>
                <a:latin typeface="Neues Grotesque Medium" pitchFamily="2" charset="0"/>
              </a:rPr>
              <a:t>9</a:t>
            </a:fld>
            <a:endParaRPr lang="cs-CZ" sz="900" dirty="0">
              <a:solidFill>
                <a:srgbClr val="003145"/>
              </a:solidFill>
              <a:latin typeface="Neues Grotesque Medium" pitchFamily="2" charset="0"/>
            </a:endParaRPr>
          </a:p>
        </p:txBody>
      </p:sp>
      <p:cxnSp>
        <p:nvCxnSpPr>
          <p:cNvPr id="48" name="Přímá spojnice 47">
            <a:extLst>
              <a:ext uri="{FF2B5EF4-FFF2-40B4-BE49-F238E27FC236}">
                <a16:creationId xmlns:a16="http://schemas.microsoft.com/office/drawing/2014/main" id="{9A0FFBF6-ACEA-01AA-E28A-6A38D3C18188}"/>
              </a:ext>
            </a:extLst>
          </p:cNvPr>
          <p:cNvCxnSpPr>
            <a:cxnSpLocks/>
          </p:cNvCxnSpPr>
          <p:nvPr/>
        </p:nvCxnSpPr>
        <p:spPr>
          <a:xfrm>
            <a:off x="1237100" y="6249195"/>
            <a:ext cx="0" cy="242798"/>
          </a:xfrm>
          <a:prstGeom prst="line">
            <a:avLst/>
          </a:prstGeom>
          <a:ln w="3175">
            <a:solidFill>
              <a:srgbClr val="00314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ovéPole 48">
            <a:extLst>
              <a:ext uri="{FF2B5EF4-FFF2-40B4-BE49-F238E27FC236}">
                <a16:creationId xmlns:a16="http://schemas.microsoft.com/office/drawing/2014/main" id="{C2AEB4AB-3D75-2824-77EA-54C06F118334}"/>
              </a:ext>
            </a:extLst>
          </p:cNvPr>
          <p:cNvSpPr txBox="1"/>
          <p:nvPr/>
        </p:nvSpPr>
        <p:spPr>
          <a:xfrm>
            <a:off x="1256262" y="6212390"/>
            <a:ext cx="81474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800" dirty="0">
                <a:solidFill>
                  <a:srgbClr val="003145"/>
                </a:solidFill>
                <a:latin typeface="Neues Grotesque" pitchFamily="2" charset="0"/>
              </a:rPr>
              <a:t>Strana</a:t>
            </a:r>
          </a:p>
        </p:txBody>
      </p:sp>
      <p:pic>
        <p:nvPicPr>
          <p:cNvPr id="52" name="Obrázek 51">
            <a:extLst>
              <a:ext uri="{FF2B5EF4-FFF2-40B4-BE49-F238E27FC236}">
                <a16:creationId xmlns:a16="http://schemas.microsoft.com/office/drawing/2014/main" id="{1B54C501-67F3-803F-00A1-A3C996F0C418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356400" y="6256800"/>
            <a:ext cx="740618" cy="223199"/>
          </a:xfrm>
          <a:prstGeom prst="rect">
            <a:avLst/>
          </a:prstGeom>
        </p:spPr>
      </p:pic>
      <p:pic>
        <p:nvPicPr>
          <p:cNvPr id="39" name="Grafický objekt 38">
            <a:extLst>
              <a:ext uri="{FF2B5EF4-FFF2-40B4-BE49-F238E27FC236}">
                <a16:creationId xmlns:a16="http://schemas.microsoft.com/office/drawing/2014/main" id="{DFF47FA9-2113-745A-A724-CA1171BFDC4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2556000" y="6272765"/>
            <a:ext cx="920317" cy="195658"/>
          </a:xfrm>
          <a:prstGeom prst="rect">
            <a:avLst/>
          </a:prstGeom>
        </p:spPr>
      </p:pic>
      <p:sp>
        <p:nvSpPr>
          <p:cNvPr id="2" name="TextovéPole 1">
            <a:extLst>
              <a:ext uri="{FF2B5EF4-FFF2-40B4-BE49-F238E27FC236}">
                <a16:creationId xmlns:a16="http://schemas.microsoft.com/office/drawing/2014/main" id="{0E67E226-53B6-3AD4-4707-8068006E631B}"/>
              </a:ext>
            </a:extLst>
          </p:cNvPr>
          <p:cNvSpPr txBox="1"/>
          <p:nvPr/>
        </p:nvSpPr>
        <p:spPr>
          <a:xfrm>
            <a:off x="316646" y="247973"/>
            <a:ext cx="124906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800" dirty="0">
                <a:solidFill>
                  <a:srgbClr val="003145"/>
                </a:solidFill>
                <a:latin typeface="Neues Grotesque" pitchFamily="2" charset="0"/>
                <a:cs typeface="Neues Grotesque" pitchFamily="2" charset="0"/>
              </a:rPr>
              <a:t>Reforma politiky bydlení</a:t>
            </a:r>
          </a:p>
        </p:txBody>
      </p:sp>
      <p:pic>
        <p:nvPicPr>
          <p:cNvPr id="8" name="Obrázek 7" descr="Obsah obrázku dům, Urbánní design, strom, budova&#10;&#10;Popis byl vytvořen automaticky">
            <a:extLst>
              <a:ext uri="{FF2B5EF4-FFF2-40B4-BE49-F238E27FC236}">
                <a16:creationId xmlns:a16="http://schemas.microsoft.com/office/drawing/2014/main" id="{87946E0D-EF19-F195-ADE5-F0BD9AEF15D2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r="53198"/>
          <a:stretch/>
        </p:blipFill>
        <p:spPr>
          <a:xfrm>
            <a:off x="7912427" y="0"/>
            <a:ext cx="427957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5622645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E39C42D81DBCD44E87A7A719360F3988" ma:contentTypeVersion="13" ma:contentTypeDescription="Vytvoří nový dokument" ma:contentTypeScope="" ma:versionID="8089f1fef078d65fb1ec599f8074d8c1">
  <xsd:schema xmlns:xsd="http://www.w3.org/2001/XMLSchema" xmlns:xs="http://www.w3.org/2001/XMLSchema" xmlns:p="http://schemas.microsoft.com/office/2006/metadata/properties" xmlns:ns2="e6925bd9-e604-4f6f-b5d1-6370160db972" xmlns:ns3="424dd7df-1326-419c-b00c-162c0439b756" targetNamespace="http://schemas.microsoft.com/office/2006/metadata/properties" ma:root="true" ma:fieldsID="76bf10a775b0a35af1993a35261e3d08" ns2:_="" ns3:_="">
    <xsd:import namespace="e6925bd9-e604-4f6f-b5d1-6370160db972"/>
    <xsd:import namespace="424dd7df-1326-419c-b00c-162c0439b75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Location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6925bd9-e604-4f6f-b5d1-6370160db97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1" nillable="true" ma:taxonomy="true" ma:internalName="lcf76f155ced4ddcb4097134ff3c332f" ma:taxonomyFieldName="MediaServiceImageTags" ma:displayName="Značky obrázků" ma:readOnly="false" ma:fieldId="{5cf76f15-5ced-4ddc-b409-7134ff3c332f}" ma:taxonomyMulti="true" ma:sspId="de97acfe-e349-49a2-9112-0b04129138d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ObjectDetectorVersions" ma:index="2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24dd7df-1326-419c-b00c-162c0439b756" elementFormDefault="qualified">
    <xsd:import namespace="http://schemas.microsoft.com/office/2006/documentManagement/types"/>
    <xsd:import namespace="http://schemas.microsoft.com/office/infopath/2007/PartnerControls"/>
    <xsd:element name="TaxCatchAll" ma:index="12" nillable="true" ma:displayName="Taxonomy Catch All Column" ma:hidden="true" ma:list="{77b5cd0d-e43e-4690-a6a5-0fecdd34f8e8}" ma:internalName="TaxCatchAll" ma:showField="CatchAllData" ma:web="424dd7df-1326-419c-b00c-162c0439b75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6" nillable="true" ma:displayName="Sdílí se s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dílené s podrobnostmi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e6925bd9-e604-4f6f-b5d1-6370160db972">
      <Terms xmlns="http://schemas.microsoft.com/office/infopath/2007/PartnerControls"/>
    </lcf76f155ced4ddcb4097134ff3c332f>
    <TaxCatchAll xmlns="424dd7df-1326-419c-b00c-162c0439b756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9762BBE-2804-44FA-921C-FE17686044E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6925bd9-e604-4f6f-b5d1-6370160db972"/>
    <ds:schemaRef ds:uri="424dd7df-1326-419c-b00c-162c0439b75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3135F12B-84B2-4DD7-9A48-87A88121B57E}">
  <ds:schemaRefs>
    <ds:schemaRef ds:uri="http://purl.org/dc/dcmitype/"/>
    <ds:schemaRef ds:uri="http://schemas.microsoft.com/office/2006/documentManagement/types"/>
    <ds:schemaRef ds:uri="http://schemas.microsoft.com/office/2006/metadata/properties"/>
    <ds:schemaRef ds:uri="http://purl.org/dc/terms/"/>
    <ds:schemaRef ds:uri="http://schemas.microsoft.com/office/infopath/2007/PartnerControls"/>
    <ds:schemaRef ds:uri="424dd7df-1326-419c-b00c-162c0439b756"/>
    <ds:schemaRef ds:uri="http://www.w3.org/XML/1998/namespace"/>
    <ds:schemaRef ds:uri="http://schemas.openxmlformats.org/package/2006/metadata/core-properties"/>
    <ds:schemaRef ds:uri="e6925bd9-e604-4f6f-b5d1-6370160db972"/>
    <ds:schemaRef ds:uri="http://purl.org/dc/elements/1.1/"/>
  </ds:schemaRefs>
</ds:datastoreItem>
</file>

<file path=customXml/itemProps3.xml><?xml version="1.0" encoding="utf-8"?>
<ds:datastoreItem xmlns:ds="http://schemas.openxmlformats.org/officeDocument/2006/customXml" ds:itemID="{A0689113-9988-429A-801E-D5604D82BDD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3416</TotalTime>
  <Words>501</Words>
  <Application>Microsoft Office PowerPoint</Application>
  <PresentationFormat>Širokoúhlá obrazovka</PresentationFormat>
  <Paragraphs>91</Paragraphs>
  <Slides>10</Slides>
  <Notes>8</Notes>
  <HiddenSlides>0</HiddenSlides>
  <MMClips>0</MMClips>
  <ScaleCrop>false</ScaleCrop>
  <HeadingPairs>
    <vt:vector size="6" baseType="variant">
      <vt:variant>
        <vt:lpstr>Použitá písma</vt:lpstr>
      </vt:variant>
      <vt:variant>
        <vt:i4>7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10</vt:i4>
      </vt:variant>
    </vt:vector>
  </HeadingPairs>
  <TitlesOfParts>
    <vt:vector size="18" baseType="lpstr">
      <vt:lpstr>Arial</vt:lpstr>
      <vt:lpstr>Calibri</vt:lpstr>
      <vt:lpstr>Calibri Light</vt:lpstr>
      <vt:lpstr>Neues Grotesque</vt:lpstr>
      <vt:lpstr>Neues Grotesque Bold</vt:lpstr>
      <vt:lpstr>Neues Grotesque Medium</vt:lpstr>
      <vt:lpstr>Wingdings</vt:lpstr>
      <vt:lpstr>Motiv Office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Petr Hloucha</dc:creator>
  <cp:lastModifiedBy>Petra Alžběta Baslová</cp:lastModifiedBy>
  <cp:revision>74</cp:revision>
  <dcterms:created xsi:type="dcterms:W3CDTF">2023-04-20T12:37:43Z</dcterms:created>
  <dcterms:modified xsi:type="dcterms:W3CDTF">2024-08-02T08:21:03Z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0x010100E39C42D81DBCD44E87A7A719360F3988</vt:lpwstr>
  </property>
  <property fmtid="{D5CDD505-2E9C-101B-9397-08002B2CF9AE}" pid="3" name="MediaServiceImageTags">
    <vt:lpwstr/>
  </property>
</Properties>
</file>