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9" r:id="rId2"/>
  </p:sldMasterIdLst>
  <p:notesMasterIdLst>
    <p:notesMasterId r:id="rId25"/>
  </p:notesMasterIdLst>
  <p:sldIdLst>
    <p:sldId id="276" r:id="rId3"/>
    <p:sldId id="314" r:id="rId4"/>
    <p:sldId id="303" r:id="rId5"/>
    <p:sldId id="286" r:id="rId6"/>
    <p:sldId id="296" r:id="rId7"/>
    <p:sldId id="306" r:id="rId8"/>
    <p:sldId id="287" r:id="rId9"/>
    <p:sldId id="327" r:id="rId10"/>
    <p:sldId id="305" r:id="rId11"/>
    <p:sldId id="32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30" r:id="rId20"/>
    <p:sldId id="289" r:id="rId21"/>
    <p:sldId id="290" r:id="rId22"/>
    <p:sldId id="328" r:id="rId23"/>
    <p:sldId id="329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5FB3542-AA1E-4AA6-9A13-DEF89862E808}">
          <p14:sldIdLst>
            <p14:sldId id="276"/>
            <p14:sldId id="314"/>
            <p14:sldId id="303"/>
            <p14:sldId id="286"/>
            <p14:sldId id="296"/>
            <p14:sldId id="306"/>
            <p14:sldId id="287"/>
          </p14:sldIdLst>
        </p14:section>
        <p14:section name="Oddíl bez názvu" id="{978F88ED-8E66-4022-98FD-78FCA67E9FB8}">
          <p14:sldIdLst>
            <p14:sldId id="327"/>
            <p14:sldId id="305"/>
            <p14:sldId id="325"/>
            <p14:sldId id="316"/>
            <p14:sldId id="317"/>
            <p14:sldId id="318"/>
            <p14:sldId id="319"/>
            <p14:sldId id="320"/>
            <p14:sldId id="321"/>
            <p14:sldId id="322"/>
            <p14:sldId id="330"/>
            <p14:sldId id="289"/>
            <p14:sldId id="290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B86"/>
    <a:srgbClr val="EE1030"/>
    <a:srgbClr val="E39494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CE7B3-DD01-46E8-9AD5-0907E997648D}" type="doc">
      <dgm:prSet loTypeId="urn:microsoft.com/office/officeart/2005/8/layout/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C3AC03A-B888-4A48-BFA3-273D3766BC5C}">
      <dgm:prSet phldrT="[Text]" custT="1"/>
      <dgm:spPr>
        <a:xfrm rot="10800000">
          <a:off x="0" y="381"/>
          <a:ext cx="5284470" cy="972649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cs-CZ" sz="1600" b="1" cap="none" spc="0" dirty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Formální posouzení a obecná </a:t>
          </a:r>
          <a:r>
            <a:rPr lang="cs-CZ" sz="16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kritéria přijatelnosti</a:t>
          </a:r>
          <a:endParaRPr lang="cs-CZ" sz="1600" b="1" cap="none" spc="0" dirty="0">
            <a:ln w="0"/>
            <a:solidFill>
              <a:srgbClr val="4EA72E">
                <a:lumMod val="50000"/>
              </a:srgb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1DF0310-F8B5-4C55-9566-D42FC2A5452F}" type="parTrans" cxnId="{41CB318D-BECA-4E0D-B184-035278EDEDC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556B4C-B8D6-441F-BFF9-2508EBA32EF8}" type="sibTrans" cxnId="{41CB318D-BECA-4E0D-B184-035278EDEDC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CCE4F5-4950-43E5-80F4-F63AC43A68C5}">
      <dgm:prSet phldrT="[Text]" custT="1"/>
      <dgm:spPr>
        <a:xfrm>
          <a:off x="0" y="341780"/>
          <a:ext cx="5284470" cy="290822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700" b="1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Provádí odd. </a:t>
          </a:r>
          <a:r>
            <a:rPr lang="cs-CZ" sz="1700" b="1" cap="none" spc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mezinárodních programů a projektů</a:t>
          </a:r>
        </a:p>
      </dgm:t>
    </dgm:pt>
    <dgm:pt modelId="{0182EF25-4E36-42ED-85FA-DDBFAEFB0EF8}" type="parTrans" cxnId="{4BAFF21F-3C88-48E6-A852-B8532B02A8A5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5B1DBB-743B-49D2-A6F0-C660F8DE321A}" type="sibTrans" cxnId="{4BAFF21F-3C88-48E6-A852-B8532B02A8A5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10C35D4-E1DA-4FA1-AC37-ECB2F1AEC8F2}">
      <dgm:prSet phldrT="[Text]" custT="1"/>
      <dgm:spPr>
        <a:xfrm rot="10800000">
          <a:off x="0" y="963543"/>
          <a:ext cx="5284470" cy="1191504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cs-CZ" sz="16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Posouzení odborné stránky hodnotiteli    </a:t>
          </a:r>
          <a:br>
            <a:rPr lang="cs-CZ" sz="16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cs-CZ" sz="16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         (2 hodnotitelé, 3. při rozdílu více než 30 bodů</a:t>
          </a:r>
          <a:r>
            <a:rPr lang="cs-CZ" sz="17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gm:t>
    </dgm:pt>
    <dgm:pt modelId="{0B75A36B-FC71-4747-BB5C-4B9DA3BE8A06}" type="parTrans" cxnId="{29BB8A6D-D15A-4D35-931E-06FD6AFF1B85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36E3D7-C028-4E43-B987-D284C4B9A842}" type="sibTrans" cxnId="{29BB8A6D-D15A-4D35-931E-06FD6AFF1B85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2778EA-32D6-4A92-9B0E-EFEFCBBD5F15}">
      <dgm:prSet phldrT="[Text]" custT="1"/>
      <dgm:spPr>
        <a:xfrm rot="10800000">
          <a:off x="0" y="2145562"/>
          <a:ext cx="5284470" cy="1304020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cs-CZ" sz="1600" b="1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Hodnoticí komise (5 členů)</a:t>
          </a:r>
        </a:p>
      </dgm:t>
    </dgm:pt>
    <dgm:pt modelId="{64D9DE69-53FF-4BBB-AB32-84590BCEE719}" type="parTrans" cxnId="{492C3F4B-832F-43B5-8EA6-627E206A032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14D641-31E7-4349-B47B-E028B57BFB98}" type="sibTrans" cxnId="{492C3F4B-832F-43B5-8EA6-627E206A032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F46500-E21B-497B-82CE-186647CDC407}">
      <dgm:prSet phldrT="[Text]" custT="1"/>
      <dgm:spPr>
        <a:xfrm>
          <a:off x="0" y="3768951"/>
          <a:ext cx="5284470" cy="29090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 b="1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 informován o pořádí</a:t>
          </a:r>
        </a:p>
      </dgm:t>
    </dgm:pt>
    <dgm:pt modelId="{B573BA96-C480-4E1E-9A6C-418A37C39143}" type="parTrans" cxnId="{B38A1BAA-D9A0-415E-A79B-06B3565D7C9E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F36F82-DF7A-42A4-9E09-AEF251C5A1B6}" type="sibTrans" cxnId="{B38A1BAA-D9A0-415E-A79B-06B3565D7C9E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F3E2B5-77C9-420E-A2AC-03FB2B094F0A}">
      <dgm:prSet custT="1"/>
      <dgm:spPr>
        <a:xfrm>
          <a:off x="0" y="1414371"/>
          <a:ext cx="5284470" cy="290822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 b="1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Projekty  s hodnocením 50 bodů a více postoupeny HK</a:t>
          </a:r>
        </a:p>
      </dgm:t>
    </dgm:pt>
    <dgm:pt modelId="{239F7BB1-C795-4B44-A405-0BADB87575AF}" type="parTrans" cxnId="{1BDE144B-9B72-4780-B1A9-7E3E6BCA2CB9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30EB6B-572E-49CD-A2BC-62D8879D880E}" type="sibTrans" cxnId="{1BDE144B-9B72-4780-B1A9-7E3E6BCA2CB9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886220F-51B8-4F54-94B9-A345DB904E3F}">
      <dgm:prSet custT="1"/>
      <dgm:spPr>
        <a:xfrm>
          <a:off x="0" y="2539269"/>
          <a:ext cx="5284470" cy="517578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 b="1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Prozkoumá projekty, projedná podmínky navržené hodnotiteli, sestaví pořadí</a:t>
          </a:r>
        </a:p>
      </dgm:t>
    </dgm:pt>
    <dgm:pt modelId="{731AF838-F62F-4ECB-ABAC-792BE6C5859E}" type="parTrans" cxnId="{B0CB9B13-2F80-485F-85C3-3165A326BC16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5008E38-2F7B-4367-9B4E-07AC52824A72}" type="sibTrans" cxnId="{B0CB9B13-2F80-485F-85C3-3165A326BC16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2EDCD71-0D0C-43EE-A491-431F217FC1E7}">
      <dgm:prSet custT="1"/>
      <dgm:spPr>
        <a:xfrm>
          <a:off x="0" y="3440097"/>
          <a:ext cx="5284470" cy="632411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cs-CZ" sz="1600" b="0" cap="none" spc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Řídicí výbor </a:t>
          </a:r>
        </a:p>
      </dgm:t>
    </dgm:pt>
    <dgm:pt modelId="{86B6B23D-0484-46E4-89BE-F2BEB2CB8C70}" type="sibTrans" cxnId="{CD91B6BB-8A1B-4E17-A08A-EF0DA3D6D36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246982-1657-4EBC-A621-16D4DC94E7FC}" type="parTrans" cxnId="{CD91B6BB-8A1B-4E17-A08A-EF0DA3D6D362}">
      <dgm:prSet/>
      <dgm:spPr/>
      <dgm:t>
        <a:bodyPr/>
        <a:lstStyle/>
        <a:p>
          <a:pPr algn="ctr"/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32894E-689D-453B-9255-4DE539D87664}" type="pres">
      <dgm:prSet presAssocID="{274CE7B3-DD01-46E8-9AD5-0907E997648D}" presName="Name0" presStyleCnt="0">
        <dgm:presLayoutVars>
          <dgm:dir/>
          <dgm:animLvl val="lvl"/>
          <dgm:resizeHandles val="exact"/>
        </dgm:presLayoutVars>
      </dgm:prSet>
      <dgm:spPr/>
    </dgm:pt>
    <dgm:pt modelId="{AC3AA7CD-4315-44DB-B1AE-5DBA770948CE}" type="pres">
      <dgm:prSet presAssocID="{72EDCD71-0D0C-43EE-A491-431F217FC1E7}" presName="boxAndChildren" presStyleCnt="0"/>
      <dgm:spPr/>
    </dgm:pt>
    <dgm:pt modelId="{C59056AB-50A8-49DC-8FCF-EC1FF151D347}" type="pres">
      <dgm:prSet presAssocID="{72EDCD71-0D0C-43EE-A491-431F217FC1E7}" presName="parentTextBox" presStyleLbl="node1" presStyleIdx="0" presStyleCnt="4"/>
      <dgm:spPr/>
    </dgm:pt>
    <dgm:pt modelId="{70142BE4-6362-4A2A-8B5F-C7786422B0C5}" type="pres">
      <dgm:prSet presAssocID="{72EDCD71-0D0C-43EE-A491-431F217FC1E7}" presName="entireBox" presStyleLbl="node1" presStyleIdx="0" presStyleCnt="4"/>
      <dgm:spPr/>
    </dgm:pt>
    <dgm:pt modelId="{83242079-379E-48B0-BC2A-DA86CC18E14A}" type="pres">
      <dgm:prSet presAssocID="{72EDCD71-0D0C-43EE-A491-431F217FC1E7}" presName="descendantBox" presStyleCnt="0"/>
      <dgm:spPr/>
    </dgm:pt>
    <dgm:pt modelId="{3ECB727C-3167-4DCD-8FB7-47157F07B070}" type="pres">
      <dgm:prSet presAssocID="{70F46500-E21B-497B-82CE-186647CDC407}" presName="childTextBox" presStyleLbl="fgAccFollowNode1" presStyleIdx="0" presStyleCnt="4">
        <dgm:presLayoutVars>
          <dgm:bulletEnabled val="1"/>
        </dgm:presLayoutVars>
      </dgm:prSet>
      <dgm:spPr/>
    </dgm:pt>
    <dgm:pt modelId="{0DD44BA5-CA27-43B2-9CF0-A6A3A1A25555}" type="pres">
      <dgm:prSet presAssocID="{5614D641-31E7-4349-B47B-E028B57BFB98}" presName="sp" presStyleCnt="0"/>
      <dgm:spPr/>
    </dgm:pt>
    <dgm:pt modelId="{18374158-4E04-4462-8332-BA03B87F5E9C}" type="pres">
      <dgm:prSet presAssocID="{C42778EA-32D6-4A92-9B0E-EFEFCBBD5F15}" presName="arrowAndChildren" presStyleCnt="0"/>
      <dgm:spPr/>
    </dgm:pt>
    <dgm:pt modelId="{E33806A2-2F31-43AE-9FD2-582F2E828782}" type="pres">
      <dgm:prSet presAssocID="{C42778EA-32D6-4A92-9B0E-EFEFCBBD5F15}" presName="parentTextArrow" presStyleLbl="node1" presStyleIdx="0" presStyleCnt="4"/>
      <dgm:spPr/>
    </dgm:pt>
    <dgm:pt modelId="{3EE55B23-D2DC-409A-94F6-111C44A0DAD8}" type="pres">
      <dgm:prSet presAssocID="{C42778EA-32D6-4A92-9B0E-EFEFCBBD5F15}" presName="arrow" presStyleLbl="node1" presStyleIdx="1" presStyleCnt="4" custScaleY="134069"/>
      <dgm:spPr/>
    </dgm:pt>
    <dgm:pt modelId="{3105A5F9-ECF1-49A2-8967-703D20AE49E6}" type="pres">
      <dgm:prSet presAssocID="{C42778EA-32D6-4A92-9B0E-EFEFCBBD5F15}" presName="descendantArrow" presStyleCnt="0"/>
      <dgm:spPr/>
    </dgm:pt>
    <dgm:pt modelId="{3265661E-A7F5-402B-AD54-00AAE6B4C182}" type="pres">
      <dgm:prSet presAssocID="{7886220F-51B8-4F54-94B9-A345DB904E3F}" presName="childTextArrow" presStyleLbl="fgAccFollowNode1" presStyleIdx="1" presStyleCnt="4" custScaleY="177971">
        <dgm:presLayoutVars>
          <dgm:bulletEnabled val="1"/>
        </dgm:presLayoutVars>
      </dgm:prSet>
      <dgm:spPr/>
    </dgm:pt>
    <dgm:pt modelId="{605E73FF-3860-445F-8F06-DA6F98EB441A}" type="pres">
      <dgm:prSet presAssocID="{7936E3D7-C028-4E43-B987-D284C4B9A842}" presName="sp" presStyleCnt="0"/>
      <dgm:spPr/>
    </dgm:pt>
    <dgm:pt modelId="{37150934-96C8-4B41-9CA3-5ACDB7DC1BBF}" type="pres">
      <dgm:prSet presAssocID="{D10C35D4-E1DA-4FA1-AC37-ECB2F1AEC8F2}" presName="arrowAndChildren" presStyleCnt="0"/>
      <dgm:spPr/>
    </dgm:pt>
    <dgm:pt modelId="{92A4201B-0491-484C-929A-90E57D7478D1}" type="pres">
      <dgm:prSet presAssocID="{D10C35D4-E1DA-4FA1-AC37-ECB2F1AEC8F2}" presName="parentTextArrow" presStyleLbl="node1" presStyleIdx="1" presStyleCnt="4"/>
      <dgm:spPr/>
    </dgm:pt>
    <dgm:pt modelId="{2E82C407-1ED0-4E58-9EE0-E70B3A3B7212}" type="pres">
      <dgm:prSet presAssocID="{D10C35D4-E1DA-4FA1-AC37-ECB2F1AEC8F2}" presName="arrow" presStyleLbl="node1" presStyleIdx="2" presStyleCnt="4" custScaleY="122501"/>
      <dgm:spPr/>
    </dgm:pt>
    <dgm:pt modelId="{6CC028FA-EBF4-4021-BC3D-0BFEAD327FD6}" type="pres">
      <dgm:prSet presAssocID="{D10C35D4-E1DA-4FA1-AC37-ECB2F1AEC8F2}" presName="descendantArrow" presStyleCnt="0"/>
      <dgm:spPr/>
    </dgm:pt>
    <dgm:pt modelId="{FCD28868-3CD0-4D4D-AE56-8F71C61B417A}" type="pres">
      <dgm:prSet presAssocID="{F4F3E2B5-77C9-420E-A2AC-03FB2B094F0A}" presName="childTextArrow" presStyleLbl="fgAccFollowNode1" presStyleIdx="2" presStyleCnt="4">
        <dgm:presLayoutVars>
          <dgm:bulletEnabled val="1"/>
        </dgm:presLayoutVars>
      </dgm:prSet>
      <dgm:spPr/>
    </dgm:pt>
    <dgm:pt modelId="{ACD28BB1-F8DB-4B3F-BD3E-3EF53398F19E}" type="pres">
      <dgm:prSet presAssocID="{BD556B4C-B8D6-441F-BFF9-2508EBA32EF8}" presName="sp" presStyleCnt="0"/>
      <dgm:spPr/>
    </dgm:pt>
    <dgm:pt modelId="{D23CD38F-0211-4A37-924F-6993CE67DC0E}" type="pres">
      <dgm:prSet presAssocID="{9C3AC03A-B888-4A48-BFA3-273D3766BC5C}" presName="arrowAndChildren" presStyleCnt="0"/>
      <dgm:spPr/>
    </dgm:pt>
    <dgm:pt modelId="{BB6C812B-D0F3-4FF0-A741-5DC0F9855D57}" type="pres">
      <dgm:prSet presAssocID="{9C3AC03A-B888-4A48-BFA3-273D3766BC5C}" presName="parentTextArrow" presStyleLbl="node1" presStyleIdx="2" presStyleCnt="4"/>
      <dgm:spPr/>
    </dgm:pt>
    <dgm:pt modelId="{98CD536C-2689-4ECC-B0AE-7C675DA3F725}" type="pres">
      <dgm:prSet presAssocID="{9C3AC03A-B888-4A48-BFA3-273D3766BC5C}" presName="arrow" presStyleLbl="node1" presStyleIdx="3" presStyleCnt="4"/>
      <dgm:spPr/>
    </dgm:pt>
    <dgm:pt modelId="{3096A522-AB36-49E4-B703-18F229095706}" type="pres">
      <dgm:prSet presAssocID="{9C3AC03A-B888-4A48-BFA3-273D3766BC5C}" presName="descendantArrow" presStyleCnt="0"/>
      <dgm:spPr/>
    </dgm:pt>
    <dgm:pt modelId="{066C648D-A52A-4407-B14F-6DEA6E2ABB42}" type="pres">
      <dgm:prSet presAssocID="{DFCCE4F5-4950-43E5-80F4-F63AC43A68C5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352110B-1E69-40B0-9498-475C2BC902CC}" type="presOf" srcId="{9C3AC03A-B888-4A48-BFA3-273D3766BC5C}" destId="{BB6C812B-D0F3-4FF0-A741-5DC0F9855D57}" srcOrd="0" destOrd="0" presId="urn:microsoft.com/office/officeart/2005/8/layout/process4"/>
    <dgm:cxn modelId="{B0CB9B13-2F80-485F-85C3-3165A326BC16}" srcId="{C42778EA-32D6-4A92-9B0E-EFEFCBBD5F15}" destId="{7886220F-51B8-4F54-94B9-A345DB904E3F}" srcOrd="0" destOrd="0" parTransId="{731AF838-F62F-4ECB-ABAC-792BE6C5859E}" sibTransId="{B5008E38-2F7B-4367-9B4E-07AC52824A72}"/>
    <dgm:cxn modelId="{442F611A-B70B-4DF4-B9B4-6EA1BDF751EC}" type="presOf" srcId="{274CE7B3-DD01-46E8-9AD5-0907E997648D}" destId="{AD32894E-689D-453B-9255-4DE539D87664}" srcOrd="0" destOrd="0" presId="urn:microsoft.com/office/officeart/2005/8/layout/process4"/>
    <dgm:cxn modelId="{4BAFF21F-3C88-48E6-A852-B8532B02A8A5}" srcId="{9C3AC03A-B888-4A48-BFA3-273D3766BC5C}" destId="{DFCCE4F5-4950-43E5-80F4-F63AC43A68C5}" srcOrd="0" destOrd="0" parTransId="{0182EF25-4E36-42ED-85FA-DDBFAEFB0EF8}" sibTransId="{695B1DBB-743B-49D2-A6F0-C660F8DE321A}"/>
    <dgm:cxn modelId="{F987AF20-1804-42B2-A0C0-3F29BEE305DA}" type="presOf" srcId="{72EDCD71-0D0C-43EE-A491-431F217FC1E7}" destId="{70142BE4-6362-4A2A-8B5F-C7786422B0C5}" srcOrd="1" destOrd="0" presId="urn:microsoft.com/office/officeart/2005/8/layout/process4"/>
    <dgm:cxn modelId="{370B2236-D0FF-4499-AE50-0B30F14B62C5}" type="presOf" srcId="{72EDCD71-0D0C-43EE-A491-431F217FC1E7}" destId="{C59056AB-50A8-49DC-8FCF-EC1FF151D347}" srcOrd="0" destOrd="0" presId="urn:microsoft.com/office/officeart/2005/8/layout/process4"/>
    <dgm:cxn modelId="{CBF3BE3E-9E29-4810-88BA-0684AD148AA6}" type="presOf" srcId="{F4F3E2B5-77C9-420E-A2AC-03FB2B094F0A}" destId="{FCD28868-3CD0-4D4D-AE56-8F71C61B417A}" srcOrd="0" destOrd="0" presId="urn:microsoft.com/office/officeart/2005/8/layout/process4"/>
    <dgm:cxn modelId="{0C683F5E-6212-444F-BF98-013D59FCDD07}" type="presOf" srcId="{D10C35D4-E1DA-4FA1-AC37-ECB2F1AEC8F2}" destId="{92A4201B-0491-484C-929A-90E57D7478D1}" srcOrd="0" destOrd="0" presId="urn:microsoft.com/office/officeart/2005/8/layout/process4"/>
    <dgm:cxn modelId="{5331C861-F0A0-4988-9451-4F61F82A237A}" type="presOf" srcId="{D10C35D4-E1DA-4FA1-AC37-ECB2F1AEC8F2}" destId="{2E82C407-1ED0-4E58-9EE0-E70B3A3B7212}" srcOrd="1" destOrd="0" presId="urn:microsoft.com/office/officeart/2005/8/layout/process4"/>
    <dgm:cxn modelId="{1BDE144B-9B72-4780-B1A9-7E3E6BCA2CB9}" srcId="{D10C35D4-E1DA-4FA1-AC37-ECB2F1AEC8F2}" destId="{F4F3E2B5-77C9-420E-A2AC-03FB2B094F0A}" srcOrd="0" destOrd="0" parTransId="{239F7BB1-C795-4B44-A405-0BADB87575AF}" sibTransId="{6D30EB6B-572E-49CD-A2BC-62D8879D880E}"/>
    <dgm:cxn modelId="{492C3F4B-832F-43B5-8EA6-627E206A0322}" srcId="{274CE7B3-DD01-46E8-9AD5-0907E997648D}" destId="{C42778EA-32D6-4A92-9B0E-EFEFCBBD5F15}" srcOrd="2" destOrd="0" parTransId="{64D9DE69-53FF-4BBB-AB32-84590BCEE719}" sibTransId="{5614D641-31E7-4349-B47B-E028B57BFB98}"/>
    <dgm:cxn modelId="{0B69234C-9B02-43A6-B735-ACB6D6FED38D}" type="presOf" srcId="{DFCCE4F5-4950-43E5-80F4-F63AC43A68C5}" destId="{066C648D-A52A-4407-B14F-6DEA6E2ABB42}" srcOrd="0" destOrd="0" presId="urn:microsoft.com/office/officeart/2005/8/layout/process4"/>
    <dgm:cxn modelId="{29BB8A6D-D15A-4D35-931E-06FD6AFF1B85}" srcId="{274CE7B3-DD01-46E8-9AD5-0907E997648D}" destId="{D10C35D4-E1DA-4FA1-AC37-ECB2F1AEC8F2}" srcOrd="1" destOrd="0" parTransId="{0B75A36B-FC71-4747-BB5C-4B9DA3BE8A06}" sibTransId="{7936E3D7-C028-4E43-B987-D284C4B9A842}"/>
    <dgm:cxn modelId="{41CB318D-BECA-4E0D-B184-035278EDEDC2}" srcId="{274CE7B3-DD01-46E8-9AD5-0907E997648D}" destId="{9C3AC03A-B888-4A48-BFA3-273D3766BC5C}" srcOrd="0" destOrd="0" parTransId="{21DF0310-F8B5-4C55-9566-D42FC2A5452F}" sibTransId="{BD556B4C-B8D6-441F-BFF9-2508EBA32EF8}"/>
    <dgm:cxn modelId="{508E3E91-7C24-4759-A635-171B3F32A337}" type="presOf" srcId="{9C3AC03A-B888-4A48-BFA3-273D3766BC5C}" destId="{98CD536C-2689-4ECC-B0AE-7C675DA3F725}" srcOrd="1" destOrd="0" presId="urn:microsoft.com/office/officeart/2005/8/layout/process4"/>
    <dgm:cxn modelId="{9D0173A5-D61F-456D-938F-B1DCE54B0887}" type="presOf" srcId="{70F46500-E21B-497B-82CE-186647CDC407}" destId="{3ECB727C-3167-4DCD-8FB7-47157F07B070}" srcOrd="0" destOrd="0" presId="urn:microsoft.com/office/officeart/2005/8/layout/process4"/>
    <dgm:cxn modelId="{B38A1BAA-D9A0-415E-A79B-06B3565D7C9E}" srcId="{72EDCD71-0D0C-43EE-A491-431F217FC1E7}" destId="{70F46500-E21B-497B-82CE-186647CDC407}" srcOrd="0" destOrd="0" parTransId="{B573BA96-C480-4E1E-9A6C-418A37C39143}" sibTransId="{7FF36F82-DF7A-42A4-9E09-AEF251C5A1B6}"/>
    <dgm:cxn modelId="{8AF8CDB4-AA2A-4DF5-888F-D8FB89EA0153}" type="presOf" srcId="{C42778EA-32D6-4A92-9B0E-EFEFCBBD5F15}" destId="{E33806A2-2F31-43AE-9FD2-582F2E828782}" srcOrd="0" destOrd="0" presId="urn:microsoft.com/office/officeart/2005/8/layout/process4"/>
    <dgm:cxn modelId="{CD91B6BB-8A1B-4E17-A08A-EF0DA3D6D362}" srcId="{274CE7B3-DD01-46E8-9AD5-0907E997648D}" destId="{72EDCD71-0D0C-43EE-A491-431F217FC1E7}" srcOrd="3" destOrd="0" parTransId="{A1246982-1657-4EBC-A621-16D4DC94E7FC}" sibTransId="{86B6B23D-0484-46E4-89BE-F2BEB2CB8C70}"/>
    <dgm:cxn modelId="{C3E631D3-E51D-4CC8-9E44-3DBB44C33020}" type="presOf" srcId="{7886220F-51B8-4F54-94B9-A345DB904E3F}" destId="{3265661E-A7F5-402B-AD54-00AAE6B4C182}" srcOrd="0" destOrd="0" presId="urn:microsoft.com/office/officeart/2005/8/layout/process4"/>
    <dgm:cxn modelId="{6D6D33D9-C540-49FC-B3B9-5CBA9619B098}" type="presOf" srcId="{C42778EA-32D6-4A92-9B0E-EFEFCBBD5F15}" destId="{3EE55B23-D2DC-409A-94F6-111C44A0DAD8}" srcOrd="1" destOrd="0" presId="urn:microsoft.com/office/officeart/2005/8/layout/process4"/>
    <dgm:cxn modelId="{CF8A414D-F819-4BAA-A0D0-6F1B23D6E131}" type="presParOf" srcId="{AD32894E-689D-453B-9255-4DE539D87664}" destId="{AC3AA7CD-4315-44DB-B1AE-5DBA770948CE}" srcOrd="0" destOrd="0" presId="urn:microsoft.com/office/officeart/2005/8/layout/process4"/>
    <dgm:cxn modelId="{31C7D6B7-1AD8-4767-B557-3EC8CE6D7683}" type="presParOf" srcId="{AC3AA7CD-4315-44DB-B1AE-5DBA770948CE}" destId="{C59056AB-50A8-49DC-8FCF-EC1FF151D347}" srcOrd="0" destOrd="0" presId="urn:microsoft.com/office/officeart/2005/8/layout/process4"/>
    <dgm:cxn modelId="{CDCD6F7A-458D-4666-993D-421D7D35ECC7}" type="presParOf" srcId="{AC3AA7CD-4315-44DB-B1AE-5DBA770948CE}" destId="{70142BE4-6362-4A2A-8B5F-C7786422B0C5}" srcOrd="1" destOrd="0" presId="urn:microsoft.com/office/officeart/2005/8/layout/process4"/>
    <dgm:cxn modelId="{B3CF9961-1007-42AC-BE28-E4B8919A24AF}" type="presParOf" srcId="{AC3AA7CD-4315-44DB-B1AE-5DBA770948CE}" destId="{83242079-379E-48B0-BC2A-DA86CC18E14A}" srcOrd="2" destOrd="0" presId="urn:microsoft.com/office/officeart/2005/8/layout/process4"/>
    <dgm:cxn modelId="{7018EE45-7B51-46AF-B649-FBC6CA9B1047}" type="presParOf" srcId="{83242079-379E-48B0-BC2A-DA86CC18E14A}" destId="{3ECB727C-3167-4DCD-8FB7-47157F07B070}" srcOrd="0" destOrd="0" presId="urn:microsoft.com/office/officeart/2005/8/layout/process4"/>
    <dgm:cxn modelId="{C930DD8C-1F0F-4727-AE70-6B3B43E2FEC2}" type="presParOf" srcId="{AD32894E-689D-453B-9255-4DE539D87664}" destId="{0DD44BA5-CA27-43B2-9CF0-A6A3A1A25555}" srcOrd="1" destOrd="0" presId="urn:microsoft.com/office/officeart/2005/8/layout/process4"/>
    <dgm:cxn modelId="{C483EE26-46A3-408D-A738-021F53CE09FF}" type="presParOf" srcId="{AD32894E-689D-453B-9255-4DE539D87664}" destId="{18374158-4E04-4462-8332-BA03B87F5E9C}" srcOrd="2" destOrd="0" presId="urn:microsoft.com/office/officeart/2005/8/layout/process4"/>
    <dgm:cxn modelId="{6CCC1720-ECFD-40AE-AE13-1EC695B54822}" type="presParOf" srcId="{18374158-4E04-4462-8332-BA03B87F5E9C}" destId="{E33806A2-2F31-43AE-9FD2-582F2E828782}" srcOrd="0" destOrd="0" presId="urn:microsoft.com/office/officeart/2005/8/layout/process4"/>
    <dgm:cxn modelId="{70D13A41-33CC-4514-B4FF-6071EADF13DB}" type="presParOf" srcId="{18374158-4E04-4462-8332-BA03B87F5E9C}" destId="{3EE55B23-D2DC-409A-94F6-111C44A0DAD8}" srcOrd="1" destOrd="0" presId="urn:microsoft.com/office/officeart/2005/8/layout/process4"/>
    <dgm:cxn modelId="{E7C6E9B7-5EEA-486D-AA3E-CAD0935C6B07}" type="presParOf" srcId="{18374158-4E04-4462-8332-BA03B87F5E9C}" destId="{3105A5F9-ECF1-49A2-8967-703D20AE49E6}" srcOrd="2" destOrd="0" presId="urn:microsoft.com/office/officeart/2005/8/layout/process4"/>
    <dgm:cxn modelId="{42F94EC6-AC43-46C6-9EF7-CCD54D930C2E}" type="presParOf" srcId="{3105A5F9-ECF1-49A2-8967-703D20AE49E6}" destId="{3265661E-A7F5-402B-AD54-00AAE6B4C182}" srcOrd="0" destOrd="0" presId="urn:microsoft.com/office/officeart/2005/8/layout/process4"/>
    <dgm:cxn modelId="{E2214A79-9BE3-4191-8953-0C381EE11398}" type="presParOf" srcId="{AD32894E-689D-453B-9255-4DE539D87664}" destId="{605E73FF-3860-445F-8F06-DA6F98EB441A}" srcOrd="3" destOrd="0" presId="urn:microsoft.com/office/officeart/2005/8/layout/process4"/>
    <dgm:cxn modelId="{C58E82EE-07C7-42D0-BEC1-470D761AB014}" type="presParOf" srcId="{AD32894E-689D-453B-9255-4DE539D87664}" destId="{37150934-96C8-4B41-9CA3-5ACDB7DC1BBF}" srcOrd="4" destOrd="0" presId="urn:microsoft.com/office/officeart/2005/8/layout/process4"/>
    <dgm:cxn modelId="{7878200B-E9AE-490A-84A0-5965F89007CD}" type="presParOf" srcId="{37150934-96C8-4B41-9CA3-5ACDB7DC1BBF}" destId="{92A4201B-0491-484C-929A-90E57D7478D1}" srcOrd="0" destOrd="0" presId="urn:microsoft.com/office/officeart/2005/8/layout/process4"/>
    <dgm:cxn modelId="{24665188-1D23-469A-9E23-E745654DB54F}" type="presParOf" srcId="{37150934-96C8-4B41-9CA3-5ACDB7DC1BBF}" destId="{2E82C407-1ED0-4E58-9EE0-E70B3A3B7212}" srcOrd="1" destOrd="0" presId="urn:microsoft.com/office/officeart/2005/8/layout/process4"/>
    <dgm:cxn modelId="{3C5297FE-6D18-4557-82C7-738E90D19ECD}" type="presParOf" srcId="{37150934-96C8-4B41-9CA3-5ACDB7DC1BBF}" destId="{6CC028FA-EBF4-4021-BC3D-0BFEAD327FD6}" srcOrd="2" destOrd="0" presId="urn:microsoft.com/office/officeart/2005/8/layout/process4"/>
    <dgm:cxn modelId="{18F53664-5FDE-4B9E-A3B4-05278EFE931A}" type="presParOf" srcId="{6CC028FA-EBF4-4021-BC3D-0BFEAD327FD6}" destId="{FCD28868-3CD0-4D4D-AE56-8F71C61B417A}" srcOrd="0" destOrd="0" presId="urn:microsoft.com/office/officeart/2005/8/layout/process4"/>
    <dgm:cxn modelId="{7BF479F4-95A1-4127-9B5C-4EC389DDD166}" type="presParOf" srcId="{AD32894E-689D-453B-9255-4DE539D87664}" destId="{ACD28BB1-F8DB-4B3F-BD3E-3EF53398F19E}" srcOrd="5" destOrd="0" presId="urn:microsoft.com/office/officeart/2005/8/layout/process4"/>
    <dgm:cxn modelId="{8D00B5FA-4B1E-4BBA-96A7-24FE89AED04F}" type="presParOf" srcId="{AD32894E-689D-453B-9255-4DE539D87664}" destId="{D23CD38F-0211-4A37-924F-6993CE67DC0E}" srcOrd="6" destOrd="0" presId="urn:microsoft.com/office/officeart/2005/8/layout/process4"/>
    <dgm:cxn modelId="{D76C9C60-86F5-46F6-89ED-1C4A9D33E9B2}" type="presParOf" srcId="{D23CD38F-0211-4A37-924F-6993CE67DC0E}" destId="{BB6C812B-D0F3-4FF0-A741-5DC0F9855D57}" srcOrd="0" destOrd="0" presId="urn:microsoft.com/office/officeart/2005/8/layout/process4"/>
    <dgm:cxn modelId="{FE6A3D4B-0C3D-49D3-85CD-8B9618AC01CB}" type="presParOf" srcId="{D23CD38F-0211-4A37-924F-6993CE67DC0E}" destId="{98CD536C-2689-4ECC-B0AE-7C675DA3F725}" srcOrd="1" destOrd="0" presId="urn:microsoft.com/office/officeart/2005/8/layout/process4"/>
    <dgm:cxn modelId="{5F8C8596-998C-4D29-BE23-1859DD5ED10F}" type="presParOf" srcId="{D23CD38F-0211-4A37-924F-6993CE67DC0E}" destId="{3096A522-AB36-49E4-B703-18F229095706}" srcOrd="2" destOrd="0" presId="urn:microsoft.com/office/officeart/2005/8/layout/process4"/>
    <dgm:cxn modelId="{85FE41F5-A8EB-4ECB-83A8-9D5EA4E7C5F2}" type="presParOf" srcId="{3096A522-AB36-49E4-B703-18F229095706}" destId="{066C648D-A52A-4407-B14F-6DEA6E2ABB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2BE4-6362-4A2A-8B5F-C7786422B0C5}">
      <dsp:nvSpPr>
        <dsp:cNvPr id="0" name=""/>
        <dsp:cNvSpPr/>
      </dsp:nvSpPr>
      <dsp:spPr>
        <a:xfrm>
          <a:off x="0" y="3624843"/>
          <a:ext cx="5504641" cy="666374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cap="none" spc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Řídicí výbor </a:t>
          </a:r>
        </a:p>
      </dsp:txBody>
      <dsp:txXfrm>
        <a:off x="0" y="3624843"/>
        <a:ext cx="5504641" cy="359842"/>
      </dsp:txXfrm>
    </dsp:sp>
    <dsp:sp modelId="{3ECB727C-3167-4DCD-8FB7-47157F07B070}">
      <dsp:nvSpPr>
        <dsp:cNvPr id="0" name=""/>
        <dsp:cNvSpPr/>
      </dsp:nvSpPr>
      <dsp:spPr>
        <a:xfrm>
          <a:off x="0" y="3971358"/>
          <a:ext cx="5504641" cy="306532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 informován o pořádí</a:t>
          </a:r>
        </a:p>
      </dsp:txBody>
      <dsp:txXfrm>
        <a:off x="0" y="3971358"/>
        <a:ext cx="5504641" cy="306532"/>
      </dsp:txXfrm>
    </dsp:sp>
    <dsp:sp modelId="{3EE55B23-D2DC-409A-94F6-111C44A0DAD8}">
      <dsp:nvSpPr>
        <dsp:cNvPr id="0" name=""/>
        <dsp:cNvSpPr/>
      </dsp:nvSpPr>
      <dsp:spPr>
        <a:xfrm rot="10800000">
          <a:off x="0" y="2260787"/>
          <a:ext cx="5504641" cy="1374051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Hodnoticí komise (5 členů)</a:t>
          </a:r>
        </a:p>
      </dsp:txBody>
      <dsp:txXfrm rot="-10800000">
        <a:off x="0" y="2429700"/>
        <a:ext cx="5504641" cy="313379"/>
      </dsp:txXfrm>
    </dsp:sp>
    <dsp:sp modelId="{3265661E-A7F5-402B-AD54-00AAE6B4C182}">
      <dsp:nvSpPr>
        <dsp:cNvPr id="0" name=""/>
        <dsp:cNvSpPr/>
      </dsp:nvSpPr>
      <dsp:spPr>
        <a:xfrm>
          <a:off x="0" y="2675638"/>
          <a:ext cx="5504641" cy="545374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Prozkoumá projekty, projedná podmínky navržené hodnotiteli, sestaví pořadí</a:t>
          </a:r>
        </a:p>
      </dsp:txBody>
      <dsp:txXfrm>
        <a:off x="0" y="2675638"/>
        <a:ext cx="5504641" cy="545374"/>
      </dsp:txXfrm>
    </dsp:sp>
    <dsp:sp modelId="{2E82C407-1ED0-4E58-9EE0-E70B3A3B7212}">
      <dsp:nvSpPr>
        <dsp:cNvPr id="0" name=""/>
        <dsp:cNvSpPr/>
      </dsp:nvSpPr>
      <dsp:spPr>
        <a:xfrm rot="10800000">
          <a:off x="0" y="1015289"/>
          <a:ext cx="5504641" cy="1255493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Posouzení odborné stránky hodnotiteli    </a:t>
          </a:r>
          <a:br>
            <a:rPr lang="cs-CZ" sz="16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cs-CZ" sz="16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         (2 hodnotitelé, 3. při rozdílu více než 30 bodů</a:t>
          </a:r>
          <a:r>
            <a:rPr lang="cs-CZ" sz="17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sp:txBody>
      <dsp:txXfrm rot="-10800000">
        <a:off x="0" y="1169628"/>
        <a:ext cx="5504641" cy="286339"/>
      </dsp:txXfrm>
    </dsp:sp>
    <dsp:sp modelId="{FCD28868-3CD0-4D4D-AE56-8F71C61B417A}">
      <dsp:nvSpPr>
        <dsp:cNvPr id="0" name=""/>
        <dsp:cNvSpPr/>
      </dsp:nvSpPr>
      <dsp:spPr>
        <a:xfrm>
          <a:off x="0" y="1490328"/>
          <a:ext cx="5504641" cy="306440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Projekty  s hodnocením 50 bodů a více postoupeny HK</a:t>
          </a:r>
        </a:p>
      </dsp:txBody>
      <dsp:txXfrm>
        <a:off x="0" y="1490328"/>
        <a:ext cx="5504641" cy="306440"/>
      </dsp:txXfrm>
    </dsp:sp>
    <dsp:sp modelId="{98CD536C-2689-4ECC-B0AE-7C675DA3F725}">
      <dsp:nvSpPr>
        <dsp:cNvPr id="0" name=""/>
        <dsp:cNvSpPr/>
      </dsp:nvSpPr>
      <dsp:spPr>
        <a:xfrm rot="10800000">
          <a:off x="0" y="401"/>
          <a:ext cx="5504641" cy="1024884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0" dirty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Formální posouzení a obecná </a:t>
          </a:r>
          <a:r>
            <a:rPr lang="cs-CZ" sz="1600" b="1" kern="1200" cap="none" spc="0">
              <a:ln w="0"/>
              <a:solidFill>
                <a:srgbClr val="4EA72E">
                  <a:lumMod val="5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kritéria přijatelnosti</a:t>
          </a:r>
          <a:endParaRPr lang="cs-CZ" sz="1600" b="1" kern="1200" cap="none" spc="0" dirty="0">
            <a:ln w="0"/>
            <a:solidFill>
              <a:srgbClr val="4EA72E">
                <a:lumMod val="50000"/>
              </a:srgb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 rot="-10800000">
        <a:off x="0" y="126391"/>
        <a:ext cx="5504641" cy="233744"/>
      </dsp:txXfrm>
    </dsp:sp>
    <dsp:sp modelId="{066C648D-A52A-4407-B14F-6DEA6E2ABB42}">
      <dsp:nvSpPr>
        <dsp:cNvPr id="0" name=""/>
        <dsp:cNvSpPr/>
      </dsp:nvSpPr>
      <dsp:spPr>
        <a:xfrm>
          <a:off x="0" y="360135"/>
          <a:ext cx="5504641" cy="306440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156082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Provádí odd. </a:t>
          </a:r>
          <a:r>
            <a:rPr lang="cs-CZ" sz="1700" b="1" kern="1200" cap="none" spc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mezinárodních programů a projektů</a:t>
          </a:r>
        </a:p>
      </dsp:txBody>
      <dsp:txXfrm>
        <a:off x="0" y="360135"/>
        <a:ext cx="5504641" cy="30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B3C6-18D9-2BDA-F9AC-A6D8B5D9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17C78A-6ECF-BF0F-B02E-874A71CBE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0D8276-131F-1B4B-54CC-961EEA465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2C2784-84BF-7C8A-3BCB-FE37AE467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5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DB16-2E57-6799-D2E1-AFCE4D74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144B87-D495-BAA8-4DB8-3AA2507E9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5C3563-4934-96C8-FBDC-408761A2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DB06AA-DE96-67CD-D953-A86B5A21E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3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AE0A-21A4-C22A-9C24-CB2A7F29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AA911-E124-547D-1804-19FF2201C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3AB1B8-E4CF-F4CB-24AE-53CC2D3C1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EB4F01-BB46-7C36-41C3-43772166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0528-6FB8-CE42-0589-AFB6586E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4C8326-1F8F-272C-8CC0-0EDDB37B2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4307E4-F0DD-EE7D-74BC-5205EEAB5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13D702-20FD-9FB3-1306-01E3FDD32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5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5D18-53C8-30F4-022F-4872F15F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8ACC5F-DBFF-8B81-8A47-D3391BC44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22E317-6BBE-CFC2-BA08-7D2EA8689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491EE1-2997-2296-B3F6-96DC76FC9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3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3918-F55C-553C-46D7-96E0DE8F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1D6F1B-9C56-3CEC-A27B-366B5B87D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4B6A03-7F39-8CC1-8ED9-F0BF66782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9066D0-AC05-A488-A980-B045C8DE2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07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47999-1770-BCE4-E88F-98518C75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CFC59F-AB61-51C3-B290-DB4B2BFEC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712606-17CB-2318-3145-3C69CA97F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D1DF2-1350-3E24-F457-1D3991E79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07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A3DED-2F9D-959C-4D07-DDFF5B6F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14FFF1-4DB5-6380-F416-202C6A890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545350-C89C-5613-52FA-4A1E3D610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5A453-AD8C-7879-E94E-ACD66E9A2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2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3BD7A-AC61-1431-1561-713C0930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802EBC-B054-2904-9F74-2A7AB4F3D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C029A9-1B35-DE95-94E1-E55A83C92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D21DD4-6CB2-B807-1BD4-C2E5186B7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55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3D9C-E460-2F8E-7CD1-DF9EFF24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4AA6DA-88E3-DABB-B2A2-08F4B0BBC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5A2A7DA-A676-384D-76D2-D2B52C54D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181CB8-E2D7-2FA4-6AFF-E24538DCA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39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F6EA-48AD-75C2-F498-E5A344DD3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767426-D1B6-F318-EA28-93AEA3628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907CFE-4EEF-AC04-B715-8D3D92E95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B43ADC-9E88-1FC5-8260-7E5AE08FB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19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9991-95C4-3E44-6C5D-D7E8DDA6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F74FB7-9858-E5D2-D282-B9E938ECC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0206DA-D077-A24B-C1C8-63F4BCC61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DC64EA-6C9E-1830-2B2E-68C058307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93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5F046-384B-AD2B-62FE-021AA3779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BE7631-8B83-017C-DEEE-A8D20BF55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A3F379-A3D6-C294-E5FB-185639F05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B48B3-608C-4763-332D-2E3D9C9DB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828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1648-897A-337E-2F64-FAED1B02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6C9F2E-C48F-3E98-D6BA-9807D9F2A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C3B06E-B89C-E4FC-8372-021F0CCE0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27A79-5D3B-E5C1-F334-ED1462F08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75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65B1-5817-FB32-BC24-D74D3F51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7ED6F8-B3FD-DAB9-249C-6DB1BE214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4228BF-FA7D-AD68-5328-AEF84634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B11B1A-9D6D-8D75-C559-D1F342521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5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0A99-FAD4-B2C8-CF31-4EDCB70E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C8C284-73D4-5AE3-2C16-F202C247D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FC8448-5AC6-631C-4EA6-699AC2C1A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B1DD3-1AF4-02CA-B6C1-66C57E07B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6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349D-908A-8E3B-DA8D-86567AFA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7B15B3-6FB0-27BD-0848-BA486D322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082253-E5BE-8D97-4EFE-78A65D0D2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C9D48B-0917-A63B-7187-BECF00A5E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C3FC2-0FCE-E926-3C3C-09B0A864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2871C7-F228-FE19-F7C1-9F5C684A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278B50-226C-AA19-8F80-26A870BD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79FDD4-6BCB-9B80-A1B1-6173B700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31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3FBAC-A157-A984-3A75-D748E290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DE617F-AA9C-35D2-5410-179319CFE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5C984E-1D67-CAE1-172C-7797A25B3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34E4D9-0CD4-ED58-D07F-D93BDED43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6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C692-6E13-62BC-C4B4-F288AA19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9F0159-D603-A404-1DB1-2EA4ADE6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916D071-6246-BD2D-EC0A-6522C1F06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6C071-CAF3-E978-281E-08080AA1D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72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B5EAE-872B-70F9-6911-BEB4D0358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340501-11F9-93D6-7E4F-5A2D04FED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5DDE90-C899-1D03-C2C5-B012EC664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B1A1B6-1BEC-E6A8-E1A2-AA37F3C28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5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BF-0DEA-436F-9BC0-C1D881742155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5DD0E1-A195-490A-9E56-AFC622F48CAE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s://www.uohs.cz/download/Sekce_VP/VP_update/Prirucka_k_pojmu_jeden_podnik_01_02_2025.pdf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0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mzp.cz/cz/program_svycarsko_ceske_spoluprace_i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7" y="781099"/>
            <a:ext cx="4419734" cy="233697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Seminář pro předkladatele projektů do 2. výzvy programu Udržitelný turismus a posílení biodiverzity – Malé grantové schéma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400" b="1" dirty="0"/>
              <a:t>Ministerstvo životního prostředí</a:t>
            </a:r>
            <a:br>
              <a:rPr lang="cs-CZ" sz="2400" b="1" dirty="0"/>
            </a:br>
            <a:r>
              <a:rPr lang="cs-CZ" sz="2400" b="1" dirty="0"/>
              <a:t>14. května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47980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C9F44-37CB-6458-B047-1D98EC3E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3400909-0911-CFD9-F0FD-315E8B37BA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9F742F1-B5E4-0E38-6271-B8DF87DC0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56916B5F-FFFB-52C7-4CA0-B21BEBAFB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955B5F-9A16-081B-017B-7A381D47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PŘÍLOHY VÝZVY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313B3-C6E0-8E15-43F1-A865C9DA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sz="2400" b="1" dirty="0">
                <a:solidFill>
                  <a:schemeClr val="bg2"/>
                </a:solidFill>
              </a:rPr>
              <a:t>Přílohy výzvy</a:t>
            </a:r>
          </a:p>
          <a:p>
            <a:pPr marL="811213">
              <a:spcAft>
                <a:spcPts val="1200"/>
              </a:spcAft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Příloha č. 1: Žádost o podporu – formulář</a:t>
            </a:r>
          </a:p>
          <a:p>
            <a:pPr marL="811213">
              <a:spcAft>
                <a:spcPts val="1200"/>
              </a:spcAft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Příloha č. 2: Projektová žádost – formulář</a:t>
            </a:r>
          </a:p>
          <a:p>
            <a:pPr marL="811213">
              <a:spcAft>
                <a:spcPts val="1200"/>
              </a:spcAft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Příloha č. 3: Kontrolní list pro posouzení formálních náležitostí a obecná kritéria pro posouzení z hlediska přijatelnosti</a:t>
            </a:r>
          </a:p>
          <a:p>
            <a:pPr marL="811213">
              <a:spcAft>
                <a:spcPts val="1200"/>
              </a:spcAft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Příloha č. 4: Čestné prohlášení žadatele o podporu v režimu de minimis (dokládá se pouze na vyžádání  -  před podpisem RoPD)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63804EF-1457-F641-7490-09346D0AE6A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DF673BC-CEFE-0C7B-F100-A4CC3D0E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DB4F8B-D201-2117-5F62-44DC74847753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4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B45BE-212C-A774-7525-B6E1D960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B2BCD-5B6C-D940-3434-490113A5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PŘEDLOŽENÍ FORMULÁŘE ŽÁDOSTI</a:t>
            </a:r>
            <a:b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O PODPORU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B426EDF1-662E-6638-46B8-6C1D284F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244076"/>
            <a:ext cx="8037871" cy="458992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FORMULÁŘ ŽÁDOSTI (příloha č. 1 výzvy)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rgbClr val="C00000"/>
                </a:solidFill>
              </a:rPr>
              <a:t>NENAPRAVITELNÉ KRITÉRIUM!!</a:t>
            </a: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VYPLNĚNÝ FORMULÁŘ DLE VZORU; EL. PODEPSANÝ</a:t>
            </a: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V TERMÍNU </a:t>
            </a: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DATOVOU SCHRÁNKOU 27.6.2025 do 23.59:59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-------------------------------------- 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Přílohy žádosti: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PLNÁ M</a:t>
            </a:r>
            <a:r>
              <a:rPr lang="cs-CZ" b="1" dirty="0">
                <a:solidFill>
                  <a:schemeClr val="bg1"/>
                </a:solidFill>
              </a:rPr>
              <a:t>O</a:t>
            </a:r>
            <a:r>
              <a:rPr lang="cs-CZ" sz="2000" b="1" dirty="0">
                <a:solidFill>
                  <a:schemeClr val="bg1"/>
                </a:solidFill>
              </a:rPr>
              <a:t>C ČI JINÉ POVĚŘENÍ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ÚDAJE O SKUTEČNÉM MAJITELI (https://esm.justice.cz)</a:t>
            </a:r>
          </a:p>
          <a:p>
            <a:r>
              <a:rPr lang="cs-CZ" b="1" dirty="0">
                <a:solidFill>
                  <a:schemeClr val="bg1"/>
                </a:solidFill>
              </a:rPr>
              <a:t>PŘÍSPĚVKOVÁ OR. ZŘÍZENA KRAJEM ČI OBCÍ: SOUHLASNÉ STANOVISKO ZŘIZOVATELE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None/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815BEC5-4AA1-A24F-1977-0BBB7E89BDE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2F38511-AFCC-6D14-D9F1-D229DBC87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4E4479-4042-D5FD-B686-E381E4405112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96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CFF88-19D6-9A2D-25EE-9FB7F7DE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5D67F-BD6C-3E6D-2CFC-31A2206A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PŘEDLOŽENÍ PROJEKTOVÉ ŽÁDOSTI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D44F88D6-80D3-6898-D35B-E773BE2A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445342"/>
            <a:ext cx="8037871" cy="4540481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PROJEKTOVÁ ŽÁDOSTI  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rgbClr val="C00000"/>
                </a:solidFill>
              </a:rPr>
              <a:t>NENAPRAVITELNÉ KRITÉRIUM!!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VYPLNĚNÝ ŽÁDOST ZASLANÁ DATOVOU SCHRÁNKOU V PDF A DOC/DOCX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--------------------------------------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Přílohy žádosti</a:t>
            </a:r>
            <a:r>
              <a:rPr lang="cs-CZ" sz="2000" b="1" dirty="0">
                <a:solidFill>
                  <a:schemeClr val="bg1"/>
                </a:solidFill>
              </a:rPr>
              <a:t>: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RÁMCOVÝ ROZPOČET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POPIS ZAPOJENÍ ŠVÝCARSKÉHO PARTNERA – VZOR V AJ</a:t>
            </a:r>
          </a:p>
          <a:p>
            <a:r>
              <a:rPr lang="pl-PL" b="1" dirty="0">
                <a:solidFill>
                  <a:schemeClr val="bg1"/>
                </a:solidFill>
              </a:rPr>
              <a:t>Další doplňující přílohy - nepovinné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73D7DAD-90A3-252B-C273-6C5B0A1EB70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7B6E36D2-B21E-4782-A81C-6D869039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6BEE31F-95D5-F599-13A9-64DEEF81940F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02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257B5-8D37-30E1-327A-9AC384B6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D7BAA27F-53D1-096E-9039-B71D8B30D2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83AF33C-1B6A-5B48-07D2-B0329059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1566BE22-1463-A027-A7F3-0F8CB263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81BAF52-5B24-B30F-FF89-BE79FE462E4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E560A27-6869-10AD-FE89-5BCF3540C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6B9A8D-71BE-74DF-1B31-16E8AF2A97A1}"/>
              </a:ext>
            </a:extLst>
          </p:cNvPr>
          <p:cNvSpPr txBox="1"/>
          <p:nvPr/>
        </p:nvSpPr>
        <p:spPr>
          <a:xfrm>
            <a:off x="1011510" y="508159"/>
            <a:ext cx="8999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</a:t>
            </a:r>
            <a:r>
              <a:rPr lang="cs-CZ" sz="3200" b="1" dirty="0">
                <a:solidFill>
                  <a:schemeClr val="bg2"/>
                </a:solidFill>
              </a:rPr>
              <a:t>U – PŘÍLOHA Č.1 VÝZVY</a:t>
            </a:r>
            <a:endParaRPr lang="cs-CZ" sz="3200" b="1" dirty="0">
              <a:solidFill>
                <a:schemeClr val="bg2"/>
              </a:solidFill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DB6D93-B149-223B-4717-A475569FB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679" y="1099812"/>
            <a:ext cx="6744641" cy="46583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C373362-7B95-70BF-C243-FE24D07B0B6D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37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F1445-409C-316A-DCD3-36E48941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17C8196-A58D-A10C-92D6-D1B1BA264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1459B04-409E-6D9F-F1A2-4C190937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A8D37FB-12D4-B3D9-009B-CCC604BA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DE34FE6-7871-AF51-93B4-BA0CBCF3A4D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31F4F03-A51B-F588-9904-2B6BEC126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12900F-6472-15DF-86B6-38E3385AA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3312" y="1190661"/>
            <a:ext cx="7626791" cy="5046124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EDADFA-928B-0481-0D26-A5851E494889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A4915-99B7-F485-7EA2-837D6CD1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1C7F39-E777-AB23-6B03-1FF9169D1AC4}"/>
              </a:ext>
            </a:extLst>
          </p:cNvPr>
          <p:cNvSpPr txBox="1"/>
          <p:nvPr/>
        </p:nvSpPr>
        <p:spPr>
          <a:xfrm>
            <a:off x="597485" y="6145579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86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45491-0142-BE39-8319-465694C69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2192CB6-D90D-6766-B14C-314FDF4DF6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2C4E53B0-E7FA-FBFB-8BA9-EE429D1E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9D16998-1FDA-7926-B477-4258F909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DB1D392-5A4F-AABD-E1A9-65F5107A5BB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1077A12-B41E-6265-CFE7-B637B14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B11D95-731C-ACB3-5C92-92F55CE65CCD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458E9-A1CB-F14E-FA95-81316DFB0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19" y="2138055"/>
            <a:ext cx="8853575" cy="281215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3F052BD-A0BB-E592-E099-D63B765FE34A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55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B3F68-290D-BD1A-47B2-78C6D2A1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03BB92F-3225-D761-D512-77A863DCAF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D36FAB8-0D8E-F42F-EBDA-07B80315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34E3358-67E8-BDA5-83D6-CF74FEC2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E7614-3C8D-DE3E-F6A4-05170174AC8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0A15527-BD03-0746-ED40-BD8085E9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50C9D9-F205-215A-D02C-41C5A7FA912E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D01A6A-C19B-FDC2-9D30-4A22C13F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16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09A7DE-3387-FCAA-A2FB-30C8A1C0E2B1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9C6EA6-E561-8D36-A0F3-B8F1B130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33" y="1357370"/>
            <a:ext cx="7665037" cy="49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54679-88C5-1999-C90C-7F643879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10E1FBC-AA21-6267-9F0B-8C3402FB29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45AC292-C681-FC90-FA85-146169BD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30513DBA-316F-B67C-52AE-BADA5E27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6E0618A-DB58-8ADB-6B59-77020327CD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2713E44-DC9B-0220-4A80-89920E367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127BEE-4DC1-EDA1-E270-222039DC674F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A374F8-CACA-80A7-E56B-FF04B753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DD6D74B-504F-C3C6-6B58-DA369A558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66" y="1063416"/>
            <a:ext cx="5722831" cy="481922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41F0A1-DE3E-2A87-5398-3222090B033A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58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20AFB-7EE0-2249-A9BD-F39F4AC29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9BCA7790-52AA-B6EF-30A5-190A1F16FB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047F1D3-B863-A105-9475-3EA969ABD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FB4C82F-1A6D-EEDE-1EF7-545C001A4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288A8C2-7274-1D38-F56E-CEA209D81A5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343AFF2-B2EE-D085-7658-0C7A4F939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111D15E-FB7F-DEA9-3DCC-E0F4D1B5C836}"/>
              </a:ext>
            </a:extLst>
          </p:cNvPr>
          <p:cNvSpPr txBox="1"/>
          <p:nvPr/>
        </p:nvSpPr>
        <p:spPr>
          <a:xfrm>
            <a:off x="1103311" y="618472"/>
            <a:ext cx="8049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</a:rPr>
              <a:t>Poskytování veřejné podpory</a:t>
            </a:r>
            <a:endParaRPr lang="cs-CZ" sz="3200" b="1" dirty="0">
              <a:solidFill>
                <a:schemeClr val="bg2"/>
              </a:solidFill>
              <a:ea typeface="+mn-ea"/>
              <a:cs typeface="+mn-cs"/>
            </a:endParaRPr>
          </a:p>
          <a:p>
            <a:endParaRPr lang="cs-CZ" sz="3200" b="1" dirty="0">
              <a:solidFill>
                <a:schemeClr val="bg2"/>
              </a:solidFill>
            </a:endParaRPr>
          </a:p>
          <a:p>
            <a:r>
              <a:rPr lang="cs-CZ" sz="3200" b="1" dirty="0">
                <a:solidFill>
                  <a:schemeClr val="bg2"/>
                </a:solidFill>
              </a:rPr>
              <a:t>Podpora pouze v </a:t>
            </a: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režimu de minimis</a:t>
            </a: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ADC112-EAA3-A019-A5E1-6F136398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b="0" i="0" dirty="0">
              <a:solidFill>
                <a:srgbClr val="414042"/>
              </a:solidFill>
              <a:effectLst/>
            </a:endParaRPr>
          </a:p>
          <a:p>
            <a:pPr algn="just"/>
            <a:endParaRPr lang="cs-CZ" b="0" i="0" dirty="0">
              <a:solidFill>
                <a:srgbClr val="414042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414042"/>
                </a:solidFill>
                <a:effectLst/>
              </a:rPr>
              <a:t>Podpora de minimis je omezena na limit </a:t>
            </a:r>
            <a:r>
              <a:rPr lang="cs-CZ" b="1" i="0" dirty="0">
                <a:solidFill>
                  <a:srgbClr val="414042"/>
                </a:solidFill>
                <a:effectLst/>
              </a:rPr>
              <a:t>300 000 eur</a:t>
            </a:r>
            <a:r>
              <a:rPr lang="cs-CZ" b="0" i="0" dirty="0">
                <a:solidFill>
                  <a:srgbClr val="414042"/>
                </a:solidFill>
                <a:effectLst/>
              </a:rPr>
              <a:t> pro </a:t>
            </a:r>
            <a:r>
              <a:rPr lang="cs-CZ" b="0" i="0" dirty="0">
                <a:solidFill>
                  <a:srgbClr val="104B86"/>
                </a:solidFill>
                <a:effectLst/>
                <a:hlinkClick r:id="rId5"/>
              </a:rPr>
              <a:t>jeden podnik</a:t>
            </a:r>
            <a:r>
              <a:rPr lang="cs-CZ" b="0" i="0" dirty="0">
                <a:solidFill>
                  <a:srgbClr val="414042"/>
                </a:solidFill>
                <a:effectLst/>
              </a:rPr>
              <a:t> v </a:t>
            </a:r>
            <a:r>
              <a:rPr lang="cs-CZ" b="1" i="0" dirty="0">
                <a:solidFill>
                  <a:srgbClr val="414042"/>
                </a:solidFill>
                <a:effectLst/>
              </a:rPr>
              <a:t>tříletém období</a:t>
            </a:r>
            <a:r>
              <a:rPr lang="cs-CZ" b="0" i="0" dirty="0">
                <a:solidFill>
                  <a:srgbClr val="414042"/>
                </a:solidFill>
                <a:effectLst/>
              </a:rPr>
              <a:t>, které se posuzuje průběžně </a:t>
            </a:r>
            <a:br>
              <a:rPr lang="cs-CZ" b="0" i="0" dirty="0">
                <a:solidFill>
                  <a:srgbClr val="414042"/>
                </a:solidFill>
                <a:effectLst/>
              </a:rPr>
            </a:br>
            <a:r>
              <a:rPr lang="cs-CZ" b="0" i="0" dirty="0">
                <a:solidFill>
                  <a:srgbClr val="414042"/>
                </a:solidFill>
                <a:effectLst/>
              </a:rPr>
              <a:t>(tj. při poskytnutí podpory se sledují podpory de minimis, které jeden podnik obdržel v období tří let předcházejících dni poskytnutí podpory). </a:t>
            </a:r>
          </a:p>
          <a:p>
            <a:pPr algn="just"/>
            <a:r>
              <a:rPr lang="cs-CZ" b="0" i="0" dirty="0">
                <a:solidFill>
                  <a:srgbClr val="414042"/>
                </a:solidFill>
                <a:effectLst/>
              </a:rPr>
              <a:t>Podpora de minimis </a:t>
            </a:r>
            <a:r>
              <a:rPr lang="cs-CZ" b="1" i="0" dirty="0">
                <a:solidFill>
                  <a:srgbClr val="414042"/>
                </a:solidFill>
                <a:effectLst/>
              </a:rPr>
              <a:t>se považuje za poskytnutou</a:t>
            </a:r>
            <a:r>
              <a:rPr lang="cs-CZ" b="0" i="0" dirty="0">
                <a:solidFill>
                  <a:srgbClr val="414042"/>
                </a:solidFill>
                <a:effectLst/>
              </a:rPr>
              <a:t> ke dni, kdy právní akt zakládající její poskytnutí nabude právní moci či účinnosti.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2C69DC-04F6-BE0F-A5A2-242E90F8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ADBE0E-35C8-1B60-743B-A81D75078114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331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FDB20-58FC-BAC6-A0D4-536D31D3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33819416-AC5D-0CAF-C328-B26C52CB70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218CE94-1E56-0B08-4C8A-723D75C5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B2EEF99-10BE-BDD4-7459-70E11312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851CD27-9CD2-8B8C-5684-D84426E9497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F8DFC82-45D2-34A5-D402-703A3EC31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1F4E936-D0AA-844D-A32F-420463371F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PROJEKTOVÁ ŽÁDOST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45F06-2E34-F4B3-D890-4793DDB6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AD7FA5-3444-DEFA-7731-59C1B5C8F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24" y="972981"/>
            <a:ext cx="5833682" cy="512947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EDA344-8FC8-4B47-1241-D894B3C8059E}"/>
              </a:ext>
            </a:extLst>
          </p:cNvPr>
          <p:cNvSpPr txBox="1"/>
          <p:nvPr/>
        </p:nvSpPr>
        <p:spPr>
          <a:xfrm>
            <a:off x="597485" y="6277750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42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796B66-93B4-917D-9370-94195AD3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98C48A3-4F2B-60B1-3D35-F37A3A7148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8A62E1C-455C-8C2F-48DE-F7516A6C7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7B87B84-932E-1FA1-2F1E-D556FDBD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74430D5-0430-2EAD-594E-24B69AD3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0" y="63253"/>
            <a:ext cx="8956571" cy="1139993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Program semináře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4D1B7-F0C5-1202-B523-BB1EA0CA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946567"/>
            <a:ext cx="7883499" cy="460580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1200"/>
              </a:spcBef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I. blok:	Obecné informace o programu, informace o výzvě, přílohy výzvy		10:05 – 10:45</a:t>
            </a:r>
          </a:p>
          <a:p>
            <a:pPr marL="0" indent="0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II. blok: 	Příprava projektové žádosti   	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	10:50 – 11:40</a:t>
            </a:r>
          </a:p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III. blok: 	Rozpočet projektu, způsobilost výdajů, monitoring a financování 			projektů 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</a:t>
            </a:r>
            <a:r>
              <a:rPr lang="cs-CZ" sz="1600" b="1">
                <a:solidFill>
                  <a:schemeClr val="bg2"/>
                </a:solidFill>
                <a:ea typeface="+mn-ea"/>
                <a:cs typeface="+mn-cs"/>
              </a:rPr>
              <a:t>	12:00 </a:t>
            </a: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– 12.30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IV. blok:	Diskuze, prostor pro dotazy a odpovědi 	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	od 13.00 (předpoklad do 14.00)</a:t>
            </a:r>
            <a:endParaRPr lang="cs-CZ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E0F0F12-95A2-1CC6-5548-F62AA8FC42C2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41D22ECF-FEB5-2FF3-C56B-53D0055F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4D2042-B844-9FD5-725A-8E05BBB439A1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11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ECBF4-D79E-C5A4-5B15-7AB4A70DB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53909CCF-0422-02FD-0C13-57A0D4BFB3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C8BE1AA-A874-11DD-E992-A0F587C0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4F529434-1F76-71FE-D5A9-59AB70BD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21CDD50-AA1E-C386-A00A-6530B69997F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06F4F67-35D4-4265-3B1E-5BAC1F802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B6DFEB9-101E-6EF8-CEA1-ABFCC8FA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PROJEKTOVÁ ŽÁDOST – </a:t>
            </a:r>
            <a:r>
              <a:rPr lang="cs-CZ" sz="3200" b="1">
                <a:solidFill>
                  <a:schemeClr val="bg2"/>
                </a:solidFill>
                <a:ea typeface="+mn-ea"/>
                <a:cs typeface="+mn-cs"/>
              </a:rPr>
              <a:t>ABSTRAKT  </a:t>
            </a:r>
            <a:br>
              <a:rPr lang="cs-CZ" sz="3200" b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>
                <a:solidFill>
                  <a:schemeClr val="bg2"/>
                </a:solidFill>
                <a:ea typeface="+mn-ea"/>
                <a:cs typeface="+mn-cs"/>
              </a:rPr>
              <a:t>OMEZENÝ </a:t>
            </a: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POČET ZNAKŮ</a:t>
            </a:r>
            <a:endParaRPr lang="cs-CZ" sz="3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23200F-F2DD-0320-A184-317432FFB55C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6A463D6-486F-C0B4-9F5F-EEFFF720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55" y="1932189"/>
            <a:ext cx="674464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3F1DF-4751-D508-73FC-2744DB46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9A02F37-538B-AAE0-788A-88C1F83D6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1967540-D948-D4BD-5647-7141AC6D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31911E4-FAF8-3491-2A69-DC344F459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671A03-1425-56EC-AAB7-3DB419C8EFA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E67ED02-B9DC-D083-AA09-959AF27CD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8481A10-86EE-2FEC-0AF5-4F11D80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29" y="502982"/>
            <a:ext cx="9404723" cy="1400530"/>
          </a:xfrm>
        </p:spPr>
        <p:txBody>
          <a:bodyPr/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HODNOCENÍ PROJEKTŮ</a:t>
            </a:r>
            <a:endParaRPr lang="cs-CZ"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DF33D2-9B40-FCF6-81EE-C2E828897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295438"/>
              </p:ext>
            </p:extLst>
          </p:nvPr>
        </p:nvGraphicFramePr>
        <p:xfrm>
          <a:off x="811529" y="1203248"/>
          <a:ext cx="5504641" cy="4291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A566564-4318-C3A1-8713-E9011619C136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08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72635-A651-C405-25D8-44429237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32D9F04-E8C5-FF24-D720-4AD581EA8A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F041473-959E-D797-B8E4-80B497B3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025A1F4-E702-6ACF-EACF-AD7C8DB9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5D43A66-0F98-D6CF-4A01-1C8C373D0D4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12C749E-2DED-A182-A384-D694EC71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0306CE-84F0-3F67-3022-FF54D8CB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3874"/>
            <a:ext cx="8946541" cy="4944526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3500" b="1" dirty="0">
                <a:solidFill>
                  <a:schemeClr val="bg2"/>
                </a:solidFill>
                <a:ea typeface="+mn-ea"/>
                <a:cs typeface="+mn-cs"/>
              </a:rPr>
              <a:t>DĚKUJI VÁM ZA POZORNOST</a:t>
            </a:r>
            <a:endParaRPr lang="cs-CZ" sz="3500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sz="3500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b="1" dirty="0">
                <a:solidFill>
                  <a:srgbClr val="337B86"/>
                </a:solidFill>
              </a:rPr>
              <a:t>Lucie Valová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000" b="1" dirty="0">
                <a:solidFill>
                  <a:srgbClr val="337B86"/>
                </a:solidFill>
                <a:latin typeface="+mj-lt"/>
              </a:rPr>
              <a:t>tel. 267 122 848, 608 973 205</a:t>
            </a:r>
            <a:endParaRPr lang="cs-CZ" b="1" dirty="0">
              <a:solidFill>
                <a:srgbClr val="337B86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D5D7E2-30EE-8EF5-2DB1-D810DA429974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18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15B76-38A5-DEC3-FB9E-6950A711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9226D0A6-AE32-24E2-679C-7D8FD903EF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A561D5CB-0749-747B-0D4B-0BCB3A2E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AFECED4-574B-91E5-E402-4FC0B8C6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36A2A7B-AF9A-4DD6-1FF7-FD818A2C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49" y="418635"/>
            <a:ext cx="7434775" cy="31889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Informace o programu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Informace o výzvě 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Přílohy výzvy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476D6F-79DE-E7BB-D490-CB53901E09A9}"/>
              </a:ext>
            </a:extLst>
          </p:cNvPr>
          <p:cNvSpPr txBox="1"/>
          <p:nvPr/>
        </p:nvSpPr>
        <p:spPr>
          <a:xfrm>
            <a:off x="629880" y="4569883"/>
            <a:ext cx="10597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Lucie Valová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Odbor finančních a dobrovolných nástrojů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Oddělení mezinárodních programů a projektů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C30B0BE-4B61-99ED-8FB8-4F63177566D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34F065B-341A-6976-E58C-B270C68A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F0879A-1734-87D3-B61B-6B793523E4AA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3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A757D-2899-F8BF-A5FE-3BEA09D7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CE6E1E7-DC8A-25D9-8636-76D4F8A1FB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3598DB-2C90-0ACE-F50B-33E6B1ED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5C2A3AB-4664-8111-E838-7F6F2A59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F99CFD2-1406-6D00-5815-ACF2A27D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5569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Řídicí struktura </a:t>
            </a:r>
            <a:r>
              <a:rPr lang="cs-CZ" sz="3200" b="1">
                <a:solidFill>
                  <a:schemeClr val="bg2"/>
                </a:solidFill>
                <a:ea typeface="+mn-ea"/>
                <a:cs typeface="+mn-cs"/>
              </a:rPr>
              <a:t>programu </a:t>
            </a:r>
            <a:br>
              <a:rPr lang="cs-CZ" sz="3200" b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>
                <a:solidFill>
                  <a:schemeClr val="bg2"/>
                </a:solidFill>
                <a:ea typeface="+mn-ea"/>
                <a:cs typeface="+mn-cs"/>
              </a:rPr>
              <a:t>Udržitelný </a:t>
            </a: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turismus a </a:t>
            </a:r>
            <a:r>
              <a:rPr lang="cs-CZ" sz="3200" b="1">
                <a:solidFill>
                  <a:schemeClr val="bg2"/>
                </a:solidFill>
                <a:ea typeface="+mn-ea"/>
                <a:cs typeface="+mn-cs"/>
              </a:rPr>
              <a:t>posílení biodiverzity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D6FBBE-D5FC-3022-6A50-2C32FED4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508287"/>
            <a:ext cx="10261716" cy="44775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337B86"/>
                </a:solidFill>
              </a:rPr>
              <a:t>Zprostředkovatel Programu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rgbClr val="337B86"/>
                </a:solidFill>
              </a:rPr>
              <a:t>Ministerstvo životního prostředí </a:t>
            </a:r>
            <a:br>
              <a:rPr lang="cs-CZ" sz="2600" dirty="0">
                <a:solidFill>
                  <a:srgbClr val="337B86"/>
                </a:solidFill>
              </a:rPr>
            </a:br>
            <a:r>
              <a:rPr lang="cs-CZ" sz="2600" dirty="0">
                <a:solidFill>
                  <a:srgbClr val="337B86"/>
                </a:solidFill>
              </a:rPr>
              <a:t>Odbor finančních a dobrovolných nástrojů, </a:t>
            </a:r>
            <a:br>
              <a:rPr lang="cs-CZ" sz="2600" dirty="0">
                <a:solidFill>
                  <a:srgbClr val="337B86"/>
                </a:solidFill>
              </a:rPr>
            </a:br>
            <a:r>
              <a:rPr lang="cs-CZ" sz="2600" dirty="0">
                <a:solidFill>
                  <a:srgbClr val="337B86"/>
                </a:solidFill>
              </a:rPr>
              <a:t>ve spolupráci </a:t>
            </a:r>
            <a:r>
              <a:rPr lang="cs-CZ" sz="2600" dirty="0">
                <a:solidFill>
                  <a:srgbClr val="337B86"/>
                </a:solidFill>
                <a:latin typeface="+mn-lt"/>
              </a:rPr>
              <a:t>s Odborem druhové ochrany a implementace mezinárodních závazků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sz="2600" dirty="0">
              <a:solidFill>
                <a:srgbClr val="337B8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337B86"/>
                </a:solidFill>
              </a:rPr>
              <a:t>Národní koordinační jednotka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rgbClr val="337B86"/>
                </a:solidFill>
              </a:rPr>
              <a:t>Ministerstvo financí – odbor Mezinárodní vztahy, odd. Centrum pro zahraniční pomoc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600" dirty="0">
              <a:solidFill>
                <a:srgbClr val="337B86"/>
              </a:solidFill>
            </a:endParaRPr>
          </a:p>
          <a:p>
            <a:pPr marL="0" indent="0">
              <a:buNone/>
            </a:pPr>
            <a:r>
              <a:rPr lang="cs-CZ" sz="2600" b="1" i="1" dirty="0">
                <a:solidFill>
                  <a:srgbClr val="337B86"/>
                </a:solidFill>
              </a:rPr>
              <a:t>Donor Programu – Švýcarská konfederace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rgbClr val="337B86"/>
                </a:solidFill>
              </a:rPr>
              <a:t> Státní kancelář pro hospodářské záležitosti  (</a:t>
            </a:r>
            <a:r>
              <a:rPr lang="en-US" sz="2600" dirty="0">
                <a:solidFill>
                  <a:srgbClr val="337B86"/>
                </a:solidFill>
              </a:rPr>
              <a:t>State Secretariat for Economic Affairs</a:t>
            </a:r>
            <a:r>
              <a:rPr lang="cs-CZ" sz="2600" dirty="0">
                <a:solidFill>
                  <a:srgbClr val="337B86"/>
                </a:solidFill>
              </a:rPr>
              <a:t> – SECO)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rgbClr val="337B86"/>
                </a:solidFill>
              </a:rPr>
              <a:t> Kancelář švýcarských fondů zřízená při Velvyslanectví Švýcarské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337B86"/>
                </a:solidFill>
              </a:rPr>
              <a:t>	konfederace v Praze  (Swiss Contribution Office – SCO)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315F4-0702-5F44-766B-5FBB224B8C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949EEF3-B7DC-6D7F-F205-EFF2002C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AD72730-A887-FF84-58F3-77A99DCF89FE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22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DEDFF-BC85-F3CC-2772-B7396D58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FA60C-2A7E-D79C-328D-A0986353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0" y="275967"/>
            <a:ext cx="9404723" cy="87687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Odkazy a informace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0E0AC-A640-25C6-89B5-67B334D3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31" y="1253649"/>
            <a:ext cx="11217906" cy="45803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Stránky MŽP – </a:t>
            </a:r>
            <a:r>
              <a:rPr lang="cs-CZ" sz="2400" b="1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nové odkazy! (nová základní stránka www.mzp.gov.cz)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100" b="1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(AGENDA </a:t>
            </a:r>
            <a:r>
              <a:rPr lang="cs-CZ" sz="2100" b="1" dirty="0">
                <a:solidFill>
                  <a:srgbClr val="337B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cs-CZ" sz="2100" b="1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cs-CZ" sz="2100" b="1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337B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PŘEHLED DOTACÍ –</a:t>
            </a:r>
            <a:r>
              <a:rPr lang="cs-CZ" sz="2100" b="1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cs-CZ" sz="2100" b="1" dirty="0">
                <a:solidFill>
                  <a:srgbClr val="337B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PROGRAM ŠVÝCARSKO-ČESKÉ SPOLUPRÁCE</a:t>
            </a:r>
            <a:r>
              <a:rPr lang="cs-CZ" sz="2100" b="1" dirty="0">
                <a:solidFill>
                  <a:srgbClr val="337B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mzp.gov.cz/</a:t>
            </a:r>
            <a:r>
              <a:rPr lang="cs-CZ" b="1" u="none" strike="noStrike" dirty="0" err="1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r>
              <a:rPr lang="cs-CZ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/agenda/</a:t>
            </a:r>
            <a:r>
              <a:rPr lang="cs-CZ" b="1" u="none" strike="noStrike" dirty="0" err="1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prehled</a:t>
            </a:r>
            <a:r>
              <a:rPr lang="cs-CZ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-dotaci/program-</a:t>
            </a:r>
            <a:r>
              <a:rPr lang="cs-CZ" b="1" u="none" strike="noStrike" dirty="0" err="1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svycarsko</a:t>
            </a:r>
            <a:r>
              <a:rPr lang="cs-CZ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b="1" u="none" strike="noStrike" dirty="0" err="1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ceske-spoluprace-ii</a:t>
            </a:r>
            <a:endParaRPr lang="cs-CZ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Aft>
                <a:spcPts val="1200"/>
              </a:spcAft>
              <a:buNone/>
            </a:pPr>
            <a:endParaRPr lang="cs-CZ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sz="2200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sz="2200" b="1" dirty="0">
              <a:solidFill>
                <a:srgbClr val="337B8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b="1" dirty="0">
              <a:solidFill>
                <a:srgbClr val="337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A71C490-ED62-86C3-3857-D4BD7A7051C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AC777414-28AD-52C1-D593-18B85C4F1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62" y="2764379"/>
            <a:ext cx="4040276" cy="39551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616F875-0926-9CC5-3039-4D7D40338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480" y="2709887"/>
            <a:ext cx="3789533" cy="3955173"/>
          </a:xfrm>
          <a:prstGeom prst="rect">
            <a:avLst/>
          </a:prstGeom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903986DC-384E-D214-37F3-5B83B7FC4EE8}"/>
              </a:ext>
            </a:extLst>
          </p:cNvPr>
          <p:cNvSpPr/>
          <p:nvPr/>
        </p:nvSpPr>
        <p:spPr>
          <a:xfrm rot="2171686">
            <a:off x="2851456" y="2901243"/>
            <a:ext cx="363849" cy="59230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890A50D3-4C3A-CD0E-8B65-D15D5F9DB1B2}"/>
              </a:ext>
            </a:extLst>
          </p:cNvPr>
          <p:cNvSpPr/>
          <p:nvPr/>
        </p:nvSpPr>
        <p:spPr>
          <a:xfrm rot="2171686">
            <a:off x="2286982" y="5486063"/>
            <a:ext cx="363849" cy="59230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4D57722-5DEA-4CDF-41E5-6E8DCE2032D9}"/>
              </a:ext>
            </a:extLst>
          </p:cNvPr>
          <p:cNvSpPr/>
          <p:nvPr/>
        </p:nvSpPr>
        <p:spPr>
          <a:xfrm rot="2171686">
            <a:off x="8434935" y="5456710"/>
            <a:ext cx="363849" cy="59230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28EF1BA-4A92-D890-2FD4-2AC28A0625A0}"/>
              </a:ext>
            </a:extLst>
          </p:cNvPr>
          <p:cNvSpPr/>
          <p:nvPr/>
        </p:nvSpPr>
        <p:spPr>
          <a:xfrm>
            <a:off x="5359711" y="4741966"/>
            <a:ext cx="644810" cy="149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7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5E0D4-F473-5970-0A59-48A5A6D3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D88BF53-FF53-A505-8225-008A929214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4CA0E2-EC55-3368-408C-BF65D3B9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49921F1-62D9-5CD5-23EF-D420C12A3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DC35D5-87E1-8472-BD29-DA08A2F4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1" y="242088"/>
            <a:ext cx="8956571" cy="11399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Výzva č. 2 – malé grantové schéma (MGS)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32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498FE-D429-D04C-09FB-7459ED5C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033671"/>
            <a:ext cx="8355094" cy="4952137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5000"/>
              </a:lnSpc>
              <a:buNone/>
            </a:pPr>
            <a:r>
              <a:rPr lang="cs-CZ" sz="54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Cíl výzvy </a:t>
            </a:r>
          </a:p>
          <a:p>
            <a:pPr algn="just">
              <a:lnSpc>
                <a:spcPct val="125000"/>
              </a:lnSpc>
              <a:buNone/>
            </a:pPr>
            <a:r>
              <a:rPr lang="cs-CZ" sz="36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Cílem výzvy je přispět k posílení biologické rozmanitosti snížením tlaku na ekosystémové funkce a služby v krajině, zejména v cenných přírodních lokalitách se zaměřením na:</a:t>
            </a:r>
            <a:endParaRPr lang="cs-CZ" sz="4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indent="-342900" algn="just">
              <a:lnSpc>
                <a:spcPct val="125000"/>
              </a:lnSpc>
              <a:buFont typeface="Wingdings" panose="05000000000000000000" pitchFamily="2" charset="2"/>
              <a:buChar char=""/>
            </a:pP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Posílení biodiverzity – </a:t>
            </a:r>
            <a:r>
              <a:rPr lang="cs-CZ" sz="4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snížení fragmentace krajiny a říční sítě </a:t>
            </a: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cílem </a:t>
            </a:r>
            <a:r>
              <a:rPr lang="cs-CZ" sz="4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posílit </a:t>
            </a: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propojenost populací druhů, </a:t>
            </a:r>
            <a:r>
              <a:rPr lang="cs-CZ" sz="4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příznivý stav ekosystémů a jejich funkcí, prostupnost a stabilitu krajiny</a:t>
            </a: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4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indent="-342900" algn="just">
              <a:lnSpc>
                <a:spcPct val="125000"/>
              </a:lnSpc>
              <a:buFont typeface="Wingdings" panose="05000000000000000000" pitchFamily="2" charset="2"/>
              <a:buChar char=""/>
            </a:pP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Udržitelný turismus – </a:t>
            </a:r>
            <a:r>
              <a:rPr lang="cs-CZ" sz="4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podpora systematické změny v řízení toku návštěvníků </a:t>
            </a:r>
            <a:r>
              <a:rPr lang="cs-CZ" sz="4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ohledem na přírodní bohatství a ekosystémové služby ve vybraných lokalitách. </a:t>
            </a:r>
            <a:endParaRPr lang="cs-CZ" sz="4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cs-CZ" sz="4000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40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Vyhlášení výzvy </a:t>
            </a:r>
            <a:r>
              <a:rPr lang="cs-CZ" sz="4000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na malé grantové schéma:				</a:t>
            </a:r>
            <a:r>
              <a:rPr lang="cs-CZ" sz="4000" b="1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28. 3. 2025</a:t>
            </a:r>
          </a:p>
          <a:p>
            <a:pPr indent="-2857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40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Konec příjmu </a:t>
            </a:r>
            <a:r>
              <a:rPr lang="cs-CZ" sz="4000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návrhů projektových žádostí </a:t>
            </a:r>
            <a:r>
              <a:rPr lang="cs-CZ" sz="4000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 MGS: 			</a:t>
            </a:r>
            <a:r>
              <a:rPr lang="cs-CZ" sz="4000" b="1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27. 6. 2025</a:t>
            </a:r>
          </a:p>
          <a:p>
            <a:pPr indent="-2857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4000" b="1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Realizace</a:t>
            </a:r>
            <a:r>
              <a:rPr lang="cs-CZ" sz="4000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projektů: 								</a:t>
            </a:r>
            <a:r>
              <a:rPr lang="cs-CZ" sz="4000" b="1" kern="100" dirty="0">
                <a:solidFill>
                  <a:schemeClr val="bg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listopad 2025 </a:t>
            </a:r>
            <a:r>
              <a:rPr lang="cs-CZ" sz="40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– říjen 2028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24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BD75FF5-8541-F5FB-8BDF-D8451447490B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20E6806A-0117-8FF1-A98F-57D017E4F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955DA6-C485-E60D-8696-ED05AC45DE08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55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7C49-348C-7787-5942-6214A6E9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EA4BABF-049D-C74F-26FD-870BC279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7734E86-EE14-7DA3-9DCD-070AD8C4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77F09A4-9A45-536B-5311-E9B4DC98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615F711-90CD-F0B7-0C1D-514E0C63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0" y="322977"/>
            <a:ext cx="9404723" cy="96513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Výzva č. 2 – malé grantové schéma </a:t>
            </a: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alokace, územní způsobilost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7E7A3-AD72-A1FC-0011-484A7B2D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203247"/>
            <a:ext cx="9485962" cy="458096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337B86"/>
                </a:solidFill>
              </a:rPr>
              <a:t>Malé grantové schéma - alokace 106 mil. Kč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cs-CZ" sz="2400" b="1" dirty="0">
                <a:solidFill>
                  <a:srgbClr val="337B86"/>
                </a:solidFill>
              </a:rPr>
              <a:t> projekty společné pro oba pilíře v rozsahu 500 tis. – 5 mil. Kč;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337B86"/>
                </a:solidFill>
              </a:rPr>
              <a:t>	Výše grantu až do výše 90%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337B86"/>
                </a:solidFill>
              </a:rPr>
              <a:t>Územní způsobilost </a:t>
            </a:r>
            <a:r>
              <a:rPr lang="cs-CZ" b="1" i="1" dirty="0">
                <a:solidFill>
                  <a:schemeClr val="bg1"/>
                </a:solidFill>
              </a:rPr>
              <a:t>– celá ČR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 výjimkou hl. m. Prahy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Právnické osoby se sídlem na území Evropské unie s právní subjektivitou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Projekty lze podávat </a:t>
            </a:r>
            <a:r>
              <a:rPr lang="cs-CZ" sz="2400" b="1" kern="1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samostatně</a:t>
            </a:r>
            <a:r>
              <a:rPr lang="cs-CZ" sz="24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 nebo v </a:t>
            </a:r>
            <a:r>
              <a:rPr lang="cs-CZ" sz="2400" b="1" kern="1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partnerství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cs-CZ" sz="2200" b="1" i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cs-CZ" sz="2200" b="1" i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227777-5107-2359-A7CF-F97015536C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F973880-09B0-CC97-A8BD-43C6B8F5A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804C26B-E8C4-1929-B572-F6D16B3BAB89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97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B896C-C243-E1EF-66AD-FE55142F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A79FB-4D20-19C1-8098-E57DAD86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0" y="275967"/>
            <a:ext cx="9404723" cy="87687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Struktura stránek – informace k nalezení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76D6C-B6B1-B96C-2A85-8F037784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31" y="1253649"/>
            <a:ext cx="11217906" cy="458035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sz="2200" b="1" dirty="0">
              <a:solidFill>
                <a:srgbClr val="337B8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b="1" dirty="0">
              <a:solidFill>
                <a:srgbClr val="337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0EAB281-EC03-6621-33D6-A6A20CD7390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7D96575-6FBC-0553-1516-9611A2977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pic>
        <p:nvPicPr>
          <p:cNvPr id="7" name="Obrázek 6" descr="Obsah obrázku text, snímek obrazovky, Písmo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8A80A077-75FD-F6C5-4CF2-FD08D76B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711" y="796449"/>
            <a:ext cx="5760720" cy="914400"/>
          </a:xfrm>
          <a:prstGeom prst="rect">
            <a:avLst/>
          </a:prstGeom>
        </p:spPr>
      </p:pic>
      <p:pic>
        <p:nvPicPr>
          <p:cNvPr id="10" name="Obrázek 9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62EE7495-817A-ABB5-5B5E-286FF3FE6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217" y="1811653"/>
            <a:ext cx="4912083" cy="4661931"/>
          </a:xfrm>
          <a:prstGeom prst="rect">
            <a:avLst/>
          </a:prstGeom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13953EE-F9ED-78D8-D44C-7CD327E64337}"/>
              </a:ext>
            </a:extLst>
          </p:cNvPr>
          <p:cNvSpPr/>
          <p:nvPr/>
        </p:nvSpPr>
        <p:spPr>
          <a:xfrm>
            <a:off x="5675351" y="2231331"/>
            <a:ext cx="297511" cy="335686"/>
          </a:xfrm>
          <a:prstGeom prst="rightArrow">
            <a:avLst/>
          </a:prstGeom>
          <a:solidFill>
            <a:srgbClr val="EE1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EE103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C5BD0E7-3900-6F67-41F5-B0A1200BAB3C}"/>
              </a:ext>
            </a:extLst>
          </p:cNvPr>
          <p:cNvSpPr/>
          <p:nvPr/>
        </p:nvSpPr>
        <p:spPr>
          <a:xfrm>
            <a:off x="5675350" y="4032665"/>
            <a:ext cx="297511" cy="335686"/>
          </a:xfrm>
          <a:prstGeom prst="rightArrow">
            <a:avLst/>
          </a:prstGeom>
          <a:solidFill>
            <a:srgbClr val="EE1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EE103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02E838-369F-76B0-9B22-CBB4C5574A78}"/>
              </a:ext>
            </a:extLst>
          </p:cNvPr>
          <p:cNvSpPr txBox="1"/>
          <p:nvPr/>
        </p:nvSpPr>
        <p:spPr>
          <a:xfrm>
            <a:off x="291162" y="1083735"/>
            <a:ext cx="44735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18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cs-CZ" b="0" i="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Partnership</a:t>
            </a: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Agreement</a:t>
            </a: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br>
              <a:rPr lang="cs-CZ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</a:rPr>
              <a:t>(</a:t>
            </a: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Dohoda o partnerství) – nezávazný vzor bude k dispozici v informacích ke stažení</a:t>
            </a:r>
          </a:p>
          <a:p>
            <a:pPr marL="0" indent="0">
              <a:buNone/>
            </a:pPr>
            <a:endParaRPr lang="cs-CZ" sz="18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Pomoc s nalezením švýcarského partnera – formulář na webových stránkách – </a:t>
            </a:r>
            <a:r>
              <a:rPr lang="cs-CZ" sz="1800" b="1" kern="1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konec příjmu posledních žádostí 25. 5. 2025</a:t>
            </a:r>
          </a:p>
          <a:p>
            <a:pPr marL="0" indent="0">
              <a:buNone/>
            </a:pP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923928-1E76-B65F-85F3-2AD1C2073A55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35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3D0B8-6544-859E-03BC-5D940139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EB84FDE-94FF-298D-C011-0AB2793DC5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0009400-AA51-9DED-23AF-2541B7EC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D4A0312-A436-6FC5-0D85-ECD0BD56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DB50130-D593-9413-02AB-81265402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2128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Obecné zásady způsobilosti výdajů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ECAA9-34BE-EC53-79D4-6E61363E2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561329"/>
            <a:ext cx="8946541" cy="44975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Způsobilým je obecně výdaj, který splňuje všechny níže uvedené podmínky: </a:t>
            </a:r>
            <a:endParaRPr lang="cs-CZ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 </a:t>
            </a:r>
            <a:r>
              <a:rPr lang="cs-CZ" sz="1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nezbytný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 realizaci projektu, bezprostředně souvisí s realizací jeho aktivit a směřuje ke splnění cílů projektu;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byl vynaložen v souladu s podmínkami výzvy;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vyhovuje zásadám účelnosti, efektivnosti a hospodárnosti podle zákona č. 320/2001 Sb.,</a:t>
            </a:r>
          </a:p>
          <a:p>
            <a:pPr marL="342900" lvl="0" indent="-342900" algn="just">
              <a:lnSpc>
                <a:spcPct val="125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vznikl a byl uhrazen příjemcem ve stanoveném časovém období pro realizaci projektu (tj. pro způsobilost výdajů projektu) uvedeném v RoPD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byl skutečně vynaložen, zachycen v účetnictví na účetních dokladech příjemce, je identifikovatelný a ověřitelný, podložený prvotními doklady v souladu se zákonem č. 563/1991 Sb. o účetnictví, ve znění pozdějších předpisů</a:t>
            </a:r>
          </a:p>
          <a:p>
            <a:pPr marL="0" lvl="0" indent="0" algn="just">
              <a:lnSpc>
                <a:spcPct val="125000"/>
              </a:lnSpc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Investiční výdaje lze uplatnit max. do výše 30 %.</a:t>
            </a:r>
          </a:p>
          <a:p>
            <a:pPr marL="0" indent="0" algn="just">
              <a:lnSpc>
                <a:spcPct val="125000"/>
              </a:lnSpc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Pozn: při financování projektu bude využita paušální sazba na paušální výdaje ve výši maximálně 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20 %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 celkové výše osobních výdajů, externích výdajů na dodávky a služby a ostatních přímých způsobilých výdajů projektu. </a:t>
            </a:r>
            <a:endParaRPr lang="cs-CZ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AC9C2A-45C4-8AC1-81B3-B2257A9BD19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4A3FA15A-8907-7072-AA97-CEB61BE3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366D55-5E86-B93E-BF47-E698C474CF85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095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2581</TotalTime>
  <Words>1544</Words>
  <Application>Microsoft Office PowerPoint</Application>
  <PresentationFormat>Širokoúhlá obrazovka</PresentationFormat>
  <Paragraphs>172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Courier New</vt:lpstr>
      <vt:lpstr>Segoe UI</vt:lpstr>
      <vt:lpstr>Times New Roman</vt:lpstr>
      <vt:lpstr>Wingdings</vt:lpstr>
      <vt:lpstr>Wingdings 3</vt:lpstr>
      <vt:lpstr>Ion</vt:lpstr>
      <vt:lpstr>Ion</vt:lpstr>
      <vt:lpstr>Seminář pro předkladatele projektů do 2. výzvy programu Udržitelný turismus a posílení biodiverzity – Malé grantové schéma    Ministerstvo životního prostředí 14. května 2025</vt:lpstr>
      <vt:lpstr> Program semináře </vt:lpstr>
      <vt:lpstr>  Informace o programu Informace o výzvě  Přílohy výzvy   </vt:lpstr>
      <vt:lpstr>Řídicí struktura programu  Udržitelný turismus a posílení biodiverzity </vt:lpstr>
      <vt:lpstr>Odkazy a informace </vt:lpstr>
      <vt:lpstr>Výzva č. 2 – malé grantové schéma (MGS) </vt:lpstr>
      <vt:lpstr>Výzva č. 2 – malé grantové schéma  alokace, územní způsobilost </vt:lpstr>
      <vt:lpstr>Struktura stránek – informace k nalezení </vt:lpstr>
      <vt:lpstr> Obecné zásady způsobilosti výdajů</vt:lpstr>
      <vt:lpstr> PŘÍLOHY VÝZVY  </vt:lpstr>
      <vt:lpstr>PŘEDLOŽENÍ FORMULÁŘE ŽÁDOSTI O PODPORU</vt:lpstr>
      <vt:lpstr>PŘEDLOŽENÍ PROJEKTOVÉ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PROJEKTOVÁ ŽÁDOST</vt:lpstr>
      <vt:lpstr>PROJEKTOVÁ ŽÁDOST – ABSTRAKT   OMEZENÝ POČET ZNAKŮ</vt:lpstr>
      <vt:lpstr>HODNOCENÍ PROJEKTŮ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Lucie Valová</cp:lastModifiedBy>
  <cp:revision>266</cp:revision>
  <cp:lastPrinted>2024-12-03T07:18:41Z</cp:lastPrinted>
  <dcterms:created xsi:type="dcterms:W3CDTF">2023-02-14T13:13:02Z</dcterms:created>
  <dcterms:modified xsi:type="dcterms:W3CDTF">2025-05-14T17:02:09Z</dcterms:modified>
</cp:coreProperties>
</file>