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5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9"/>
  </p:notesMasterIdLst>
  <p:sldIdLst>
    <p:sldId id="276" r:id="rId2"/>
    <p:sldId id="256" r:id="rId3"/>
    <p:sldId id="278" r:id="rId4"/>
    <p:sldId id="304" r:id="rId5"/>
    <p:sldId id="279" r:id="rId6"/>
    <p:sldId id="280" r:id="rId7"/>
    <p:sldId id="286" r:id="rId8"/>
    <p:sldId id="301" r:id="rId9"/>
    <p:sldId id="281" r:id="rId10"/>
    <p:sldId id="288" r:id="rId11"/>
    <p:sldId id="284" r:id="rId12"/>
    <p:sldId id="283" r:id="rId13"/>
    <p:sldId id="285" r:id="rId14"/>
    <p:sldId id="291" r:id="rId15"/>
    <p:sldId id="287" r:id="rId16"/>
    <p:sldId id="302" r:id="rId17"/>
    <p:sldId id="290" r:id="rId18"/>
    <p:sldId id="289" r:id="rId19"/>
    <p:sldId id="295" r:id="rId20"/>
    <p:sldId id="294" r:id="rId21"/>
    <p:sldId id="297" r:id="rId22"/>
    <p:sldId id="298" r:id="rId23"/>
    <p:sldId id="300" r:id="rId24"/>
    <p:sldId id="299" r:id="rId25"/>
    <p:sldId id="292" r:id="rId26"/>
    <p:sldId id="293" r:id="rId27"/>
    <p:sldId id="303" r:id="rId28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6E322E1-56BB-FA01-984C-5134A3E66E79}" name="Markéta Konečná" initials="MK" userId="S::marketa.konecna@mzp.gov.cz::716540da-3df2-4e6f-a73c-dfce5243764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ečná Markéta" initials="KM" lastIdx="2" clrIdx="0">
    <p:extLst>
      <p:ext uri="{19B8F6BF-5375-455C-9EA6-DF929625EA0E}">
        <p15:presenceInfo xmlns:p15="http://schemas.microsoft.com/office/powerpoint/2012/main" userId="S-1-5-21-3039528631-2850849986-3139846408-4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513"/>
    <a:srgbClr val="337B86"/>
    <a:srgbClr val="FCE8E8"/>
    <a:srgbClr val="E39494"/>
    <a:srgbClr val="FA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35" Type="http://schemas.microsoft.com/office/2018/10/relationships/authors" Target="author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F6DDA-EA18-4DD1-A0DD-68A6F9BAEF8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C4B520-D67A-41DE-8BCD-31D54B1D8672}">
      <dgm:prSet phldrT="[Text]" custT="1"/>
      <dgm:spPr/>
      <dgm:t>
        <a:bodyPr/>
        <a:lstStyle/>
        <a:p>
          <a:r>
            <a:rPr lang="cs-CZ" sz="2000" dirty="0"/>
            <a:t>Hodnoticí kritéria</a:t>
          </a:r>
        </a:p>
      </dgm:t>
    </dgm:pt>
    <dgm:pt modelId="{FF0E0076-576A-4F84-964D-82E37BFA75AD}" type="parTrans" cxnId="{612101F3-C458-46D8-9AAC-52D1E4B8F62A}">
      <dgm:prSet/>
      <dgm:spPr/>
      <dgm:t>
        <a:bodyPr/>
        <a:lstStyle/>
        <a:p>
          <a:endParaRPr lang="cs-CZ"/>
        </a:p>
      </dgm:t>
    </dgm:pt>
    <dgm:pt modelId="{E8F8C7E6-2550-474E-B301-F6EAFE96F20F}" type="sibTrans" cxnId="{612101F3-C458-46D8-9AAC-52D1E4B8F62A}">
      <dgm:prSet/>
      <dgm:spPr/>
      <dgm:t>
        <a:bodyPr/>
        <a:lstStyle/>
        <a:p>
          <a:endParaRPr lang="cs-CZ"/>
        </a:p>
      </dgm:t>
    </dgm:pt>
    <dgm:pt modelId="{69754304-746B-4B93-A194-6054CA94D63D}">
      <dgm:prSet phldrT="[Text]" custT="1"/>
      <dgm:spPr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20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Základní </a:t>
          </a:r>
          <a:r>
            <a:rPr lang="cs-CZ" sz="2000" b="1" kern="1200" dirty="0">
              <a:solidFill>
                <a:prstClr val="black"/>
              </a:solidFill>
              <a:highlight>
                <a:srgbClr val="337B86"/>
              </a:highlight>
              <a:latin typeface="Century Gothic" panose="020B0502020202020204"/>
              <a:ea typeface="+mn-ea"/>
              <a:cs typeface="+mn-cs"/>
            </a:rPr>
            <a:t>východiska</a:t>
          </a:r>
          <a:r>
            <a:rPr lang="cs-CZ" sz="20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20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(0-10 bodů)</a:t>
          </a:r>
        </a:p>
      </dgm:t>
    </dgm:pt>
    <dgm:pt modelId="{DDB6ADBB-8553-492D-B00D-49CFF15D9233}" type="parTrans" cxnId="{DF378247-D39F-429F-8CE6-60354EECE6DD}">
      <dgm:prSet/>
      <dgm:spPr/>
      <dgm:t>
        <a:bodyPr/>
        <a:lstStyle/>
        <a:p>
          <a:endParaRPr lang="cs-CZ"/>
        </a:p>
      </dgm:t>
    </dgm:pt>
    <dgm:pt modelId="{E322530C-ADB3-4185-9466-58C037D21A55}" type="sibTrans" cxnId="{DF378247-D39F-429F-8CE6-60354EECE6DD}">
      <dgm:prSet/>
      <dgm:spPr/>
      <dgm:t>
        <a:bodyPr/>
        <a:lstStyle/>
        <a:p>
          <a:endParaRPr lang="cs-CZ"/>
        </a:p>
      </dgm:t>
    </dgm:pt>
    <dgm:pt modelId="{593133F3-51F0-412A-801D-50CB37422D79}">
      <dgm:prSet phldrT="[Text]" custT="1"/>
      <dgm:spPr/>
      <dgm:t>
        <a:bodyPr/>
        <a:lstStyle/>
        <a:p>
          <a:r>
            <a:rPr lang="cs-CZ" sz="1800" dirty="0">
              <a:solidFill>
                <a:schemeClr val="bg1"/>
              </a:solidFill>
            </a:rPr>
            <a:t>Realizace </a:t>
          </a:r>
        </a:p>
        <a:p>
          <a:r>
            <a:rPr lang="cs-CZ" sz="1800" dirty="0">
              <a:solidFill>
                <a:schemeClr val="bg1"/>
              </a:solidFill>
            </a:rPr>
            <a:t>(0-30 bodů)</a:t>
          </a:r>
          <a:endParaRPr lang="cs-CZ" sz="1800" dirty="0"/>
        </a:p>
      </dgm:t>
    </dgm:pt>
    <dgm:pt modelId="{0C255B4E-B798-438C-82E4-CEB8EDF62C38}" type="parTrans" cxnId="{92CA13AC-7D74-4094-AC94-CFEECC89830F}">
      <dgm:prSet/>
      <dgm:spPr/>
      <dgm:t>
        <a:bodyPr/>
        <a:lstStyle/>
        <a:p>
          <a:endParaRPr lang="cs-CZ"/>
        </a:p>
      </dgm:t>
    </dgm:pt>
    <dgm:pt modelId="{F75006AD-134D-4AC0-8035-82F17DBFC781}" type="sibTrans" cxnId="{92CA13AC-7D74-4094-AC94-CFEECC89830F}">
      <dgm:prSet/>
      <dgm:spPr/>
      <dgm:t>
        <a:bodyPr/>
        <a:lstStyle/>
        <a:p>
          <a:endParaRPr lang="cs-CZ"/>
        </a:p>
      </dgm:t>
    </dgm:pt>
    <dgm:pt modelId="{1851DAF1-13C0-4109-8390-9DB87B38B3DA}">
      <dgm:prSet phldrT="[Text]" custT="1"/>
      <dgm:spPr/>
      <dgm:t>
        <a:bodyPr/>
        <a:lstStyle/>
        <a:p>
          <a:pPr>
            <a:buClr>
              <a:srgbClr val="337B86"/>
            </a:buClr>
          </a:pPr>
          <a:r>
            <a:rPr lang="cs-CZ" sz="1800" dirty="0">
              <a:solidFill>
                <a:schemeClr val="bg1"/>
              </a:solidFill>
            </a:rPr>
            <a:t>Dopady projektu </a:t>
          </a:r>
        </a:p>
        <a:p>
          <a:pPr>
            <a:buClr>
              <a:srgbClr val="337B86"/>
            </a:buClr>
          </a:pPr>
          <a:r>
            <a:rPr lang="cs-CZ" sz="1800" dirty="0">
              <a:solidFill>
                <a:schemeClr val="bg1"/>
              </a:solidFill>
            </a:rPr>
            <a:t>(0-35 bodů)</a:t>
          </a:r>
          <a:endParaRPr lang="cs-CZ" sz="1800" dirty="0"/>
        </a:p>
      </dgm:t>
    </dgm:pt>
    <dgm:pt modelId="{1C17F13B-058E-4A57-94D0-EFA30AF5C5DD}" type="parTrans" cxnId="{886E2262-AB0B-41EB-89D7-B21192A8991E}">
      <dgm:prSet/>
      <dgm:spPr/>
      <dgm:t>
        <a:bodyPr/>
        <a:lstStyle/>
        <a:p>
          <a:endParaRPr lang="cs-CZ"/>
        </a:p>
      </dgm:t>
    </dgm:pt>
    <dgm:pt modelId="{69A3C909-E3BD-4BE5-9210-47D1132AC48A}" type="sibTrans" cxnId="{886E2262-AB0B-41EB-89D7-B21192A8991E}">
      <dgm:prSet/>
      <dgm:spPr/>
      <dgm:t>
        <a:bodyPr/>
        <a:lstStyle/>
        <a:p>
          <a:endParaRPr lang="cs-CZ"/>
        </a:p>
      </dgm:t>
    </dgm:pt>
    <dgm:pt modelId="{58F742CD-31C6-4FCF-9401-21791C9E8CE5}">
      <dgm:prSet phldrT="[Text]" custT="1"/>
      <dgm:spPr>
        <a:solidFill>
          <a:schemeClr val="tx1"/>
        </a:solidFill>
      </dgm:spPr>
      <dgm:t>
        <a:bodyPr/>
        <a:lstStyle/>
        <a:p>
          <a:pPr>
            <a:buClr>
              <a:srgbClr val="337B86"/>
            </a:buClr>
          </a:pPr>
          <a:r>
            <a:rPr lang="cs-CZ" sz="1800" b="0" dirty="0">
              <a:solidFill>
                <a:schemeClr val="bg1"/>
              </a:solidFill>
            </a:rPr>
            <a:t>Předpoklady </a:t>
          </a:r>
        </a:p>
        <a:p>
          <a:pPr>
            <a:buClr>
              <a:srgbClr val="337B86"/>
            </a:buClr>
          </a:pPr>
          <a:r>
            <a:rPr lang="cs-CZ" sz="1800" b="0" dirty="0">
              <a:solidFill>
                <a:schemeClr val="bg1"/>
              </a:solidFill>
            </a:rPr>
            <a:t>(0-25 bodů)</a:t>
          </a:r>
          <a:endParaRPr lang="cs-CZ" sz="1800" b="0" dirty="0"/>
        </a:p>
      </dgm:t>
    </dgm:pt>
    <dgm:pt modelId="{1AD92E8F-EA5C-4A84-8FB9-191C73F26D20}" type="sibTrans" cxnId="{70A108E0-A1FB-48FE-A76F-0E97728C9409}">
      <dgm:prSet/>
      <dgm:spPr/>
      <dgm:t>
        <a:bodyPr/>
        <a:lstStyle/>
        <a:p>
          <a:endParaRPr lang="cs-CZ"/>
        </a:p>
      </dgm:t>
    </dgm:pt>
    <dgm:pt modelId="{B014A598-04F3-4D1C-9A88-5ECD1D1BD112}" type="parTrans" cxnId="{70A108E0-A1FB-48FE-A76F-0E97728C9409}">
      <dgm:prSet/>
      <dgm:spPr/>
      <dgm:t>
        <a:bodyPr/>
        <a:lstStyle/>
        <a:p>
          <a:endParaRPr lang="cs-CZ"/>
        </a:p>
      </dgm:t>
    </dgm:pt>
    <dgm:pt modelId="{324C49E9-9FF9-42A3-86E1-424563E6F608}" type="pres">
      <dgm:prSet presAssocID="{ADCF6DDA-EA18-4DD1-A0DD-68A6F9BAEF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5B11D-877A-4B7C-94A6-1F180A326E0A}" type="pres">
      <dgm:prSet presAssocID="{8EC4B520-D67A-41DE-8BCD-31D54B1D8672}" presName="hierRoot1" presStyleCnt="0"/>
      <dgm:spPr/>
    </dgm:pt>
    <dgm:pt modelId="{2758CFE3-4F02-4690-8268-DD7098998F87}" type="pres">
      <dgm:prSet presAssocID="{8EC4B520-D67A-41DE-8BCD-31D54B1D8672}" presName="composite" presStyleCnt="0"/>
      <dgm:spPr/>
    </dgm:pt>
    <dgm:pt modelId="{AFB53750-BD4A-4941-98B8-E2615423BD65}" type="pres">
      <dgm:prSet presAssocID="{8EC4B520-D67A-41DE-8BCD-31D54B1D8672}" presName="background" presStyleLbl="node0" presStyleIdx="0" presStyleCnt="1"/>
      <dgm:spPr/>
    </dgm:pt>
    <dgm:pt modelId="{80E0F25E-3091-4721-98B2-92EC1BEFB8D3}" type="pres">
      <dgm:prSet presAssocID="{8EC4B520-D67A-41DE-8BCD-31D54B1D8672}" presName="text" presStyleLbl="fgAcc0" presStyleIdx="0" presStyleCnt="1" custLinFactNeighborX="-2908" custLinFactNeighborY="-8554">
        <dgm:presLayoutVars>
          <dgm:chPref val="3"/>
        </dgm:presLayoutVars>
      </dgm:prSet>
      <dgm:spPr/>
    </dgm:pt>
    <dgm:pt modelId="{3E87FCBD-5280-47B6-B3B0-30EC388C3BD1}" type="pres">
      <dgm:prSet presAssocID="{8EC4B520-D67A-41DE-8BCD-31D54B1D8672}" presName="hierChild2" presStyleCnt="0"/>
      <dgm:spPr/>
    </dgm:pt>
    <dgm:pt modelId="{7E5157B9-C810-4E82-8800-3E6F683AA465}" type="pres">
      <dgm:prSet presAssocID="{DDB6ADBB-8553-492D-B00D-49CFF15D9233}" presName="Name10" presStyleLbl="parChTrans1D2" presStyleIdx="0" presStyleCnt="4"/>
      <dgm:spPr/>
    </dgm:pt>
    <dgm:pt modelId="{0049CF31-26CB-4072-AC1C-F47A99950DA3}" type="pres">
      <dgm:prSet presAssocID="{69754304-746B-4B93-A194-6054CA94D63D}" presName="hierRoot2" presStyleCnt="0"/>
      <dgm:spPr/>
    </dgm:pt>
    <dgm:pt modelId="{22736DD4-3D23-47A8-94F8-AFD84E22943F}" type="pres">
      <dgm:prSet presAssocID="{69754304-746B-4B93-A194-6054CA94D63D}" presName="composite2" presStyleCnt="0"/>
      <dgm:spPr/>
    </dgm:pt>
    <dgm:pt modelId="{29355B93-58E7-40B9-A9A7-D71CE35F1DE0}" type="pres">
      <dgm:prSet presAssocID="{69754304-746B-4B93-A194-6054CA94D63D}" presName="background2" presStyleLbl="node2" presStyleIdx="0" presStyleCnt="4"/>
      <dgm:spPr/>
    </dgm:pt>
    <dgm:pt modelId="{788A2A88-F5FF-4E55-AEDD-C8A3E2B06576}" type="pres">
      <dgm:prSet presAssocID="{69754304-746B-4B93-A194-6054CA94D63D}" presName="text2" presStyleLbl="fgAcc2" presStyleIdx="0" presStyleCnt="4">
        <dgm:presLayoutVars>
          <dgm:chPref val="3"/>
        </dgm:presLayoutVars>
      </dgm:prSet>
      <dgm:spPr>
        <a:xfrm>
          <a:off x="379144" y="1838577"/>
          <a:ext cx="1782533" cy="1131908"/>
        </a:xfrm>
        <a:prstGeom prst="roundRect">
          <a:avLst>
            <a:gd name="adj" fmla="val 10000"/>
          </a:avLst>
        </a:prstGeom>
      </dgm:spPr>
    </dgm:pt>
    <dgm:pt modelId="{FFAA0D2D-D848-4A02-904E-A7980C9BBCAE}" type="pres">
      <dgm:prSet presAssocID="{69754304-746B-4B93-A194-6054CA94D63D}" presName="hierChild3" presStyleCnt="0"/>
      <dgm:spPr/>
    </dgm:pt>
    <dgm:pt modelId="{A2A97E96-E458-4DFA-95DF-F440EEAC0DC2}" type="pres">
      <dgm:prSet presAssocID="{1C17F13B-058E-4A57-94D0-EFA30AF5C5DD}" presName="Name10" presStyleLbl="parChTrans1D2" presStyleIdx="1" presStyleCnt="4"/>
      <dgm:spPr/>
    </dgm:pt>
    <dgm:pt modelId="{0AE285B2-FF63-4134-8AD4-A572713BAA71}" type="pres">
      <dgm:prSet presAssocID="{1851DAF1-13C0-4109-8390-9DB87B38B3DA}" presName="hierRoot2" presStyleCnt="0"/>
      <dgm:spPr/>
    </dgm:pt>
    <dgm:pt modelId="{62B000CE-2ADB-46A6-A486-7ADE741D8A9A}" type="pres">
      <dgm:prSet presAssocID="{1851DAF1-13C0-4109-8390-9DB87B38B3DA}" presName="composite2" presStyleCnt="0"/>
      <dgm:spPr/>
    </dgm:pt>
    <dgm:pt modelId="{E76B1160-7540-4995-B8F8-99003202A4F9}" type="pres">
      <dgm:prSet presAssocID="{1851DAF1-13C0-4109-8390-9DB87B38B3DA}" presName="background2" presStyleLbl="node2" presStyleIdx="1" presStyleCnt="4"/>
      <dgm:spPr/>
    </dgm:pt>
    <dgm:pt modelId="{CBB5BCDF-3A57-4758-95B8-75CB8AD1604C}" type="pres">
      <dgm:prSet presAssocID="{1851DAF1-13C0-4109-8390-9DB87B38B3DA}" presName="text2" presStyleLbl="fgAcc2" presStyleIdx="1" presStyleCnt="4">
        <dgm:presLayoutVars>
          <dgm:chPref val="3"/>
        </dgm:presLayoutVars>
      </dgm:prSet>
      <dgm:spPr/>
    </dgm:pt>
    <dgm:pt modelId="{CA7D55C7-3895-4989-85B5-B82BCC0290C8}" type="pres">
      <dgm:prSet presAssocID="{1851DAF1-13C0-4109-8390-9DB87B38B3DA}" presName="hierChild3" presStyleCnt="0"/>
      <dgm:spPr/>
    </dgm:pt>
    <dgm:pt modelId="{3F50D344-9765-434E-8BC0-08AE68445F0D}" type="pres">
      <dgm:prSet presAssocID="{0C255B4E-B798-438C-82E4-CEB8EDF62C38}" presName="Name10" presStyleLbl="parChTrans1D2" presStyleIdx="2" presStyleCnt="4"/>
      <dgm:spPr/>
    </dgm:pt>
    <dgm:pt modelId="{A0FE094A-6CE5-4EE1-952E-B581268B82FF}" type="pres">
      <dgm:prSet presAssocID="{593133F3-51F0-412A-801D-50CB37422D79}" presName="hierRoot2" presStyleCnt="0"/>
      <dgm:spPr/>
    </dgm:pt>
    <dgm:pt modelId="{F466E150-8EF7-49CF-BE46-6A044F6F1357}" type="pres">
      <dgm:prSet presAssocID="{593133F3-51F0-412A-801D-50CB37422D79}" presName="composite2" presStyleCnt="0"/>
      <dgm:spPr/>
    </dgm:pt>
    <dgm:pt modelId="{BB5D0DDC-D3AA-4C61-9CFE-D67EC012D759}" type="pres">
      <dgm:prSet presAssocID="{593133F3-51F0-412A-801D-50CB37422D79}" presName="background2" presStyleLbl="node2" presStyleIdx="2" presStyleCnt="4"/>
      <dgm:spPr/>
    </dgm:pt>
    <dgm:pt modelId="{388AEFDF-3821-438F-9F8C-D8ECF6C34B8B}" type="pres">
      <dgm:prSet presAssocID="{593133F3-51F0-412A-801D-50CB37422D79}" presName="text2" presStyleLbl="fgAcc2" presStyleIdx="2" presStyleCnt="4">
        <dgm:presLayoutVars>
          <dgm:chPref val="3"/>
        </dgm:presLayoutVars>
      </dgm:prSet>
      <dgm:spPr/>
    </dgm:pt>
    <dgm:pt modelId="{F05989BA-CA07-44E4-9E8E-C9FBF03E6F9A}" type="pres">
      <dgm:prSet presAssocID="{593133F3-51F0-412A-801D-50CB37422D79}" presName="hierChild3" presStyleCnt="0"/>
      <dgm:spPr/>
    </dgm:pt>
    <dgm:pt modelId="{2CAD3D0F-5737-4E57-8821-E61B3A94146A}" type="pres">
      <dgm:prSet presAssocID="{B014A598-04F3-4D1C-9A88-5ECD1D1BD112}" presName="Name10" presStyleLbl="parChTrans1D2" presStyleIdx="3" presStyleCnt="4"/>
      <dgm:spPr/>
    </dgm:pt>
    <dgm:pt modelId="{E910727F-A99E-4210-A792-07B6919239B4}" type="pres">
      <dgm:prSet presAssocID="{58F742CD-31C6-4FCF-9401-21791C9E8CE5}" presName="hierRoot2" presStyleCnt="0"/>
      <dgm:spPr/>
    </dgm:pt>
    <dgm:pt modelId="{FD6DCF71-516A-4671-9224-64C6FB0BB018}" type="pres">
      <dgm:prSet presAssocID="{58F742CD-31C6-4FCF-9401-21791C9E8CE5}" presName="composite2" presStyleCnt="0"/>
      <dgm:spPr/>
    </dgm:pt>
    <dgm:pt modelId="{5250D7C8-83DE-459B-BE9E-D9A61EBF57DB}" type="pres">
      <dgm:prSet presAssocID="{58F742CD-31C6-4FCF-9401-21791C9E8CE5}" presName="background2" presStyleLbl="node2" presStyleIdx="3" presStyleCnt="4"/>
      <dgm:spPr>
        <a:solidFill>
          <a:schemeClr val="accent1">
            <a:hueOff val="0"/>
            <a:satOff val="0"/>
            <a:lumOff val="0"/>
          </a:schemeClr>
        </a:solidFill>
      </dgm:spPr>
    </dgm:pt>
    <dgm:pt modelId="{01661E4E-6597-4477-802C-11EFFE9138C5}" type="pres">
      <dgm:prSet presAssocID="{58F742CD-31C6-4FCF-9401-21791C9E8CE5}" presName="text2" presStyleLbl="fgAcc2" presStyleIdx="3" presStyleCnt="4" custScaleX="127255" custScaleY="97493">
        <dgm:presLayoutVars>
          <dgm:chPref val="3"/>
        </dgm:presLayoutVars>
      </dgm:prSet>
      <dgm:spPr/>
    </dgm:pt>
    <dgm:pt modelId="{5787B64B-465D-48A0-AAC1-C10DAEFFE784}" type="pres">
      <dgm:prSet presAssocID="{58F742CD-31C6-4FCF-9401-21791C9E8CE5}" presName="hierChild3" presStyleCnt="0"/>
      <dgm:spPr/>
    </dgm:pt>
  </dgm:ptLst>
  <dgm:cxnLst>
    <dgm:cxn modelId="{62BEB608-498A-44C1-BE03-85B777C167B4}" type="presOf" srcId="{593133F3-51F0-412A-801D-50CB37422D79}" destId="{388AEFDF-3821-438F-9F8C-D8ECF6C34B8B}" srcOrd="0" destOrd="0" presId="urn:microsoft.com/office/officeart/2005/8/layout/hierarchy1"/>
    <dgm:cxn modelId="{886E2262-AB0B-41EB-89D7-B21192A8991E}" srcId="{8EC4B520-D67A-41DE-8BCD-31D54B1D8672}" destId="{1851DAF1-13C0-4109-8390-9DB87B38B3DA}" srcOrd="1" destOrd="0" parTransId="{1C17F13B-058E-4A57-94D0-EFA30AF5C5DD}" sibTransId="{69A3C909-E3BD-4BE5-9210-47D1132AC48A}"/>
    <dgm:cxn modelId="{DF378247-D39F-429F-8CE6-60354EECE6DD}" srcId="{8EC4B520-D67A-41DE-8BCD-31D54B1D8672}" destId="{69754304-746B-4B93-A194-6054CA94D63D}" srcOrd="0" destOrd="0" parTransId="{DDB6ADBB-8553-492D-B00D-49CFF15D9233}" sibTransId="{E322530C-ADB3-4185-9466-58C037D21A55}"/>
    <dgm:cxn modelId="{79C66D58-02CF-4890-8765-E8A685E62E70}" type="presOf" srcId="{0C255B4E-B798-438C-82E4-CEB8EDF62C38}" destId="{3F50D344-9765-434E-8BC0-08AE68445F0D}" srcOrd="0" destOrd="0" presId="urn:microsoft.com/office/officeart/2005/8/layout/hierarchy1"/>
    <dgm:cxn modelId="{EBE85087-8B75-4ECF-B89E-FB6F58BC707D}" type="presOf" srcId="{69754304-746B-4B93-A194-6054CA94D63D}" destId="{788A2A88-F5FF-4E55-AEDD-C8A3E2B06576}" srcOrd="0" destOrd="0" presId="urn:microsoft.com/office/officeart/2005/8/layout/hierarchy1"/>
    <dgm:cxn modelId="{446EBC96-9D1A-47B2-B09E-90C85F3D1254}" type="presOf" srcId="{58F742CD-31C6-4FCF-9401-21791C9E8CE5}" destId="{01661E4E-6597-4477-802C-11EFFE9138C5}" srcOrd="0" destOrd="0" presId="urn:microsoft.com/office/officeart/2005/8/layout/hierarchy1"/>
    <dgm:cxn modelId="{92CA13AC-7D74-4094-AC94-CFEECC89830F}" srcId="{8EC4B520-D67A-41DE-8BCD-31D54B1D8672}" destId="{593133F3-51F0-412A-801D-50CB37422D79}" srcOrd="2" destOrd="0" parTransId="{0C255B4E-B798-438C-82E4-CEB8EDF62C38}" sibTransId="{F75006AD-134D-4AC0-8035-82F17DBFC781}"/>
    <dgm:cxn modelId="{688168BE-706D-48D9-9D30-596CB8C67325}" type="presOf" srcId="{8EC4B520-D67A-41DE-8BCD-31D54B1D8672}" destId="{80E0F25E-3091-4721-98B2-92EC1BEFB8D3}" srcOrd="0" destOrd="0" presId="urn:microsoft.com/office/officeart/2005/8/layout/hierarchy1"/>
    <dgm:cxn modelId="{48A712D2-9C4D-479A-B921-90079491202E}" type="presOf" srcId="{1C17F13B-058E-4A57-94D0-EFA30AF5C5DD}" destId="{A2A97E96-E458-4DFA-95DF-F440EEAC0DC2}" srcOrd="0" destOrd="0" presId="urn:microsoft.com/office/officeart/2005/8/layout/hierarchy1"/>
    <dgm:cxn modelId="{C6E031D8-17C4-4A77-A036-CD41D14BBA82}" type="presOf" srcId="{ADCF6DDA-EA18-4DD1-A0DD-68A6F9BAEF83}" destId="{324C49E9-9FF9-42A3-86E1-424563E6F608}" srcOrd="0" destOrd="0" presId="urn:microsoft.com/office/officeart/2005/8/layout/hierarchy1"/>
    <dgm:cxn modelId="{ECFF19D9-5E14-4EAB-9AB5-AAEB85434E9B}" type="presOf" srcId="{B014A598-04F3-4D1C-9A88-5ECD1D1BD112}" destId="{2CAD3D0F-5737-4E57-8821-E61B3A94146A}" srcOrd="0" destOrd="0" presId="urn:microsoft.com/office/officeart/2005/8/layout/hierarchy1"/>
    <dgm:cxn modelId="{339123DC-1C5E-4C08-90CC-BB2B140235D5}" type="presOf" srcId="{1851DAF1-13C0-4109-8390-9DB87B38B3DA}" destId="{CBB5BCDF-3A57-4758-95B8-75CB8AD1604C}" srcOrd="0" destOrd="0" presId="urn:microsoft.com/office/officeart/2005/8/layout/hierarchy1"/>
    <dgm:cxn modelId="{70A108E0-A1FB-48FE-A76F-0E97728C9409}" srcId="{8EC4B520-D67A-41DE-8BCD-31D54B1D8672}" destId="{58F742CD-31C6-4FCF-9401-21791C9E8CE5}" srcOrd="3" destOrd="0" parTransId="{B014A598-04F3-4D1C-9A88-5ECD1D1BD112}" sibTransId="{1AD92E8F-EA5C-4A84-8FB9-191C73F26D20}"/>
    <dgm:cxn modelId="{2514DFE4-9F19-48F2-A02B-C5209AEBADBC}" type="presOf" srcId="{DDB6ADBB-8553-492D-B00D-49CFF15D9233}" destId="{7E5157B9-C810-4E82-8800-3E6F683AA465}" srcOrd="0" destOrd="0" presId="urn:microsoft.com/office/officeart/2005/8/layout/hierarchy1"/>
    <dgm:cxn modelId="{612101F3-C458-46D8-9AAC-52D1E4B8F62A}" srcId="{ADCF6DDA-EA18-4DD1-A0DD-68A6F9BAEF83}" destId="{8EC4B520-D67A-41DE-8BCD-31D54B1D8672}" srcOrd="0" destOrd="0" parTransId="{FF0E0076-576A-4F84-964D-82E37BFA75AD}" sibTransId="{E8F8C7E6-2550-474E-B301-F6EAFE96F20F}"/>
    <dgm:cxn modelId="{F710A49C-9AF5-4076-B8AB-033BB92F2B56}" type="presParOf" srcId="{324C49E9-9FF9-42A3-86E1-424563E6F608}" destId="{81B5B11D-877A-4B7C-94A6-1F180A326E0A}" srcOrd="0" destOrd="0" presId="urn:microsoft.com/office/officeart/2005/8/layout/hierarchy1"/>
    <dgm:cxn modelId="{3A89B2ED-A04E-4B9B-8675-43D846A8514F}" type="presParOf" srcId="{81B5B11D-877A-4B7C-94A6-1F180A326E0A}" destId="{2758CFE3-4F02-4690-8268-DD7098998F87}" srcOrd="0" destOrd="0" presId="urn:microsoft.com/office/officeart/2005/8/layout/hierarchy1"/>
    <dgm:cxn modelId="{FA86083E-1607-448C-A04C-ACC26B604199}" type="presParOf" srcId="{2758CFE3-4F02-4690-8268-DD7098998F87}" destId="{AFB53750-BD4A-4941-98B8-E2615423BD65}" srcOrd="0" destOrd="0" presId="urn:microsoft.com/office/officeart/2005/8/layout/hierarchy1"/>
    <dgm:cxn modelId="{14B61000-4746-4D65-82F4-C8F5183CAB4C}" type="presParOf" srcId="{2758CFE3-4F02-4690-8268-DD7098998F87}" destId="{80E0F25E-3091-4721-98B2-92EC1BEFB8D3}" srcOrd="1" destOrd="0" presId="urn:microsoft.com/office/officeart/2005/8/layout/hierarchy1"/>
    <dgm:cxn modelId="{64445766-8427-456E-9F34-3494E16256DE}" type="presParOf" srcId="{81B5B11D-877A-4B7C-94A6-1F180A326E0A}" destId="{3E87FCBD-5280-47B6-B3B0-30EC388C3BD1}" srcOrd="1" destOrd="0" presId="urn:microsoft.com/office/officeart/2005/8/layout/hierarchy1"/>
    <dgm:cxn modelId="{A3B1A985-D5B6-444D-A919-1D283479B6F7}" type="presParOf" srcId="{3E87FCBD-5280-47B6-B3B0-30EC388C3BD1}" destId="{7E5157B9-C810-4E82-8800-3E6F683AA465}" srcOrd="0" destOrd="0" presId="urn:microsoft.com/office/officeart/2005/8/layout/hierarchy1"/>
    <dgm:cxn modelId="{CB6F3B21-4560-4BC4-90E0-AE0182786845}" type="presParOf" srcId="{3E87FCBD-5280-47B6-B3B0-30EC388C3BD1}" destId="{0049CF31-26CB-4072-AC1C-F47A99950DA3}" srcOrd="1" destOrd="0" presId="urn:microsoft.com/office/officeart/2005/8/layout/hierarchy1"/>
    <dgm:cxn modelId="{A6A07DB9-288F-45C1-BC78-DF7962348EB2}" type="presParOf" srcId="{0049CF31-26CB-4072-AC1C-F47A99950DA3}" destId="{22736DD4-3D23-47A8-94F8-AFD84E22943F}" srcOrd="0" destOrd="0" presId="urn:microsoft.com/office/officeart/2005/8/layout/hierarchy1"/>
    <dgm:cxn modelId="{C1B6F589-11AB-4EFB-8DFE-F957E03FC13D}" type="presParOf" srcId="{22736DD4-3D23-47A8-94F8-AFD84E22943F}" destId="{29355B93-58E7-40B9-A9A7-D71CE35F1DE0}" srcOrd="0" destOrd="0" presId="urn:microsoft.com/office/officeart/2005/8/layout/hierarchy1"/>
    <dgm:cxn modelId="{E629CB45-3FDC-4A4E-826C-DA59D40D3DAF}" type="presParOf" srcId="{22736DD4-3D23-47A8-94F8-AFD84E22943F}" destId="{788A2A88-F5FF-4E55-AEDD-C8A3E2B06576}" srcOrd="1" destOrd="0" presId="urn:microsoft.com/office/officeart/2005/8/layout/hierarchy1"/>
    <dgm:cxn modelId="{1F3FD8EF-0487-447B-8A38-C03548208C18}" type="presParOf" srcId="{0049CF31-26CB-4072-AC1C-F47A99950DA3}" destId="{FFAA0D2D-D848-4A02-904E-A7980C9BBCAE}" srcOrd="1" destOrd="0" presId="urn:microsoft.com/office/officeart/2005/8/layout/hierarchy1"/>
    <dgm:cxn modelId="{D3C680FC-1A63-404C-84B1-AD2A8AFC41C6}" type="presParOf" srcId="{3E87FCBD-5280-47B6-B3B0-30EC388C3BD1}" destId="{A2A97E96-E458-4DFA-95DF-F440EEAC0DC2}" srcOrd="2" destOrd="0" presId="urn:microsoft.com/office/officeart/2005/8/layout/hierarchy1"/>
    <dgm:cxn modelId="{71634909-DF8F-48AF-AB3B-3676FEE68AF4}" type="presParOf" srcId="{3E87FCBD-5280-47B6-B3B0-30EC388C3BD1}" destId="{0AE285B2-FF63-4134-8AD4-A572713BAA71}" srcOrd="3" destOrd="0" presId="urn:microsoft.com/office/officeart/2005/8/layout/hierarchy1"/>
    <dgm:cxn modelId="{742E6278-10E6-4A73-A9DC-1E7B5FF20668}" type="presParOf" srcId="{0AE285B2-FF63-4134-8AD4-A572713BAA71}" destId="{62B000CE-2ADB-46A6-A486-7ADE741D8A9A}" srcOrd="0" destOrd="0" presId="urn:microsoft.com/office/officeart/2005/8/layout/hierarchy1"/>
    <dgm:cxn modelId="{4CF78239-3A68-4B7B-942D-8D7463A17957}" type="presParOf" srcId="{62B000CE-2ADB-46A6-A486-7ADE741D8A9A}" destId="{E76B1160-7540-4995-B8F8-99003202A4F9}" srcOrd="0" destOrd="0" presId="urn:microsoft.com/office/officeart/2005/8/layout/hierarchy1"/>
    <dgm:cxn modelId="{81CC62B8-143E-4BE1-ADDE-6B299D3BD43B}" type="presParOf" srcId="{62B000CE-2ADB-46A6-A486-7ADE741D8A9A}" destId="{CBB5BCDF-3A57-4758-95B8-75CB8AD1604C}" srcOrd="1" destOrd="0" presId="urn:microsoft.com/office/officeart/2005/8/layout/hierarchy1"/>
    <dgm:cxn modelId="{5DB4BAEB-006B-4206-9903-E151300030FB}" type="presParOf" srcId="{0AE285B2-FF63-4134-8AD4-A572713BAA71}" destId="{CA7D55C7-3895-4989-85B5-B82BCC0290C8}" srcOrd="1" destOrd="0" presId="urn:microsoft.com/office/officeart/2005/8/layout/hierarchy1"/>
    <dgm:cxn modelId="{EAA04A58-78D4-47C5-901D-5C582380CEE4}" type="presParOf" srcId="{3E87FCBD-5280-47B6-B3B0-30EC388C3BD1}" destId="{3F50D344-9765-434E-8BC0-08AE68445F0D}" srcOrd="4" destOrd="0" presId="urn:microsoft.com/office/officeart/2005/8/layout/hierarchy1"/>
    <dgm:cxn modelId="{154C2BE3-AB70-40EA-9761-616461B2ED2E}" type="presParOf" srcId="{3E87FCBD-5280-47B6-B3B0-30EC388C3BD1}" destId="{A0FE094A-6CE5-4EE1-952E-B581268B82FF}" srcOrd="5" destOrd="0" presId="urn:microsoft.com/office/officeart/2005/8/layout/hierarchy1"/>
    <dgm:cxn modelId="{927ECEE9-B90E-442F-AC0A-2060663C663E}" type="presParOf" srcId="{A0FE094A-6CE5-4EE1-952E-B581268B82FF}" destId="{F466E150-8EF7-49CF-BE46-6A044F6F1357}" srcOrd="0" destOrd="0" presId="urn:microsoft.com/office/officeart/2005/8/layout/hierarchy1"/>
    <dgm:cxn modelId="{558BC930-6AD5-4971-B1E1-282B8119AE6E}" type="presParOf" srcId="{F466E150-8EF7-49CF-BE46-6A044F6F1357}" destId="{BB5D0DDC-D3AA-4C61-9CFE-D67EC012D759}" srcOrd="0" destOrd="0" presId="urn:microsoft.com/office/officeart/2005/8/layout/hierarchy1"/>
    <dgm:cxn modelId="{E34FE9D4-E1B9-483F-A3B7-917CBC3AE077}" type="presParOf" srcId="{F466E150-8EF7-49CF-BE46-6A044F6F1357}" destId="{388AEFDF-3821-438F-9F8C-D8ECF6C34B8B}" srcOrd="1" destOrd="0" presId="urn:microsoft.com/office/officeart/2005/8/layout/hierarchy1"/>
    <dgm:cxn modelId="{CCF6745F-3010-4170-A01B-6A4C39976246}" type="presParOf" srcId="{A0FE094A-6CE5-4EE1-952E-B581268B82FF}" destId="{F05989BA-CA07-44E4-9E8E-C9FBF03E6F9A}" srcOrd="1" destOrd="0" presId="urn:microsoft.com/office/officeart/2005/8/layout/hierarchy1"/>
    <dgm:cxn modelId="{8886B48D-AE76-4891-B2EA-F7A61DBE15D8}" type="presParOf" srcId="{3E87FCBD-5280-47B6-B3B0-30EC388C3BD1}" destId="{2CAD3D0F-5737-4E57-8821-E61B3A94146A}" srcOrd="6" destOrd="0" presId="urn:microsoft.com/office/officeart/2005/8/layout/hierarchy1"/>
    <dgm:cxn modelId="{2C54401C-8D44-4260-891D-90B28F03D61C}" type="presParOf" srcId="{3E87FCBD-5280-47B6-B3B0-30EC388C3BD1}" destId="{E910727F-A99E-4210-A792-07B6919239B4}" srcOrd="7" destOrd="0" presId="urn:microsoft.com/office/officeart/2005/8/layout/hierarchy1"/>
    <dgm:cxn modelId="{C111109F-E273-4174-808F-CFA77B8BC136}" type="presParOf" srcId="{E910727F-A99E-4210-A792-07B6919239B4}" destId="{FD6DCF71-516A-4671-9224-64C6FB0BB018}" srcOrd="0" destOrd="0" presId="urn:microsoft.com/office/officeart/2005/8/layout/hierarchy1"/>
    <dgm:cxn modelId="{F20E0B4F-B077-48E0-901B-4B0956469D8C}" type="presParOf" srcId="{FD6DCF71-516A-4671-9224-64C6FB0BB018}" destId="{5250D7C8-83DE-459B-BE9E-D9A61EBF57DB}" srcOrd="0" destOrd="0" presId="urn:microsoft.com/office/officeart/2005/8/layout/hierarchy1"/>
    <dgm:cxn modelId="{AF305A37-DA2F-400B-BAEB-2F00998134D5}" type="presParOf" srcId="{FD6DCF71-516A-4671-9224-64C6FB0BB018}" destId="{01661E4E-6597-4477-802C-11EFFE9138C5}" srcOrd="1" destOrd="0" presId="urn:microsoft.com/office/officeart/2005/8/layout/hierarchy1"/>
    <dgm:cxn modelId="{A4F9204B-0567-49A4-907D-D2992EA24AFE}" type="presParOf" srcId="{E910727F-A99E-4210-A792-07B6919239B4}" destId="{5787B64B-465D-48A0-AAC1-C10DAEFFE7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CF6DDA-EA18-4DD1-A0DD-68A6F9BAEF8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C4B520-D67A-41DE-8BCD-31D54B1D8672}">
      <dgm:prSet phldrT="[Text]" custT="1"/>
      <dgm:spPr/>
      <dgm:t>
        <a:bodyPr/>
        <a:lstStyle/>
        <a:p>
          <a:r>
            <a:rPr lang="cs-CZ" sz="2400" b="1" dirty="0"/>
            <a:t>Základní východiska </a:t>
          </a:r>
        </a:p>
        <a:p>
          <a:r>
            <a:rPr lang="cs-CZ" sz="2000" b="1" dirty="0"/>
            <a:t>(0 – 10 bodů)</a:t>
          </a:r>
        </a:p>
      </dgm:t>
    </dgm:pt>
    <dgm:pt modelId="{FF0E0076-576A-4F84-964D-82E37BFA75AD}" type="parTrans" cxnId="{612101F3-C458-46D8-9AAC-52D1E4B8F62A}">
      <dgm:prSet/>
      <dgm:spPr/>
      <dgm:t>
        <a:bodyPr/>
        <a:lstStyle/>
        <a:p>
          <a:endParaRPr lang="cs-CZ"/>
        </a:p>
      </dgm:t>
    </dgm:pt>
    <dgm:pt modelId="{E8F8C7E6-2550-474E-B301-F6EAFE96F20F}" type="sibTrans" cxnId="{612101F3-C458-46D8-9AAC-52D1E4B8F62A}">
      <dgm:prSet/>
      <dgm:spPr/>
      <dgm:t>
        <a:bodyPr/>
        <a:lstStyle/>
        <a:p>
          <a:endParaRPr lang="cs-CZ"/>
        </a:p>
      </dgm:t>
    </dgm:pt>
    <dgm:pt modelId="{69754304-746B-4B93-A194-6054CA94D63D}">
      <dgm:prSet phldrT="[Text]" custT="1"/>
      <dgm:spPr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1.1 </a:t>
          </a:r>
          <a:r>
            <a:rPr lang="cs-CZ" sz="18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Environmentální problém řešený projektem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(0 - 6 bodů)</a:t>
          </a:r>
        </a:p>
      </dgm:t>
    </dgm:pt>
    <dgm:pt modelId="{DDB6ADBB-8553-492D-B00D-49CFF15D9233}" type="parTrans" cxnId="{DF378247-D39F-429F-8CE6-60354EECE6DD}">
      <dgm:prSet/>
      <dgm:spPr/>
      <dgm:t>
        <a:bodyPr/>
        <a:lstStyle/>
        <a:p>
          <a:endParaRPr lang="cs-CZ"/>
        </a:p>
      </dgm:t>
    </dgm:pt>
    <dgm:pt modelId="{E322530C-ADB3-4185-9466-58C037D21A55}" type="sibTrans" cxnId="{DF378247-D39F-429F-8CE6-60354EECE6DD}">
      <dgm:prSet/>
      <dgm:spPr/>
      <dgm:t>
        <a:bodyPr/>
        <a:lstStyle/>
        <a:p>
          <a:endParaRPr lang="cs-CZ"/>
        </a:p>
      </dgm:t>
    </dgm:pt>
    <dgm:pt modelId="{1851DAF1-13C0-4109-8390-9DB87B38B3DA}">
      <dgm:prSet phldrT="[Text]" custT="1"/>
      <dgm:spPr>
        <a:solidFill>
          <a:srgbClr val="337B86">
            <a:alpha val="90000"/>
          </a:srgbClr>
        </a:solidFill>
      </dgm:spPr>
      <dgm:t>
        <a:bodyPr/>
        <a:lstStyle/>
        <a:p>
          <a:pPr>
            <a:buClr>
              <a:srgbClr val="337B86"/>
            </a:buClr>
          </a:pPr>
          <a:r>
            <a:rPr lang="cs-CZ" sz="1800" b="0" dirty="0">
              <a:solidFill>
                <a:schemeClr val="bg1"/>
              </a:solidFill>
            </a:rPr>
            <a:t>1. 2 </a:t>
          </a:r>
          <a:r>
            <a:rPr lang="cs-CZ" sz="1800" b="0" dirty="0">
              <a:solidFill>
                <a:schemeClr val="bg1"/>
              </a:solidFill>
              <a:effectLst/>
              <a:ea typeface="Calibri" panose="020F0502020204030204" pitchFamily="34" charset="0"/>
            </a:rPr>
            <a:t>Soulad cílů projektu s environmentální legislativou, strategickými dokumenty a s Programem</a:t>
          </a:r>
        </a:p>
        <a:p>
          <a:pPr>
            <a:buClr>
              <a:srgbClr val="337B86"/>
            </a:buClr>
          </a:pPr>
          <a:r>
            <a:rPr lang="cs-CZ" sz="1800" b="1" dirty="0">
              <a:solidFill>
                <a:schemeClr val="bg1"/>
              </a:solidFill>
              <a:effectLst/>
              <a:ea typeface="Calibri" panose="020F0502020204030204" pitchFamily="34" charset="0"/>
            </a:rPr>
            <a:t>( 0 -  4 body)</a:t>
          </a:r>
          <a:endParaRPr lang="cs-CZ" sz="1800" b="1" dirty="0"/>
        </a:p>
      </dgm:t>
    </dgm:pt>
    <dgm:pt modelId="{69A3C909-E3BD-4BE5-9210-47D1132AC48A}" type="sibTrans" cxnId="{886E2262-AB0B-41EB-89D7-B21192A8991E}">
      <dgm:prSet/>
      <dgm:spPr/>
      <dgm:t>
        <a:bodyPr/>
        <a:lstStyle/>
        <a:p>
          <a:endParaRPr lang="cs-CZ"/>
        </a:p>
      </dgm:t>
    </dgm:pt>
    <dgm:pt modelId="{1C17F13B-058E-4A57-94D0-EFA30AF5C5DD}" type="parTrans" cxnId="{886E2262-AB0B-41EB-89D7-B21192A8991E}">
      <dgm:prSet/>
      <dgm:spPr/>
      <dgm:t>
        <a:bodyPr/>
        <a:lstStyle/>
        <a:p>
          <a:endParaRPr lang="cs-CZ"/>
        </a:p>
      </dgm:t>
    </dgm:pt>
    <dgm:pt modelId="{324C49E9-9FF9-42A3-86E1-424563E6F608}" type="pres">
      <dgm:prSet presAssocID="{ADCF6DDA-EA18-4DD1-A0DD-68A6F9BAEF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5B11D-877A-4B7C-94A6-1F180A326E0A}" type="pres">
      <dgm:prSet presAssocID="{8EC4B520-D67A-41DE-8BCD-31D54B1D8672}" presName="hierRoot1" presStyleCnt="0"/>
      <dgm:spPr/>
    </dgm:pt>
    <dgm:pt modelId="{2758CFE3-4F02-4690-8268-DD7098998F87}" type="pres">
      <dgm:prSet presAssocID="{8EC4B520-D67A-41DE-8BCD-31D54B1D8672}" presName="composite" presStyleCnt="0"/>
      <dgm:spPr/>
    </dgm:pt>
    <dgm:pt modelId="{AFB53750-BD4A-4941-98B8-E2615423BD65}" type="pres">
      <dgm:prSet presAssocID="{8EC4B520-D67A-41DE-8BCD-31D54B1D8672}" presName="background" presStyleLbl="node0" presStyleIdx="0" presStyleCnt="1"/>
      <dgm:spPr/>
    </dgm:pt>
    <dgm:pt modelId="{80E0F25E-3091-4721-98B2-92EC1BEFB8D3}" type="pres">
      <dgm:prSet presAssocID="{8EC4B520-D67A-41DE-8BCD-31D54B1D8672}" presName="text" presStyleLbl="fgAcc0" presStyleIdx="0" presStyleCnt="1" custScaleX="141974" custLinFactNeighborX="-2908" custLinFactNeighborY="-8554">
        <dgm:presLayoutVars>
          <dgm:chPref val="3"/>
        </dgm:presLayoutVars>
      </dgm:prSet>
      <dgm:spPr/>
    </dgm:pt>
    <dgm:pt modelId="{3E87FCBD-5280-47B6-B3B0-30EC388C3BD1}" type="pres">
      <dgm:prSet presAssocID="{8EC4B520-D67A-41DE-8BCD-31D54B1D8672}" presName="hierChild2" presStyleCnt="0"/>
      <dgm:spPr/>
    </dgm:pt>
    <dgm:pt modelId="{7E5157B9-C810-4E82-8800-3E6F683AA465}" type="pres">
      <dgm:prSet presAssocID="{DDB6ADBB-8553-492D-B00D-49CFF15D9233}" presName="Name10" presStyleLbl="parChTrans1D2" presStyleIdx="0" presStyleCnt="2"/>
      <dgm:spPr/>
    </dgm:pt>
    <dgm:pt modelId="{0049CF31-26CB-4072-AC1C-F47A99950DA3}" type="pres">
      <dgm:prSet presAssocID="{69754304-746B-4B93-A194-6054CA94D63D}" presName="hierRoot2" presStyleCnt="0"/>
      <dgm:spPr/>
    </dgm:pt>
    <dgm:pt modelId="{22736DD4-3D23-47A8-94F8-AFD84E22943F}" type="pres">
      <dgm:prSet presAssocID="{69754304-746B-4B93-A194-6054CA94D63D}" presName="composite2" presStyleCnt="0"/>
      <dgm:spPr/>
    </dgm:pt>
    <dgm:pt modelId="{29355B93-58E7-40B9-A9A7-D71CE35F1DE0}" type="pres">
      <dgm:prSet presAssocID="{69754304-746B-4B93-A194-6054CA94D63D}" presName="background2" presStyleLbl="node2" presStyleIdx="0" presStyleCnt="2"/>
      <dgm:spPr/>
    </dgm:pt>
    <dgm:pt modelId="{788A2A88-F5FF-4E55-AEDD-C8A3E2B06576}" type="pres">
      <dgm:prSet presAssocID="{69754304-746B-4B93-A194-6054CA94D63D}" presName="text2" presStyleLbl="fgAcc2" presStyleIdx="0" presStyleCnt="2" custScaleX="120499" custScaleY="126318">
        <dgm:presLayoutVars>
          <dgm:chPref val="3"/>
        </dgm:presLayoutVars>
      </dgm:prSet>
      <dgm:spPr>
        <a:xfrm>
          <a:off x="379144" y="1838577"/>
          <a:ext cx="1782533" cy="1131908"/>
        </a:xfrm>
        <a:prstGeom prst="roundRect">
          <a:avLst>
            <a:gd name="adj" fmla="val 10000"/>
          </a:avLst>
        </a:prstGeom>
      </dgm:spPr>
    </dgm:pt>
    <dgm:pt modelId="{FFAA0D2D-D848-4A02-904E-A7980C9BBCAE}" type="pres">
      <dgm:prSet presAssocID="{69754304-746B-4B93-A194-6054CA94D63D}" presName="hierChild3" presStyleCnt="0"/>
      <dgm:spPr/>
    </dgm:pt>
    <dgm:pt modelId="{A2A97E96-E458-4DFA-95DF-F440EEAC0DC2}" type="pres">
      <dgm:prSet presAssocID="{1C17F13B-058E-4A57-94D0-EFA30AF5C5DD}" presName="Name10" presStyleLbl="parChTrans1D2" presStyleIdx="1" presStyleCnt="2"/>
      <dgm:spPr/>
    </dgm:pt>
    <dgm:pt modelId="{0AE285B2-FF63-4134-8AD4-A572713BAA71}" type="pres">
      <dgm:prSet presAssocID="{1851DAF1-13C0-4109-8390-9DB87B38B3DA}" presName="hierRoot2" presStyleCnt="0"/>
      <dgm:spPr/>
    </dgm:pt>
    <dgm:pt modelId="{62B000CE-2ADB-46A6-A486-7ADE741D8A9A}" type="pres">
      <dgm:prSet presAssocID="{1851DAF1-13C0-4109-8390-9DB87B38B3DA}" presName="composite2" presStyleCnt="0"/>
      <dgm:spPr/>
    </dgm:pt>
    <dgm:pt modelId="{E76B1160-7540-4995-B8F8-99003202A4F9}" type="pres">
      <dgm:prSet presAssocID="{1851DAF1-13C0-4109-8390-9DB87B38B3DA}" presName="background2" presStyleLbl="node2" presStyleIdx="1" presStyleCnt="2"/>
      <dgm:spPr/>
    </dgm:pt>
    <dgm:pt modelId="{CBB5BCDF-3A57-4758-95B8-75CB8AD1604C}" type="pres">
      <dgm:prSet presAssocID="{1851DAF1-13C0-4109-8390-9DB87B38B3DA}" presName="text2" presStyleLbl="fgAcc2" presStyleIdx="1" presStyleCnt="2" custScaleX="190907" custScaleY="120160" custLinFactNeighborX="-5323" custLinFactNeighborY="8729">
        <dgm:presLayoutVars>
          <dgm:chPref val="3"/>
        </dgm:presLayoutVars>
      </dgm:prSet>
      <dgm:spPr/>
    </dgm:pt>
    <dgm:pt modelId="{CA7D55C7-3895-4989-85B5-B82BCC0290C8}" type="pres">
      <dgm:prSet presAssocID="{1851DAF1-13C0-4109-8390-9DB87B38B3DA}" presName="hierChild3" presStyleCnt="0"/>
      <dgm:spPr/>
    </dgm:pt>
  </dgm:ptLst>
  <dgm:cxnLst>
    <dgm:cxn modelId="{886E2262-AB0B-41EB-89D7-B21192A8991E}" srcId="{8EC4B520-D67A-41DE-8BCD-31D54B1D8672}" destId="{1851DAF1-13C0-4109-8390-9DB87B38B3DA}" srcOrd="1" destOrd="0" parTransId="{1C17F13B-058E-4A57-94D0-EFA30AF5C5DD}" sibTransId="{69A3C909-E3BD-4BE5-9210-47D1132AC48A}"/>
    <dgm:cxn modelId="{DF378247-D39F-429F-8CE6-60354EECE6DD}" srcId="{8EC4B520-D67A-41DE-8BCD-31D54B1D8672}" destId="{69754304-746B-4B93-A194-6054CA94D63D}" srcOrd="0" destOrd="0" parTransId="{DDB6ADBB-8553-492D-B00D-49CFF15D9233}" sibTransId="{E322530C-ADB3-4185-9466-58C037D21A55}"/>
    <dgm:cxn modelId="{EBE85087-8B75-4ECF-B89E-FB6F58BC707D}" type="presOf" srcId="{69754304-746B-4B93-A194-6054CA94D63D}" destId="{788A2A88-F5FF-4E55-AEDD-C8A3E2B06576}" srcOrd="0" destOrd="0" presId="urn:microsoft.com/office/officeart/2005/8/layout/hierarchy1"/>
    <dgm:cxn modelId="{688168BE-706D-48D9-9D30-596CB8C67325}" type="presOf" srcId="{8EC4B520-D67A-41DE-8BCD-31D54B1D8672}" destId="{80E0F25E-3091-4721-98B2-92EC1BEFB8D3}" srcOrd="0" destOrd="0" presId="urn:microsoft.com/office/officeart/2005/8/layout/hierarchy1"/>
    <dgm:cxn modelId="{48A712D2-9C4D-479A-B921-90079491202E}" type="presOf" srcId="{1C17F13B-058E-4A57-94D0-EFA30AF5C5DD}" destId="{A2A97E96-E458-4DFA-95DF-F440EEAC0DC2}" srcOrd="0" destOrd="0" presId="urn:microsoft.com/office/officeart/2005/8/layout/hierarchy1"/>
    <dgm:cxn modelId="{C6E031D8-17C4-4A77-A036-CD41D14BBA82}" type="presOf" srcId="{ADCF6DDA-EA18-4DD1-A0DD-68A6F9BAEF83}" destId="{324C49E9-9FF9-42A3-86E1-424563E6F608}" srcOrd="0" destOrd="0" presId="urn:microsoft.com/office/officeart/2005/8/layout/hierarchy1"/>
    <dgm:cxn modelId="{339123DC-1C5E-4C08-90CC-BB2B140235D5}" type="presOf" srcId="{1851DAF1-13C0-4109-8390-9DB87B38B3DA}" destId="{CBB5BCDF-3A57-4758-95B8-75CB8AD1604C}" srcOrd="0" destOrd="0" presId="urn:microsoft.com/office/officeart/2005/8/layout/hierarchy1"/>
    <dgm:cxn modelId="{2514DFE4-9F19-48F2-A02B-C5209AEBADBC}" type="presOf" srcId="{DDB6ADBB-8553-492D-B00D-49CFF15D9233}" destId="{7E5157B9-C810-4E82-8800-3E6F683AA465}" srcOrd="0" destOrd="0" presId="urn:microsoft.com/office/officeart/2005/8/layout/hierarchy1"/>
    <dgm:cxn modelId="{612101F3-C458-46D8-9AAC-52D1E4B8F62A}" srcId="{ADCF6DDA-EA18-4DD1-A0DD-68A6F9BAEF83}" destId="{8EC4B520-D67A-41DE-8BCD-31D54B1D8672}" srcOrd="0" destOrd="0" parTransId="{FF0E0076-576A-4F84-964D-82E37BFA75AD}" sibTransId="{E8F8C7E6-2550-474E-B301-F6EAFE96F20F}"/>
    <dgm:cxn modelId="{F710A49C-9AF5-4076-B8AB-033BB92F2B56}" type="presParOf" srcId="{324C49E9-9FF9-42A3-86E1-424563E6F608}" destId="{81B5B11D-877A-4B7C-94A6-1F180A326E0A}" srcOrd="0" destOrd="0" presId="urn:microsoft.com/office/officeart/2005/8/layout/hierarchy1"/>
    <dgm:cxn modelId="{3A89B2ED-A04E-4B9B-8675-43D846A8514F}" type="presParOf" srcId="{81B5B11D-877A-4B7C-94A6-1F180A326E0A}" destId="{2758CFE3-4F02-4690-8268-DD7098998F87}" srcOrd="0" destOrd="0" presId="urn:microsoft.com/office/officeart/2005/8/layout/hierarchy1"/>
    <dgm:cxn modelId="{FA86083E-1607-448C-A04C-ACC26B604199}" type="presParOf" srcId="{2758CFE3-4F02-4690-8268-DD7098998F87}" destId="{AFB53750-BD4A-4941-98B8-E2615423BD65}" srcOrd="0" destOrd="0" presId="urn:microsoft.com/office/officeart/2005/8/layout/hierarchy1"/>
    <dgm:cxn modelId="{14B61000-4746-4D65-82F4-C8F5183CAB4C}" type="presParOf" srcId="{2758CFE3-4F02-4690-8268-DD7098998F87}" destId="{80E0F25E-3091-4721-98B2-92EC1BEFB8D3}" srcOrd="1" destOrd="0" presId="urn:microsoft.com/office/officeart/2005/8/layout/hierarchy1"/>
    <dgm:cxn modelId="{64445766-8427-456E-9F34-3494E16256DE}" type="presParOf" srcId="{81B5B11D-877A-4B7C-94A6-1F180A326E0A}" destId="{3E87FCBD-5280-47B6-B3B0-30EC388C3BD1}" srcOrd="1" destOrd="0" presId="urn:microsoft.com/office/officeart/2005/8/layout/hierarchy1"/>
    <dgm:cxn modelId="{A3B1A985-D5B6-444D-A919-1D283479B6F7}" type="presParOf" srcId="{3E87FCBD-5280-47B6-B3B0-30EC388C3BD1}" destId="{7E5157B9-C810-4E82-8800-3E6F683AA465}" srcOrd="0" destOrd="0" presId="urn:microsoft.com/office/officeart/2005/8/layout/hierarchy1"/>
    <dgm:cxn modelId="{CB6F3B21-4560-4BC4-90E0-AE0182786845}" type="presParOf" srcId="{3E87FCBD-5280-47B6-B3B0-30EC388C3BD1}" destId="{0049CF31-26CB-4072-AC1C-F47A99950DA3}" srcOrd="1" destOrd="0" presId="urn:microsoft.com/office/officeart/2005/8/layout/hierarchy1"/>
    <dgm:cxn modelId="{A6A07DB9-288F-45C1-BC78-DF7962348EB2}" type="presParOf" srcId="{0049CF31-26CB-4072-AC1C-F47A99950DA3}" destId="{22736DD4-3D23-47A8-94F8-AFD84E22943F}" srcOrd="0" destOrd="0" presId="urn:microsoft.com/office/officeart/2005/8/layout/hierarchy1"/>
    <dgm:cxn modelId="{C1B6F589-11AB-4EFB-8DFE-F957E03FC13D}" type="presParOf" srcId="{22736DD4-3D23-47A8-94F8-AFD84E22943F}" destId="{29355B93-58E7-40B9-A9A7-D71CE35F1DE0}" srcOrd="0" destOrd="0" presId="urn:microsoft.com/office/officeart/2005/8/layout/hierarchy1"/>
    <dgm:cxn modelId="{E629CB45-3FDC-4A4E-826C-DA59D40D3DAF}" type="presParOf" srcId="{22736DD4-3D23-47A8-94F8-AFD84E22943F}" destId="{788A2A88-F5FF-4E55-AEDD-C8A3E2B06576}" srcOrd="1" destOrd="0" presId="urn:microsoft.com/office/officeart/2005/8/layout/hierarchy1"/>
    <dgm:cxn modelId="{1F3FD8EF-0487-447B-8A38-C03548208C18}" type="presParOf" srcId="{0049CF31-26CB-4072-AC1C-F47A99950DA3}" destId="{FFAA0D2D-D848-4A02-904E-A7980C9BBCAE}" srcOrd="1" destOrd="0" presId="urn:microsoft.com/office/officeart/2005/8/layout/hierarchy1"/>
    <dgm:cxn modelId="{D3C680FC-1A63-404C-84B1-AD2A8AFC41C6}" type="presParOf" srcId="{3E87FCBD-5280-47B6-B3B0-30EC388C3BD1}" destId="{A2A97E96-E458-4DFA-95DF-F440EEAC0DC2}" srcOrd="2" destOrd="0" presId="urn:microsoft.com/office/officeart/2005/8/layout/hierarchy1"/>
    <dgm:cxn modelId="{71634909-DF8F-48AF-AB3B-3676FEE68AF4}" type="presParOf" srcId="{3E87FCBD-5280-47B6-B3B0-30EC388C3BD1}" destId="{0AE285B2-FF63-4134-8AD4-A572713BAA71}" srcOrd="3" destOrd="0" presId="urn:microsoft.com/office/officeart/2005/8/layout/hierarchy1"/>
    <dgm:cxn modelId="{742E6278-10E6-4A73-A9DC-1E7B5FF20668}" type="presParOf" srcId="{0AE285B2-FF63-4134-8AD4-A572713BAA71}" destId="{62B000CE-2ADB-46A6-A486-7ADE741D8A9A}" srcOrd="0" destOrd="0" presId="urn:microsoft.com/office/officeart/2005/8/layout/hierarchy1"/>
    <dgm:cxn modelId="{4CF78239-3A68-4B7B-942D-8D7463A17957}" type="presParOf" srcId="{62B000CE-2ADB-46A6-A486-7ADE741D8A9A}" destId="{E76B1160-7540-4995-B8F8-99003202A4F9}" srcOrd="0" destOrd="0" presId="urn:microsoft.com/office/officeart/2005/8/layout/hierarchy1"/>
    <dgm:cxn modelId="{81CC62B8-143E-4BE1-ADDE-6B299D3BD43B}" type="presParOf" srcId="{62B000CE-2ADB-46A6-A486-7ADE741D8A9A}" destId="{CBB5BCDF-3A57-4758-95B8-75CB8AD1604C}" srcOrd="1" destOrd="0" presId="urn:microsoft.com/office/officeart/2005/8/layout/hierarchy1"/>
    <dgm:cxn modelId="{5DB4BAEB-006B-4206-9903-E151300030FB}" type="presParOf" srcId="{0AE285B2-FF63-4134-8AD4-A572713BAA71}" destId="{CA7D55C7-3895-4989-85B5-B82BCC0290C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CF6DDA-EA18-4DD1-A0DD-68A6F9BAEF8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C4B520-D67A-41DE-8BCD-31D54B1D8672}">
      <dgm:prSet phldrT="[Text]" custT="1"/>
      <dgm:spPr/>
      <dgm:t>
        <a:bodyPr/>
        <a:lstStyle/>
        <a:p>
          <a:r>
            <a:rPr lang="cs-CZ" sz="2000" dirty="0"/>
            <a:t>Hodnoticí kritéria</a:t>
          </a:r>
        </a:p>
      </dgm:t>
    </dgm:pt>
    <dgm:pt modelId="{FF0E0076-576A-4F84-964D-82E37BFA75AD}" type="parTrans" cxnId="{612101F3-C458-46D8-9AAC-52D1E4B8F62A}">
      <dgm:prSet/>
      <dgm:spPr/>
      <dgm:t>
        <a:bodyPr/>
        <a:lstStyle/>
        <a:p>
          <a:endParaRPr lang="cs-CZ"/>
        </a:p>
      </dgm:t>
    </dgm:pt>
    <dgm:pt modelId="{E8F8C7E6-2550-474E-B301-F6EAFE96F20F}" type="sibTrans" cxnId="{612101F3-C458-46D8-9AAC-52D1E4B8F62A}">
      <dgm:prSet/>
      <dgm:spPr/>
      <dgm:t>
        <a:bodyPr/>
        <a:lstStyle/>
        <a:p>
          <a:endParaRPr lang="cs-CZ"/>
        </a:p>
      </dgm:t>
    </dgm:pt>
    <dgm:pt modelId="{69754304-746B-4B93-A194-6054CA94D63D}">
      <dgm:prSet phldrT="[Text]" custT="1"/>
      <dgm:spPr>
        <a:solidFill>
          <a:schemeClr val="tx1"/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Základní východiska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(0-10 bodů)</a:t>
          </a:r>
        </a:p>
      </dgm:t>
    </dgm:pt>
    <dgm:pt modelId="{DDB6ADBB-8553-492D-B00D-49CFF15D9233}" type="parTrans" cxnId="{DF378247-D39F-429F-8CE6-60354EECE6DD}">
      <dgm:prSet/>
      <dgm:spPr/>
      <dgm:t>
        <a:bodyPr/>
        <a:lstStyle/>
        <a:p>
          <a:endParaRPr lang="cs-CZ"/>
        </a:p>
      </dgm:t>
    </dgm:pt>
    <dgm:pt modelId="{E322530C-ADB3-4185-9466-58C037D21A55}" type="sibTrans" cxnId="{DF378247-D39F-429F-8CE6-60354EECE6DD}">
      <dgm:prSet/>
      <dgm:spPr/>
      <dgm:t>
        <a:bodyPr/>
        <a:lstStyle/>
        <a:p>
          <a:endParaRPr lang="cs-CZ"/>
        </a:p>
      </dgm:t>
    </dgm:pt>
    <dgm:pt modelId="{593133F3-51F0-412A-801D-50CB37422D79}">
      <dgm:prSet phldrT="[Text]" custT="1"/>
      <dgm:spPr/>
      <dgm:t>
        <a:bodyPr/>
        <a:lstStyle/>
        <a:p>
          <a:r>
            <a:rPr lang="cs-CZ" sz="1800" dirty="0">
              <a:solidFill>
                <a:schemeClr val="bg1"/>
              </a:solidFill>
            </a:rPr>
            <a:t>Realizace </a:t>
          </a:r>
        </a:p>
        <a:p>
          <a:r>
            <a:rPr lang="cs-CZ" sz="1800" dirty="0">
              <a:solidFill>
                <a:schemeClr val="bg1"/>
              </a:solidFill>
            </a:rPr>
            <a:t>(0-30 bodů)</a:t>
          </a:r>
          <a:endParaRPr lang="cs-CZ" sz="1800" dirty="0"/>
        </a:p>
      </dgm:t>
    </dgm:pt>
    <dgm:pt modelId="{0C255B4E-B798-438C-82E4-CEB8EDF62C38}" type="parTrans" cxnId="{92CA13AC-7D74-4094-AC94-CFEECC89830F}">
      <dgm:prSet/>
      <dgm:spPr/>
      <dgm:t>
        <a:bodyPr/>
        <a:lstStyle/>
        <a:p>
          <a:endParaRPr lang="cs-CZ"/>
        </a:p>
      </dgm:t>
    </dgm:pt>
    <dgm:pt modelId="{F75006AD-134D-4AC0-8035-82F17DBFC781}" type="sibTrans" cxnId="{92CA13AC-7D74-4094-AC94-CFEECC89830F}">
      <dgm:prSet/>
      <dgm:spPr/>
      <dgm:t>
        <a:bodyPr/>
        <a:lstStyle/>
        <a:p>
          <a:endParaRPr lang="cs-CZ"/>
        </a:p>
      </dgm:t>
    </dgm:pt>
    <dgm:pt modelId="{1851DAF1-13C0-4109-8390-9DB87B38B3DA}">
      <dgm:prSet phldrT="[Text]" custT="1"/>
      <dgm:spPr>
        <a:solidFill>
          <a:srgbClr val="337B86">
            <a:alpha val="90000"/>
          </a:srgbClr>
        </a:solidFill>
      </dgm:spPr>
      <dgm:t>
        <a:bodyPr/>
        <a:lstStyle/>
        <a:p>
          <a:pPr>
            <a:buClr>
              <a:srgbClr val="337B86"/>
            </a:buClr>
          </a:pPr>
          <a:r>
            <a:rPr lang="cs-CZ" sz="1800" b="1" dirty="0">
              <a:solidFill>
                <a:schemeClr val="bg1"/>
              </a:solidFill>
            </a:rPr>
            <a:t>Dopady projektu </a:t>
          </a:r>
        </a:p>
        <a:p>
          <a:pPr>
            <a:buClr>
              <a:srgbClr val="337B86"/>
            </a:buClr>
          </a:pPr>
          <a:r>
            <a:rPr lang="cs-CZ" sz="1800" b="1" dirty="0">
              <a:solidFill>
                <a:schemeClr val="bg1"/>
              </a:solidFill>
            </a:rPr>
            <a:t>(0-35 bodů)</a:t>
          </a:r>
          <a:endParaRPr lang="cs-CZ" sz="1800" b="1" dirty="0"/>
        </a:p>
      </dgm:t>
    </dgm:pt>
    <dgm:pt modelId="{1C17F13B-058E-4A57-94D0-EFA30AF5C5DD}" type="parTrans" cxnId="{886E2262-AB0B-41EB-89D7-B21192A8991E}">
      <dgm:prSet/>
      <dgm:spPr/>
      <dgm:t>
        <a:bodyPr/>
        <a:lstStyle/>
        <a:p>
          <a:endParaRPr lang="cs-CZ"/>
        </a:p>
      </dgm:t>
    </dgm:pt>
    <dgm:pt modelId="{69A3C909-E3BD-4BE5-9210-47D1132AC48A}" type="sibTrans" cxnId="{886E2262-AB0B-41EB-89D7-B21192A8991E}">
      <dgm:prSet/>
      <dgm:spPr/>
      <dgm:t>
        <a:bodyPr/>
        <a:lstStyle/>
        <a:p>
          <a:endParaRPr lang="cs-CZ"/>
        </a:p>
      </dgm:t>
    </dgm:pt>
    <dgm:pt modelId="{58F742CD-31C6-4FCF-9401-21791C9E8CE5}">
      <dgm:prSet phldrT="[Text]" custT="1"/>
      <dgm:spPr>
        <a:solidFill>
          <a:schemeClr val="tx1"/>
        </a:solidFill>
      </dgm:spPr>
      <dgm:t>
        <a:bodyPr/>
        <a:lstStyle/>
        <a:p>
          <a:pPr>
            <a:buClr>
              <a:srgbClr val="337B86"/>
            </a:buClr>
          </a:pPr>
          <a:r>
            <a:rPr lang="cs-CZ" sz="1800" b="0" dirty="0">
              <a:solidFill>
                <a:schemeClr val="bg1"/>
              </a:solidFill>
            </a:rPr>
            <a:t>Předpoklady </a:t>
          </a:r>
        </a:p>
        <a:p>
          <a:pPr>
            <a:buClr>
              <a:srgbClr val="337B86"/>
            </a:buClr>
          </a:pPr>
          <a:r>
            <a:rPr lang="cs-CZ" sz="1800" b="0" dirty="0">
              <a:solidFill>
                <a:schemeClr val="bg1"/>
              </a:solidFill>
            </a:rPr>
            <a:t>(0-25 bodů)</a:t>
          </a:r>
          <a:endParaRPr lang="cs-CZ" sz="1800" b="0" dirty="0"/>
        </a:p>
      </dgm:t>
    </dgm:pt>
    <dgm:pt modelId="{1AD92E8F-EA5C-4A84-8FB9-191C73F26D20}" type="sibTrans" cxnId="{70A108E0-A1FB-48FE-A76F-0E97728C9409}">
      <dgm:prSet/>
      <dgm:spPr/>
      <dgm:t>
        <a:bodyPr/>
        <a:lstStyle/>
        <a:p>
          <a:endParaRPr lang="cs-CZ"/>
        </a:p>
      </dgm:t>
    </dgm:pt>
    <dgm:pt modelId="{B014A598-04F3-4D1C-9A88-5ECD1D1BD112}" type="parTrans" cxnId="{70A108E0-A1FB-48FE-A76F-0E97728C9409}">
      <dgm:prSet/>
      <dgm:spPr/>
      <dgm:t>
        <a:bodyPr/>
        <a:lstStyle/>
        <a:p>
          <a:endParaRPr lang="cs-CZ"/>
        </a:p>
      </dgm:t>
    </dgm:pt>
    <dgm:pt modelId="{324C49E9-9FF9-42A3-86E1-424563E6F608}" type="pres">
      <dgm:prSet presAssocID="{ADCF6DDA-EA18-4DD1-A0DD-68A6F9BAEF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5B11D-877A-4B7C-94A6-1F180A326E0A}" type="pres">
      <dgm:prSet presAssocID="{8EC4B520-D67A-41DE-8BCD-31D54B1D8672}" presName="hierRoot1" presStyleCnt="0"/>
      <dgm:spPr/>
    </dgm:pt>
    <dgm:pt modelId="{2758CFE3-4F02-4690-8268-DD7098998F87}" type="pres">
      <dgm:prSet presAssocID="{8EC4B520-D67A-41DE-8BCD-31D54B1D8672}" presName="composite" presStyleCnt="0"/>
      <dgm:spPr/>
    </dgm:pt>
    <dgm:pt modelId="{AFB53750-BD4A-4941-98B8-E2615423BD65}" type="pres">
      <dgm:prSet presAssocID="{8EC4B520-D67A-41DE-8BCD-31D54B1D8672}" presName="background" presStyleLbl="node0" presStyleIdx="0" presStyleCnt="1"/>
      <dgm:spPr/>
    </dgm:pt>
    <dgm:pt modelId="{80E0F25E-3091-4721-98B2-92EC1BEFB8D3}" type="pres">
      <dgm:prSet presAssocID="{8EC4B520-D67A-41DE-8BCD-31D54B1D8672}" presName="text" presStyleLbl="fgAcc0" presStyleIdx="0" presStyleCnt="1" custLinFactNeighborX="-2908" custLinFactNeighborY="-8554">
        <dgm:presLayoutVars>
          <dgm:chPref val="3"/>
        </dgm:presLayoutVars>
      </dgm:prSet>
      <dgm:spPr/>
    </dgm:pt>
    <dgm:pt modelId="{3E87FCBD-5280-47B6-B3B0-30EC388C3BD1}" type="pres">
      <dgm:prSet presAssocID="{8EC4B520-D67A-41DE-8BCD-31D54B1D8672}" presName="hierChild2" presStyleCnt="0"/>
      <dgm:spPr/>
    </dgm:pt>
    <dgm:pt modelId="{7E5157B9-C810-4E82-8800-3E6F683AA465}" type="pres">
      <dgm:prSet presAssocID="{DDB6ADBB-8553-492D-B00D-49CFF15D9233}" presName="Name10" presStyleLbl="parChTrans1D2" presStyleIdx="0" presStyleCnt="4"/>
      <dgm:spPr/>
    </dgm:pt>
    <dgm:pt modelId="{0049CF31-26CB-4072-AC1C-F47A99950DA3}" type="pres">
      <dgm:prSet presAssocID="{69754304-746B-4B93-A194-6054CA94D63D}" presName="hierRoot2" presStyleCnt="0"/>
      <dgm:spPr/>
    </dgm:pt>
    <dgm:pt modelId="{22736DD4-3D23-47A8-94F8-AFD84E22943F}" type="pres">
      <dgm:prSet presAssocID="{69754304-746B-4B93-A194-6054CA94D63D}" presName="composite2" presStyleCnt="0"/>
      <dgm:spPr/>
    </dgm:pt>
    <dgm:pt modelId="{29355B93-58E7-40B9-A9A7-D71CE35F1DE0}" type="pres">
      <dgm:prSet presAssocID="{69754304-746B-4B93-A194-6054CA94D63D}" presName="background2" presStyleLbl="node2" presStyleIdx="0" presStyleCnt="4"/>
      <dgm:spPr/>
    </dgm:pt>
    <dgm:pt modelId="{788A2A88-F5FF-4E55-AEDD-C8A3E2B06576}" type="pres">
      <dgm:prSet presAssocID="{69754304-746B-4B93-A194-6054CA94D63D}" presName="text2" presStyleLbl="fgAcc2" presStyleIdx="0" presStyleCnt="4">
        <dgm:presLayoutVars>
          <dgm:chPref val="3"/>
        </dgm:presLayoutVars>
      </dgm:prSet>
      <dgm:spPr>
        <a:xfrm>
          <a:off x="379144" y="1838577"/>
          <a:ext cx="1782533" cy="1131908"/>
        </a:xfrm>
        <a:prstGeom prst="roundRect">
          <a:avLst>
            <a:gd name="adj" fmla="val 10000"/>
          </a:avLst>
        </a:prstGeom>
      </dgm:spPr>
    </dgm:pt>
    <dgm:pt modelId="{FFAA0D2D-D848-4A02-904E-A7980C9BBCAE}" type="pres">
      <dgm:prSet presAssocID="{69754304-746B-4B93-A194-6054CA94D63D}" presName="hierChild3" presStyleCnt="0"/>
      <dgm:spPr/>
    </dgm:pt>
    <dgm:pt modelId="{A2A97E96-E458-4DFA-95DF-F440EEAC0DC2}" type="pres">
      <dgm:prSet presAssocID="{1C17F13B-058E-4A57-94D0-EFA30AF5C5DD}" presName="Name10" presStyleLbl="parChTrans1D2" presStyleIdx="1" presStyleCnt="4"/>
      <dgm:spPr/>
    </dgm:pt>
    <dgm:pt modelId="{0AE285B2-FF63-4134-8AD4-A572713BAA71}" type="pres">
      <dgm:prSet presAssocID="{1851DAF1-13C0-4109-8390-9DB87B38B3DA}" presName="hierRoot2" presStyleCnt="0"/>
      <dgm:spPr/>
    </dgm:pt>
    <dgm:pt modelId="{62B000CE-2ADB-46A6-A486-7ADE741D8A9A}" type="pres">
      <dgm:prSet presAssocID="{1851DAF1-13C0-4109-8390-9DB87B38B3DA}" presName="composite2" presStyleCnt="0"/>
      <dgm:spPr/>
    </dgm:pt>
    <dgm:pt modelId="{E76B1160-7540-4995-B8F8-99003202A4F9}" type="pres">
      <dgm:prSet presAssocID="{1851DAF1-13C0-4109-8390-9DB87B38B3DA}" presName="background2" presStyleLbl="node2" presStyleIdx="1" presStyleCnt="4"/>
      <dgm:spPr/>
    </dgm:pt>
    <dgm:pt modelId="{CBB5BCDF-3A57-4758-95B8-75CB8AD1604C}" type="pres">
      <dgm:prSet presAssocID="{1851DAF1-13C0-4109-8390-9DB87B38B3DA}" presName="text2" presStyleLbl="fgAcc2" presStyleIdx="1" presStyleCnt="4">
        <dgm:presLayoutVars>
          <dgm:chPref val="3"/>
        </dgm:presLayoutVars>
      </dgm:prSet>
      <dgm:spPr/>
    </dgm:pt>
    <dgm:pt modelId="{CA7D55C7-3895-4989-85B5-B82BCC0290C8}" type="pres">
      <dgm:prSet presAssocID="{1851DAF1-13C0-4109-8390-9DB87B38B3DA}" presName="hierChild3" presStyleCnt="0"/>
      <dgm:spPr/>
    </dgm:pt>
    <dgm:pt modelId="{3F50D344-9765-434E-8BC0-08AE68445F0D}" type="pres">
      <dgm:prSet presAssocID="{0C255B4E-B798-438C-82E4-CEB8EDF62C38}" presName="Name10" presStyleLbl="parChTrans1D2" presStyleIdx="2" presStyleCnt="4"/>
      <dgm:spPr/>
    </dgm:pt>
    <dgm:pt modelId="{A0FE094A-6CE5-4EE1-952E-B581268B82FF}" type="pres">
      <dgm:prSet presAssocID="{593133F3-51F0-412A-801D-50CB37422D79}" presName="hierRoot2" presStyleCnt="0"/>
      <dgm:spPr/>
    </dgm:pt>
    <dgm:pt modelId="{F466E150-8EF7-49CF-BE46-6A044F6F1357}" type="pres">
      <dgm:prSet presAssocID="{593133F3-51F0-412A-801D-50CB37422D79}" presName="composite2" presStyleCnt="0"/>
      <dgm:spPr/>
    </dgm:pt>
    <dgm:pt modelId="{BB5D0DDC-D3AA-4C61-9CFE-D67EC012D759}" type="pres">
      <dgm:prSet presAssocID="{593133F3-51F0-412A-801D-50CB37422D79}" presName="background2" presStyleLbl="node2" presStyleIdx="2" presStyleCnt="4"/>
      <dgm:spPr/>
    </dgm:pt>
    <dgm:pt modelId="{388AEFDF-3821-438F-9F8C-D8ECF6C34B8B}" type="pres">
      <dgm:prSet presAssocID="{593133F3-51F0-412A-801D-50CB37422D79}" presName="text2" presStyleLbl="fgAcc2" presStyleIdx="2" presStyleCnt="4">
        <dgm:presLayoutVars>
          <dgm:chPref val="3"/>
        </dgm:presLayoutVars>
      </dgm:prSet>
      <dgm:spPr/>
    </dgm:pt>
    <dgm:pt modelId="{F05989BA-CA07-44E4-9E8E-C9FBF03E6F9A}" type="pres">
      <dgm:prSet presAssocID="{593133F3-51F0-412A-801D-50CB37422D79}" presName="hierChild3" presStyleCnt="0"/>
      <dgm:spPr/>
    </dgm:pt>
    <dgm:pt modelId="{2CAD3D0F-5737-4E57-8821-E61B3A94146A}" type="pres">
      <dgm:prSet presAssocID="{B014A598-04F3-4D1C-9A88-5ECD1D1BD112}" presName="Name10" presStyleLbl="parChTrans1D2" presStyleIdx="3" presStyleCnt="4"/>
      <dgm:spPr/>
    </dgm:pt>
    <dgm:pt modelId="{E910727F-A99E-4210-A792-07B6919239B4}" type="pres">
      <dgm:prSet presAssocID="{58F742CD-31C6-4FCF-9401-21791C9E8CE5}" presName="hierRoot2" presStyleCnt="0"/>
      <dgm:spPr/>
    </dgm:pt>
    <dgm:pt modelId="{FD6DCF71-516A-4671-9224-64C6FB0BB018}" type="pres">
      <dgm:prSet presAssocID="{58F742CD-31C6-4FCF-9401-21791C9E8CE5}" presName="composite2" presStyleCnt="0"/>
      <dgm:spPr/>
    </dgm:pt>
    <dgm:pt modelId="{5250D7C8-83DE-459B-BE9E-D9A61EBF57DB}" type="pres">
      <dgm:prSet presAssocID="{58F742CD-31C6-4FCF-9401-21791C9E8CE5}" presName="background2" presStyleLbl="node2" presStyleIdx="3" presStyleCnt="4"/>
      <dgm:spPr>
        <a:solidFill>
          <a:schemeClr val="accent1">
            <a:hueOff val="0"/>
            <a:satOff val="0"/>
            <a:lumOff val="0"/>
          </a:schemeClr>
        </a:solidFill>
      </dgm:spPr>
    </dgm:pt>
    <dgm:pt modelId="{01661E4E-6597-4477-802C-11EFFE9138C5}" type="pres">
      <dgm:prSet presAssocID="{58F742CD-31C6-4FCF-9401-21791C9E8CE5}" presName="text2" presStyleLbl="fgAcc2" presStyleIdx="3" presStyleCnt="4" custScaleX="127255" custScaleY="97493">
        <dgm:presLayoutVars>
          <dgm:chPref val="3"/>
        </dgm:presLayoutVars>
      </dgm:prSet>
      <dgm:spPr/>
    </dgm:pt>
    <dgm:pt modelId="{5787B64B-465D-48A0-AAC1-C10DAEFFE784}" type="pres">
      <dgm:prSet presAssocID="{58F742CD-31C6-4FCF-9401-21791C9E8CE5}" presName="hierChild3" presStyleCnt="0"/>
      <dgm:spPr/>
    </dgm:pt>
  </dgm:ptLst>
  <dgm:cxnLst>
    <dgm:cxn modelId="{62BEB608-498A-44C1-BE03-85B777C167B4}" type="presOf" srcId="{593133F3-51F0-412A-801D-50CB37422D79}" destId="{388AEFDF-3821-438F-9F8C-D8ECF6C34B8B}" srcOrd="0" destOrd="0" presId="urn:microsoft.com/office/officeart/2005/8/layout/hierarchy1"/>
    <dgm:cxn modelId="{886E2262-AB0B-41EB-89D7-B21192A8991E}" srcId="{8EC4B520-D67A-41DE-8BCD-31D54B1D8672}" destId="{1851DAF1-13C0-4109-8390-9DB87B38B3DA}" srcOrd="1" destOrd="0" parTransId="{1C17F13B-058E-4A57-94D0-EFA30AF5C5DD}" sibTransId="{69A3C909-E3BD-4BE5-9210-47D1132AC48A}"/>
    <dgm:cxn modelId="{DF378247-D39F-429F-8CE6-60354EECE6DD}" srcId="{8EC4B520-D67A-41DE-8BCD-31D54B1D8672}" destId="{69754304-746B-4B93-A194-6054CA94D63D}" srcOrd="0" destOrd="0" parTransId="{DDB6ADBB-8553-492D-B00D-49CFF15D9233}" sibTransId="{E322530C-ADB3-4185-9466-58C037D21A55}"/>
    <dgm:cxn modelId="{79C66D58-02CF-4890-8765-E8A685E62E70}" type="presOf" srcId="{0C255B4E-B798-438C-82E4-CEB8EDF62C38}" destId="{3F50D344-9765-434E-8BC0-08AE68445F0D}" srcOrd="0" destOrd="0" presId="urn:microsoft.com/office/officeart/2005/8/layout/hierarchy1"/>
    <dgm:cxn modelId="{EBE85087-8B75-4ECF-B89E-FB6F58BC707D}" type="presOf" srcId="{69754304-746B-4B93-A194-6054CA94D63D}" destId="{788A2A88-F5FF-4E55-AEDD-C8A3E2B06576}" srcOrd="0" destOrd="0" presId="urn:microsoft.com/office/officeart/2005/8/layout/hierarchy1"/>
    <dgm:cxn modelId="{446EBC96-9D1A-47B2-B09E-90C85F3D1254}" type="presOf" srcId="{58F742CD-31C6-4FCF-9401-21791C9E8CE5}" destId="{01661E4E-6597-4477-802C-11EFFE9138C5}" srcOrd="0" destOrd="0" presId="urn:microsoft.com/office/officeart/2005/8/layout/hierarchy1"/>
    <dgm:cxn modelId="{92CA13AC-7D74-4094-AC94-CFEECC89830F}" srcId="{8EC4B520-D67A-41DE-8BCD-31D54B1D8672}" destId="{593133F3-51F0-412A-801D-50CB37422D79}" srcOrd="2" destOrd="0" parTransId="{0C255B4E-B798-438C-82E4-CEB8EDF62C38}" sibTransId="{F75006AD-134D-4AC0-8035-82F17DBFC781}"/>
    <dgm:cxn modelId="{688168BE-706D-48D9-9D30-596CB8C67325}" type="presOf" srcId="{8EC4B520-D67A-41DE-8BCD-31D54B1D8672}" destId="{80E0F25E-3091-4721-98B2-92EC1BEFB8D3}" srcOrd="0" destOrd="0" presId="urn:microsoft.com/office/officeart/2005/8/layout/hierarchy1"/>
    <dgm:cxn modelId="{48A712D2-9C4D-479A-B921-90079491202E}" type="presOf" srcId="{1C17F13B-058E-4A57-94D0-EFA30AF5C5DD}" destId="{A2A97E96-E458-4DFA-95DF-F440EEAC0DC2}" srcOrd="0" destOrd="0" presId="urn:microsoft.com/office/officeart/2005/8/layout/hierarchy1"/>
    <dgm:cxn modelId="{C6E031D8-17C4-4A77-A036-CD41D14BBA82}" type="presOf" srcId="{ADCF6DDA-EA18-4DD1-A0DD-68A6F9BAEF83}" destId="{324C49E9-9FF9-42A3-86E1-424563E6F608}" srcOrd="0" destOrd="0" presId="urn:microsoft.com/office/officeart/2005/8/layout/hierarchy1"/>
    <dgm:cxn modelId="{ECFF19D9-5E14-4EAB-9AB5-AAEB85434E9B}" type="presOf" srcId="{B014A598-04F3-4D1C-9A88-5ECD1D1BD112}" destId="{2CAD3D0F-5737-4E57-8821-E61B3A94146A}" srcOrd="0" destOrd="0" presId="urn:microsoft.com/office/officeart/2005/8/layout/hierarchy1"/>
    <dgm:cxn modelId="{339123DC-1C5E-4C08-90CC-BB2B140235D5}" type="presOf" srcId="{1851DAF1-13C0-4109-8390-9DB87B38B3DA}" destId="{CBB5BCDF-3A57-4758-95B8-75CB8AD1604C}" srcOrd="0" destOrd="0" presId="urn:microsoft.com/office/officeart/2005/8/layout/hierarchy1"/>
    <dgm:cxn modelId="{70A108E0-A1FB-48FE-A76F-0E97728C9409}" srcId="{8EC4B520-D67A-41DE-8BCD-31D54B1D8672}" destId="{58F742CD-31C6-4FCF-9401-21791C9E8CE5}" srcOrd="3" destOrd="0" parTransId="{B014A598-04F3-4D1C-9A88-5ECD1D1BD112}" sibTransId="{1AD92E8F-EA5C-4A84-8FB9-191C73F26D20}"/>
    <dgm:cxn modelId="{2514DFE4-9F19-48F2-A02B-C5209AEBADBC}" type="presOf" srcId="{DDB6ADBB-8553-492D-B00D-49CFF15D9233}" destId="{7E5157B9-C810-4E82-8800-3E6F683AA465}" srcOrd="0" destOrd="0" presId="urn:microsoft.com/office/officeart/2005/8/layout/hierarchy1"/>
    <dgm:cxn modelId="{612101F3-C458-46D8-9AAC-52D1E4B8F62A}" srcId="{ADCF6DDA-EA18-4DD1-A0DD-68A6F9BAEF83}" destId="{8EC4B520-D67A-41DE-8BCD-31D54B1D8672}" srcOrd="0" destOrd="0" parTransId="{FF0E0076-576A-4F84-964D-82E37BFA75AD}" sibTransId="{E8F8C7E6-2550-474E-B301-F6EAFE96F20F}"/>
    <dgm:cxn modelId="{F710A49C-9AF5-4076-B8AB-033BB92F2B56}" type="presParOf" srcId="{324C49E9-9FF9-42A3-86E1-424563E6F608}" destId="{81B5B11D-877A-4B7C-94A6-1F180A326E0A}" srcOrd="0" destOrd="0" presId="urn:microsoft.com/office/officeart/2005/8/layout/hierarchy1"/>
    <dgm:cxn modelId="{3A89B2ED-A04E-4B9B-8675-43D846A8514F}" type="presParOf" srcId="{81B5B11D-877A-4B7C-94A6-1F180A326E0A}" destId="{2758CFE3-4F02-4690-8268-DD7098998F87}" srcOrd="0" destOrd="0" presId="urn:microsoft.com/office/officeart/2005/8/layout/hierarchy1"/>
    <dgm:cxn modelId="{FA86083E-1607-448C-A04C-ACC26B604199}" type="presParOf" srcId="{2758CFE3-4F02-4690-8268-DD7098998F87}" destId="{AFB53750-BD4A-4941-98B8-E2615423BD65}" srcOrd="0" destOrd="0" presId="urn:microsoft.com/office/officeart/2005/8/layout/hierarchy1"/>
    <dgm:cxn modelId="{14B61000-4746-4D65-82F4-C8F5183CAB4C}" type="presParOf" srcId="{2758CFE3-4F02-4690-8268-DD7098998F87}" destId="{80E0F25E-3091-4721-98B2-92EC1BEFB8D3}" srcOrd="1" destOrd="0" presId="urn:microsoft.com/office/officeart/2005/8/layout/hierarchy1"/>
    <dgm:cxn modelId="{64445766-8427-456E-9F34-3494E16256DE}" type="presParOf" srcId="{81B5B11D-877A-4B7C-94A6-1F180A326E0A}" destId="{3E87FCBD-5280-47B6-B3B0-30EC388C3BD1}" srcOrd="1" destOrd="0" presId="urn:microsoft.com/office/officeart/2005/8/layout/hierarchy1"/>
    <dgm:cxn modelId="{A3B1A985-D5B6-444D-A919-1D283479B6F7}" type="presParOf" srcId="{3E87FCBD-5280-47B6-B3B0-30EC388C3BD1}" destId="{7E5157B9-C810-4E82-8800-3E6F683AA465}" srcOrd="0" destOrd="0" presId="urn:microsoft.com/office/officeart/2005/8/layout/hierarchy1"/>
    <dgm:cxn modelId="{CB6F3B21-4560-4BC4-90E0-AE0182786845}" type="presParOf" srcId="{3E87FCBD-5280-47B6-B3B0-30EC388C3BD1}" destId="{0049CF31-26CB-4072-AC1C-F47A99950DA3}" srcOrd="1" destOrd="0" presId="urn:microsoft.com/office/officeart/2005/8/layout/hierarchy1"/>
    <dgm:cxn modelId="{A6A07DB9-288F-45C1-BC78-DF7962348EB2}" type="presParOf" srcId="{0049CF31-26CB-4072-AC1C-F47A99950DA3}" destId="{22736DD4-3D23-47A8-94F8-AFD84E22943F}" srcOrd="0" destOrd="0" presId="urn:microsoft.com/office/officeart/2005/8/layout/hierarchy1"/>
    <dgm:cxn modelId="{C1B6F589-11AB-4EFB-8DFE-F957E03FC13D}" type="presParOf" srcId="{22736DD4-3D23-47A8-94F8-AFD84E22943F}" destId="{29355B93-58E7-40B9-A9A7-D71CE35F1DE0}" srcOrd="0" destOrd="0" presId="urn:microsoft.com/office/officeart/2005/8/layout/hierarchy1"/>
    <dgm:cxn modelId="{E629CB45-3FDC-4A4E-826C-DA59D40D3DAF}" type="presParOf" srcId="{22736DD4-3D23-47A8-94F8-AFD84E22943F}" destId="{788A2A88-F5FF-4E55-AEDD-C8A3E2B06576}" srcOrd="1" destOrd="0" presId="urn:microsoft.com/office/officeart/2005/8/layout/hierarchy1"/>
    <dgm:cxn modelId="{1F3FD8EF-0487-447B-8A38-C03548208C18}" type="presParOf" srcId="{0049CF31-26CB-4072-AC1C-F47A99950DA3}" destId="{FFAA0D2D-D848-4A02-904E-A7980C9BBCAE}" srcOrd="1" destOrd="0" presId="urn:microsoft.com/office/officeart/2005/8/layout/hierarchy1"/>
    <dgm:cxn modelId="{D3C680FC-1A63-404C-84B1-AD2A8AFC41C6}" type="presParOf" srcId="{3E87FCBD-5280-47B6-B3B0-30EC388C3BD1}" destId="{A2A97E96-E458-4DFA-95DF-F440EEAC0DC2}" srcOrd="2" destOrd="0" presId="urn:microsoft.com/office/officeart/2005/8/layout/hierarchy1"/>
    <dgm:cxn modelId="{71634909-DF8F-48AF-AB3B-3676FEE68AF4}" type="presParOf" srcId="{3E87FCBD-5280-47B6-B3B0-30EC388C3BD1}" destId="{0AE285B2-FF63-4134-8AD4-A572713BAA71}" srcOrd="3" destOrd="0" presId="urn:microsoft.com/office/officeart/2005/8/layout/hierarchy1"/>
    <dgm:cxn modelId="{742E6278-10E6-4A73-A9DC-1E7B5FF20668}" type="presParOf" srcId="{0AE285B2-FF63-4134-8AD4-A572713BAA71}" destId="{62B000CE-2ADB-46A6-A486-7ADE741D8A9A}" srcOrd="0" destOrd="0" presId="urn:microsoft.com/office/officeart/2005/8/layout/hierarchy1"/>
    <dgm:cxn modelId="{4CF78239-3A68-4B7B-942D-8D7463A17957}" type="presParOf" srcId="{62B000CE-2ADB-46A6-A486-7ADE741D8A9A}" destId="{E76B1160-7540-4995-B8F8-99003202A4F9}" srcOrd="0" destOrd="0" presId="urn:microsoft.com/office/officeart/2005/8/layout/hierarchy1"/>
    <dgm:cxn modelId="{81CC62B8-143E-4BE1-ADDE-6B299D3BD43B}" type="presParOf" srcId="{62B000CE-2ADB-46A6-A486-7ADE741D8A9A}" destId="{CBB5BCDF-3A57-4758-95B8-75CB8AD1604C}" srcOrd="1" destOrd="0" presId="urn:microsoft.com/office/officeart/2005/8/layout/hierarchy1"/>
    <dgm:cxn modelId="{5DB4BAEB-006B-4206-9903-E151300030FB}" type="presParOf" srcId="{0AE285B2-FF63-4134-8AD4-A572713BAA71}" destId="{CA7D55C7-3895-4989-85B5-B82BCC0290C8}" srcOrd="1" destOrd="0" presId="urn:microsoft.com/office/officeart/2005/8/layout/hierarchy1"/>
    <dgm:cxn modelId="{EAA04A58-78D4-47C5-901D-5C582380CEE4}" type="presParOf" srcId="{3E87FCBD-5280-47B6-B3B0-30EC388C3BD1}" destId="{3F50D344-9765-434E-8BC0-08AE68445F0D}" srcOrd="4" destOrd="0" presId="urn:microsoft.com/office/officeart/2005/8/layout/hierarchy1"/>
    <dgm:cxn modelId="{154C2BE3-AB70-40EA-9761-616461B2ED2E}" type="presParOf" srcId="{3E87FCBD-5280-47B6-B3B0-30EC388C3BD1}" destId="{A0FE094A-6CE5-4EE1-952E-B581268B82FF}" srcOrd="5" destOrd="0" presId="urn:microsoft.com/office/officeart/2005/8/layout/hierarchy1"/>
    <dgm:cxn modelId="{927ECEE9-B90E-442F-AC0A-2060663C663E}" type="presParOf" srcId="{A0FE094A-6CE5-4EE1-952E-B581268B82FF}" destId="{F466E150-8EF7-49CF-BE46-6A044F6F1357}" srcOrd="0" destOrd="0" presId="urn:microsoft.com/office/officeart/2005/8/layout/hierarchy1"/>
    <dgm:cxn modelId="{558BC930-6AD5-4971-B1E1-282B8119AE6E}" type="presParOf" srcId="{F466E150-8EF7-49CF-BE46-6A044F6F1357}" destId="{BB5D0DDC-D3AA-4C61-9CFE-D67EC012D759}" srcOrd="0" destOrd="0" presId="urn:microsoft.com/office/officeart/2005/8/layout/hierarchy1"/>
    <dgm:cxn modelId="{E34FE9D4-E1B9-483F-A3B7-917CBC3AE077}" type="presParOf" srcId="{F466E150-8EF7-49CF-BE46-6A044F6F1357}" destId="{388AEFDF-3821-438F-9F8C-D8ECF6C34B8B}" srcOrd="1" destOrd="0" presId="urn:microsoft.com/office/officeart/2005/8/layout/hierarchy1"/>
    <dgm:cxn modelId="{CCF6745F-3010-4170-A01B-6A4C39976246}" type="presParOf" srcId="{A0FE094A-6CE5-4EE1-952E-B581268B82FF}" destId="{F05989BA-CA07-44E4-9E8E-C9FBF03E6F9A}" srcOrd="1" destOrd="0" presId="urn:microsoft.com/office/officeart/2005/8/layout/hierarchy1"/>
    <dgm:cxn modelId="{8886B48D-AE76-4891-B2EA-F7A61DBE15D8}" type="presParOf" srcId="{3E87FCBD-5280-47B6-B3B0-30EC388C3BD1}" destId="{2CAD3D0F-5737-4E57-8821-E61B3A94146A}" srcOrd="6" destOrd="0" presId="urn:microsoft.com/office/officeart/2005/8/layout/hierarchy1"/>
    <dgm:cxn modelId="{2C54401C-8D44-4260-891D-90B28F03D61C}" type="presParOf" srcId="{3E87FCBD-5280-47B6-B3B0-30EC388C3BD1}" destId="{E910727F-A99E-4210-A792-07B6919239B4}" srcOrd="7" destOrd="0" presId="urn:microsoft.com/office/officeart/2005/8/layout/hierarchy1"/>
    <dgm:cxn modelId="{C111109F-E273-4174-808F-CFA77B8BC136}" type="presParOf" srcId="{E910727F-A99E-4210-A792-07B6919239B4}" destId="{FD6DCF71-516A-4671-9224-64C6FB0BB018}" srcOrd="0" destOrd="0" presId="urn:microsoft.com/office/officeart/2005/8/layout/hierarchy1"/>
    <dgm:cxn modelId="{F20E0B4F-B077-48E0-901B-4B0956469D8C}" type="presParOf" srcId="{FD6DCF71-516A-4671-9224-64C6FB0BB018}" destId="{5250D7C8-83DE-459B-BE9E-D9A61EBF57DB}" srcOrd="0" destOrd="0" presId="urn:microsoft.com/office/officeart/2005/8/layout/hierarchy1"/>
    <dgm:cxn modelId="{AF305A37-DA2F-400B-BAEB-2F00998134D5}" type="presParOf" srcId="{FD6DCF71-516A-4671-9224-64C6FB0BB018}" destId="{01661E4E-6597-4477-802C-11EFFE9138C5}" srcOrd="1" destOrd="0" presId="urn:microsoft.com/office/officeart/2005/8/layout/hierarchy1"/>
    <dgm:cxn modelId="{A4F9204B-0567-49A4-907D-D2992EA24AFE}" type="presParOf" srcId="{E910727F-A99E-4210-A792-07B6919239B4}" destId="{5787B64B-465D-48A0-AAC1-C10DAEFFE784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CF6DDA-EA18-4DD1-A0DD-68A6F9BAEF8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C4B520-D67A-41DE-8BCD-31D54B1D8672}">
      <dgm:prSet phldrT="[Text]" custT="1"/>
      <dgm:spPr/>
      <dgm:t>
        <a:bodyPr/>
        <a:lstStyle/>
        <a:p>
          <a:r>
            <a:rPr lang="cs-CZ" sz="2400" b="1" dirty="0"/>
            <a:t>Dopady projektu</a:t>
          </a:r>
        </a:p>
        <a:p>
          <a:r>
            <a:rPr lang="cs-CZ" sz="2000" b="1" dirty="0"/>
            <a:t>(0 – 35 bodů)</a:t>
          </a:r>
        </a:p>
      </dgm:t>
    </dgm:pt>
    <dgm:pt modelId="{FF0E0076-576A-4F84-964D-82E37BFA75AD}" type="parTrans" cxnId="{612101F3-C458-46D8-9AAC-52D1E4B8F62A}">
      <dgm:prSet/>
      <dgm:spPr/>
      <dgm:t>
        <a:bodyPr/>
        <a:lstStyle/>
        <a:p>
          <a:endParaRPr lang="cs-CZ"/>
        </a:p>
      </dgm:t>
    </dgm:pt>
    <dgm:pt modelId="{E8F8C7E6-2550-474E-B301-F6EAFE96F20F}" type="sibTrans" cxnId="{612101F3-C458-46D8-9AAC-52D1E4B8F62A}">
      <dgm:prSet/>
      <dgm:spPr/>
      <dgm:t>
        <a:bodyPr/>
        <a:lstStyle/>
        <a:p>
          <a:endParaRPr lang="cs-CZ"/>
        </a:p>
      </dgm:t>
    </dgm:pt>
    <dgm:pt modelId="{69754304-746B-4B93-A194-6054CA94D63D}">
      <dgm:prSet phldrT="[Text]" custT="1"/>
      <dgm:spPr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2.1 </a:t>
          </a:r>
          <a:r>
            <a:rPr lang="cs-CZ" sz="18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Cíle a dopady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(0 - 25 bodů)</a:t>
          </a:r>
        </a:p>
      </dgm:t>
    </dgm:pt>
    <dgm:pt modelId="{DDB6ADBB-8553-492D-B00D-49CFF15D9233}" type="parTrans" cxnId="{DF378247-D39F-429F-8CE6-60354EECE6DD}">
      <dgm:prSet/>
      <dgm:spPr/>
      <dgm:t>
        <a:bodyPr/>
        <a:lstStyle/>
        <a:p>
          <a:endParaRPr lang="cs-CZ"/>
        </a:p>
      </dgm:t>
    </dgm:pt>
    <dgm:pt modelId="{E322530C-ADB3-4185-9466-58C037D21A55}" type="sibTrans" cxnId="{DF378247-D39F-429F-8CE6-60354EECE6DD}">
      <dgm:prSet/>
      <dgm:spPr/>
      <dgm:t>
        <a:bodyPr/>
        <a:lstStyle/>
        <a:p>
          <a:endParaRPr lang="cs-CZ"/>
        </a:p>
      </dgm:t>
    </dgm:pt>
    <dgm:pt modelId="{1851DAF1-13C0-4109-8390-9DB87B38B3DA}">
      <dgm:prSet phldrT="[Text]" custT="1"/>
      <dgm:spPr>
        <a:solidFill>
          <a:srgbClr val="337B86">
            <a:alpha val="90000"/>
          </a:srgbClr>
        </a:solidFill>
      </dgm:spPr>
      <dgm:t>
        <a:bodyPr/>
        <a:lstStyle/>
        <a:p>
          <a:pPr>
            <a:buClr>
              <a:srgbClr val="337B86"/>
            </a:buClr>
          </a:pPr>
          <a:r>
            <a:rPr lang="cs-CZ" sz="1800" b="0" dirty="0">
              <a:solidFill>
                <a:schemeClr val="bg1"/>
              </a:solidFill>
            </a:rPr>
            <a:t>2. 2 </a:t>
          </a:r>
          <a:r>
            <a:rPr lang="cs-CZ" sz="1800" b="0" dirty="0">
              <a:solidFill>
                <a:schemeClr val="bg1"/>
              </a:solidFill>
              <a:effectLst/>
              <a:ea typeface="Calibri" panose="020F0502020204030204" pitchFamily="34" charset="0"/>
            </a:rPr>
            <a:t>Udržitelnost</a:t>
          </a:r>
        </a:p>
        <a:p>
          <a:pPr>
            <a:buClr>
              <a:srgbClr val="337B86"/>
            </a:buClr>
          </a:pPr>
          <a:r>
            <a:rPr lang="cs-CZ" sz="1800" b="1" dirty="0">
              <a:solidFill>
                <a:schemeClr val="bg1"/>
              </a:solidFill>
              <a:effectLst/>
              <a:ea typeface="Calibri" panose="020F0502020204030204" pitchFamily="34" charset="0"/>
            </a:rPr>
            <a:t>( 0 -  10 body)</a:t>
          </a:r>
          <a:endParaRPr lang="cs-CZ" sz="1800" b="1" dirty="0"/>
        </a:p>
      </dgm:t>
    </dgm:pt>
    <dgm:pt modelId="{69A3C909-E3BD-4BE5-9210-47D1132AC48A}" type="sibTrans" cxnId="{886E2262-AB0B-41EB-89D7-B21192A8991E}">
      <dgm:prSet/>
      <dgm:spPr/>
      <dgm:t>
        <a:bodyPr/>
        <a:lstStyle/>
        <a:p>
          <a:endParaRPr lang="cs-CZ"/>
        </a:p>
      </dgm:t>
    </dgm:pt>
    <dgm:pt modelId="{1C17F13B-058E-4A57-94D0-EFA30AF5C5DD}" type="parTrans" cxnId="{886E2262-AB0B-41EB-89D7-B21192A8991E}">
      <dgm:prSet/>
      <dgm:spPr/>
      <dgm:t>
        <a:bodyPr/>
        <a:lstStyle/>
        <a:p>
          <a:endParaRPr lang="cs-CZ"/>
        </a:p>
      </dgm:t>
    </dgm:pt>
    <dgm:pt modelId="{324C49E9-9FF9-42A3-86E1-424563E6F608}" type="pres">
      <dgm:prSet presAssocID="{ADCF6DDA-EA18-4DD1-A0DD-68A6F9BAEF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5B11D-877A-4B7C-94A6-1F180A326E0A}" type="pres">
      <dgm:prSet presAssocID="{8EC4B520-D67A-41DE-8BCD-31D54B1D8672}" presName="hierRoot1" presStyleCnt="0"/>
      <dgm:spPr/>
    </dgm:pt>
    <dgm:pt modelId="{2758CFE3-4F02-4690-8268-DD7098998F87}" type="pres">
      <dgm:prSet presAssocID="{8EC4B520-D67A-41DE-8BCD-31D54B1D8672}" presName="composite" presStyleCnt="0"/>
      <dgm:spPr/>
    </dgm:pt>
    <dgm:pt modelId="{AFB53750-BD4A-4941-98B8-E2615423BD65}" type="pres">
      <dgm:prSet presAssocID="{8EC4B520-D67A-41DE-8BCD-31D54B1D8672}" presName="background" presStyleLbl="node0" presStyleIdx="0" presStyleCnt="1"/>
      <dgm:spPr/>
    </dgm:pt>
    <dgm:pt modelId="{80E0F25E-3091-4721-98B2-92EC1BEFB8D3}" type="pres">
      <dgm:prSet presAssocID="{8EC4B520-D67A-41DE-8BCD-31D54B1D8672}" presName="text" presStyleLbl="fgAcc0" presStyleIdx="0" presStyleCnt="1" custScaleX="141974" custLinFactNeighborX="-2908" custLinFactNeighborY="-8554">
        <dgm:presLayoutVars>
          <dgm:chPref val="3"/>
        </dgm:presLayoutVars>
      </dgm:prSet>
      <dgm:spPr/>
    </dgm:pt>
    <dgm:pt modelId="{3E87FCBD-5280-47B6-B3B0-30EC388C3BD1}" type="pres">
      <dgm:prSet presAssocID="{8EC4B520-D67A-41DE-8BCD-31D54B1D8672}" presName="hierChild2" presStyleCnt="0"/>
      <dgm:spPr/>
    </dgm:pt>
    <dgm:pt modelId="{7E5157B9-C810-4E82-8800-3E6F683AA465}" type="pres">
      <dgm:prSet presAssocID="{DDB6ADBB-8553-492D-B00D-49CFF15D9233}" presName="Name10" presStyleLbl="parChTrans1D2" presStyleIdx="0" presStyleCnt="2"/>
      <dgm:spPr/>
    </dgm:pt>
    <dgm:pt modelId="{0049CF31-26CB-4072-AC1C-F47A99950DA3}" type="pres">
      <dgm:prSet presAssocID="{69754304-746B-4B93-A194-6054CA94D63D}" presName="hierRoot2" presStyleCnt="0"/>
      <dgm:spPr/>
    </dgm:pt>
    <dgm:pt modelId="{22736DD4-3D23-47A8-94F8-AFD84E22943F}" type="pres">
      <dgm:prSet presAssocID="{69754304-746B-4B93-A194-6054CA94D63D}" presName="composite2" presStyleCnt="0"/>
      <dgm:spPr/>
    </dgm:pt>
    <dgm:pt modelId="{29355B93-58E7-40B9-A9A7-D71CE35F1DE0}" type="pres">
      <dgm:prSet presAssocID="{69754304-746B-4B93-A194-6054CA94D63D}" presName="background2" presStyleLbl="node2" presStyleIdx="0" presStyleCnt="2"/>
      <dgm:spPr/>
    </dgm:pt>
    <dgm:pt modelId="{788A2A88-F5FF-4E55-AEDD-C8A3E2B06576}" type="pres">
      <dgm:prSet presAssocID="{69754304-746B-4B93-A194-6054CA94D63D}" presName="text2" presStyleLbl="fgAcc2" presStyleIdx="0" presStyleCnt="2" custScaleX="120499" custScaleY="126318">
        <dgm:presLayoutVars>
          <dgm:chPref val="3"/>
        </dgm:presLayoutVars>
      </dgm:prSet>
      <dgm:spPr>
        <a:xfrm>
          <a:off x="379144" y="1838577"/>
          <a:ext cx="1782533" cy="1131908"/>
        </a:xfrm>
        <a:prstGeom prst="roundRect">
          <a:avLst>
            <a:gd name="adj" fmla="val 10000"/>
          </a:avLst>
        </a:prstGeom>
      </dgm:spPr>
    </dgm:pt>
    <dgm:pt modelId="{FFAA0D2D-D848-4A02-904E-A7980C9BBCAE}" type="pres">
      <dgm:prSet presAssocID="{69754304-746B-4B93-A194-6054CA94D63D}" presName="hierChild3" presStyleCnt="0"/>
      <dgm:spPr/>
    </dgm:pt>
    <dgm:pt modelId="{A2A97E96-E458-4DFA-95DF-F440EEAC0DC2}" type="pres">
      <dgm:prSet presAssocID="{1C17F13B-058E-4A57-94D0-EFA30AF5C5DD}" presName="Name10" presStyleLbl="parChTrans1D2" presStyleIdx="1" presStyleCnt="2"/>
      <dgm:spPr/>
    </dgm:pt>
    <dgm:pt modelId="{0AE285B2-FF63-4134-8AD4-A572713BAA71}" type="pres">
      <dgm:prSet presAssocID="{1851DAF1-13C0-4109-8390-9DB87B38B3DA}" presName="hierRoot2" presStyleCnt="0"/>
      <dgm:spPr/>
    </dgm:pt>
    <dgm:pt modelId="{62B000CE-2ADB-46A6-A486-7ADE741D8A9A}" type="pres">
      <dgm:prSet presAssocID="{1851DAF1-13C0-4109-8390-9DB87B38B3DA}" presName="composite2" presStyleCnt="0"/>
      <dgm:spPr/>
    </dgm:pt>
    <dgm:pt modelId="{E76B1160-7540-4995-B8F8-99003202A4F9}" type="pres">
      <dgm:prSet presAssocID="{1851DAF1-13C0-4109-8390-9DB87B38B3DA}" presName="background2" presStyleLbl="node2" presStyleIdx="1" presStyleCnt="2"/>
      <dgm:spPr/>
    </dgm:pt>
    <dgm:pt modelId="{CBB5BCDF-3A57-4758-95B8-75CB8AD1604C}" type="pres">
      <dgm:prSet presAssocID="{1851DAF1-13C0-4109-8390-9DB87B38B3DA}" presName="text2" presStyleLbl="fgAcc2" presStyleIdx="1" presStyleCnt="2" custScaleX="190907" custScaleY="120160" custLinFactNeighborX="-5323" custLinFactNeighborY="8729">
        <dgm:presLayoutVars>
          <dgm:chPref val="3"/>
        </dgm:presLayoutVars>
      </dgm:prSet>
      <dgm:spPr/>
    </dgm:pt>
    <dgm:pt modelId="{CA7D55C7-3895-4989-85B5-B82BCC0290C8}" type="pres">
      <dgm:prSet presAssocID="{1851DAF1-13C0-4109-8390-9DB87B38B3DA}" presName="hierChild3" presStyleCnt="0"/>
      <dgm:spPr/>
    </dgm:pt>
  </dgm:ptLst>
  <dgm:cxnLst>
    <dgm:cxn modelId="{886E2262-AB0B-41EB-89D7-B21192A8991E}" srcId="{8EC4B520-D67A-41DE-8BCD-31D54B1D8672}" destId="{1851DAF1-13C0-4109-8390-9DB87B38B3DA}" srcOrd="1" destOrd="0" parTransId="{1C17F13B-058E-4A57-94D0-EFA30AF5C5DD}" sibTransId="{69A3C909-E3BD-4BE5-9210-47D1132AC48A}"/>
    <dgm:cxn modelId="{DF378247-D39F-429F-8CE6-60354EECE6DD}" srcId="{8EC4B520-D67A-41DE-8BCD-31D54B1D8672}" destId="{69754304-746B-4B93-A194-6054CA94D63D}" srcOrd="0" destOrd="0" parTransId="{DDB6ADBB-8553-492D-B00D-49CFF15D9233}" sibTransId="{E322530C-ADB3-4185-9466-58C037D21A55}"/>
    <dgm:cxn modelId="{EBE85087-8B75-4ECF-B89E-FB6F58BC707D}" type="presOf" srcId="{69754304-746B-4B93-A194-6054CA94D63D}" destId="{788A2A88-F5FF-4E55-AEDD-C8A3E2B06576}" srcOrd="0" destOrd="0" presId="urn:microsoft.com/office/officeart/2005/8/layout/hierarchy1"/>
    <dgm:cxn modelId="{688168BE-706D-48D9-9D30-596CB8C67325}" type="presOf" srcId="{8EC4B520-D67A-41DE-8BCD-31D54B1D8672}" destId="{80E0F25E-3091-4721-98B2-92EC1BEFB8D3}" srcOrd="0" destOrd="0" presId="urn:microsoft.com/office/officeart/2005/8/layout/hierarchy1"/>
    <dgm:cxn modelId="{48A712D2-9C4D-479A-B921-90079491202E}" type="presOf" srcId="{1C17F13B-058E-4A57-94D0-EFA30AF5C5DD}" destId="{A2A97E96-E458-4DFA-95DF-F440EEAC0DC2}" srcOrd="0" destOrd="0" presId="urn:microsoft.com/office/officeart/2005/8/layout/hierarchy1"/>
    <dgm:cxn modelId="{C6E031D8-17C4-4A77-A036-CD41D14BBA82}" type="presOf" srcId="{ADCF6DDA-EA18-4DD1-A0DD-68A6F9BAEF83}" destId="{324C49E9-9FF9-42A3-86E1-424563E6F608}" srcOrd="0" destOrd="0" presId="urn:microsoft.com/office/officeart/2005/8/layout/hierarchy1"/>
    <dgm:cxn modelId="{339123DC-1C5E-4C08-90CC-BB2B140235D5}" type="presOf" srcId="{1851DAF1-13C0-4109-8390-9DB87B38B3DA}" destId="{CBB5BCDF-3A57-4758-95B8-75CB8AD1604C}" srcOrd="0" destOrd="0" presId="urn:microsoft.com/office/officeart/2005/8/layout/hierarchy1"/>
    <dgm:cxn modelId="{2514DFE4-9F19-48F2-A02B-C5209AEBADBC}" type="presOf" srcId="{DDB6ADBB-8553-492D-B00D-49CFF15D9233}" destId="{7E5157B9-C810-4E82-8800-3E6F683AA465}" srcOrd="0" destOrd="0" presId="urn:microsoft.com/office/officeart/2005/8/layout/hierarchy1"/>
    <dgm:cxn modelId="{612101F3-C458-46D8-9AAC-52D1E4B8F62A}" srcId="{ADCF6DDA-EA18-4DD1-A0DD-68A6F9BAEF83}" destId="{8EC4B520-D67A-41DE-8BCD-31D54B1D8672}" srcOrd="0" destOrd="0" parTransId="{FF0E0076-576A-4F84-964D-82E37BFA75AD}" sibTransId="{E8F8C7E6-2550-474E-B301-F6EAFE96F20F}"/>
    <dgm:cxn modelId="{F710A49C-9AF5-4076-B8AB-033BB92F2B56}" type="presParOf" srcId="{324C49E9-9FF9-42A3-86E1-424563E6F608}" destId="{81B5B11D-877A-4B7C-94A6-1F180A326E0A}" srcOrd="0" destOrd="0" presId="urn:microsoft.com/office/officeart/2005/8/layout/hierarchy1"/>
    <dgm:cxn modelId="{3A89B2ED-A04E-4B9B-8675-43D846A8514F}" type="presParOf" srcId="{81B5B11D-877A-4B7C-94A6-1F180A326E0A}" destId="{2758CFE3-4F02-4690-8268-DD7098998F87}" srcOrd="0" destOrd="0" presId="urn:microsoft.com/office/officeart/2005/8/layout/hierarchy1"/>
    <dgm:cxn modelId="{FA86083E-1607-448C-A04C-ACC26B604199}" type="presParOf" srcId="{2758CFE3-4F02-4690-8268-DD7098998F87}" destId="{AFB53750-BD4A-4941-98B8-E2615423BD65}" srcOrd="0" destOrd="0" presId="urn:microsoft.com/office/officeart/2005/8/layout/hierarchy1"/>
    <dgm:cxn modelId="{14B61000-4746-4D65-82F4-C8F5183CAB4C}" type="presParOf" srcId="{2758CFE3-4F02-4690-8268-DD7098998F87}" destId="{80E0F25E-3091-4721-98B2-92EC1BEFB8D3}" srcOrd="1" destOrd="0" presId="urn:microsoft.com/office/officeart/2005/8/layout/hierarchy1"/>
    <dgm:cxn modelId="{64445766-8427-456E-9F34-3494E16256DE}" type="presParOf" srcId="{81B5B11D-877A-4B7C-94A6-1F180A326E0A}" destId="{3E87FCBD-5280-47B6-B3B0-30EC388C3BD1}" srcOrd="1" destOrd="0" presId="urn:microsoft.com/office/officeart/2005/8/layout/hierarchy1"/>
    <dgm:cxn modelId="{A3B1A985-D5B6-444D-A919-1D283479B6F7}" type="presParOf" srcId="{3E87FCBD-5280-47B6-B3B0-30EC388C3BD1}" destId="{7E5157B9-C810-4E82-8800-3E6F683AA465}" srcOrd="0" destOrd="0" presId="urn:microsoft.com/office/officeart/2005/8/layout/hierarchy1"/>
    <dgm:cxn modelId="{CB6F3B21-4560-4BC4-90E0-AE0182786845}" type="presParOf" srcId="{3E87FCBD-5280-47B6-B3B0-30EC388C3BD1}" destId="{0049CF31-26CB-4072-AC1C-F47A99950DA3}" srcOrd="1" destOrd="0" presId="urn:microsoft.com/office/officeart/2005/8/layout/hierarchy1"/>
    <dgm:cxn modelId="{A6A07DB9-288F-45C1-BC78-DF7962348EB2}" type="presParOf" srcId="{0049CF31-26CB-4072-AC1C-F47A99950DA3}" destId="{22736DD4-3D23-47A8-94F8-AFD84E22943F}" srcOrd="0" destOrd="0" presId="urn:microsoft.com/office/officeart/2005/8/layout/hierarchy1"/>
    <dgm:cxn modelId="{C1B6F589-11AB-4EFB-8DFE-F957E03FC13D}" type="presParOf" srcId="{22736DD4-3D23-47A8-94F8-AFD84E22943F}" destId="{29355B93-58E7-40B9-A9A7-D71CE35F1DE0}" srcOrd="0" destOrd="0" presId="urn:microsoft.com/office/officeart/2005/8/layout/hierarchy1"/>
    <dgm:cxn modelId="{E629CB45-3FDC-4A4E-826C-DA59D40D3DAF}" type="presParOf" srcId="{22736DD4-3D23-47A8-94F8-AFD84E22943F}" destId="{788A2A88-F5FF-4E55-AEDD-C8A3E2B06576}" srcOrd="1" destOrd="0" presId="urn:microsoft.com/office/officeart/2005/8/layout/hierarchy1"/>
    <dgm:cxn modelId="{1F3FD8EF-0487-447B-8A38-C03548208C18}" type="presParOf" srcId="{0049CF31-26CB-4072-AC1C-F47A99950DA3}" destId="{FFAA0D2D-D848-4A02-904E-A7980C9BBCAE}" srcOrd="1" destOrd="0" presId="urn:microsoft.com/office/officeart/2005/8/layout/hierarchy1"/>
    <dgm:cxn modelId="{D3C680FC-1A63-404C-84B1-AD2A8AFC41C6}" type="presParOf" srcId="{3E87FCBD-5280-47B6-B3B0-30EC388C3BD1}" destId="{A2A97E96-E458-4DFA-95DF-F440EEAC0DC2}" srcOrd="2" destOrd="0" presId="urn:microsoft.com/office/officeart/2005/8/layout/hierarchy1"/>
    <dgm:cxn modelId="{71634909-DF8F-48AF-AB3B-3676FEE68AF4}" type="presParOf" srcId="{3E87FCBD-5280-47B6-B3B0-30EC388C3BD1}" destId="{0AE285B2-FF63-4134-8AD4-A572713BAA71}" srcOrd="3" destOrd="0" presId="urn:microsoft.com/office/officeart/2005/8/layout/hierarchy1"/>
    <dgm:cxn modelId="{742E6278-10E6-4A73-A9DC-1E7B5FF20668}" type="presParOf" srcId="{0AE285B2-FF63-4134-8AD4-A572713BAA71}" destId="{62B000CE-2ADB-46A6-A486-7ADE741D8A9A}" srcOrd="0" destOrd="0" presId="urn:microsoft.com/office/officeart/2005/8/layout/hierarchy1"/>
    <dgm:cxn modelId="{4CF78239-3A68-4B7B-942D-8D7463A17957}" type="presParOf" srcId="{62B000CE-2ADB-46A6-A486-7ADE741D8A9A}" destId="{E76B1160-7540-4995-B8F8-99003202A4F9}" srcOrd="0" destOrd="0" presId="urn:microsoft.com/office/officeart/2005/8/layout/hierarchy1"/>
    <dgm:cxn modelId="{81CC62B8-143E-4BE1-ADDE-6B299D3BD43B}" type="presParOf" srcId="{62B000CE-2ADB-46A6-A486-7ADE741D8A9A}" destId="{CBB5BCDF-3A57-4758-95B8-75CB8AD1604C}" srcOrd="1" destOrd="0" presId="urn:microsoft.com/office/officeart/2005/8/layout/hierarchy1"/>
    <dgm:cxn modelId="{5DB4BAEB-006B-4206-9903-E151300030FB}" type="presParOf" srcId="{0AE285B2-FF63-4134-8AD4-A572713BAA71}" destId="{CA7D55C7-3895-4989-85B5-B82BCC0290C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D3D0F-5737-4E57-8821-E61B3A94146A}">
      <dsp:nvSpPr>
        <dsp:cNvPr id="0" name=""/>
        <dsp:cNvSpPr/>
      </dsp:nvSpPr>
      <dsp:spPr>
        <a:xfrm>
          <a:off x="4780881" y="1331844"/>
          <a:ext cx="3647746" cy="676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573"/>
              </a:lnTo>
              <a:lnTo>
                <a:pt x="3647746" y="494573"/>
              </a:lnTo>
              <a:lnTo>
                <a:pt x="3647746" y="6760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0D344-9765-434E-8BC0-08AE68445F0D}">
      <dsp:nvSpPr>
        <dsp:cNvPr id="0" name=""/>
        <dsp:cNvSpPr/>
      </dsp:nvSpPr>
      <dsp:spPr>
        <a:xfrm>
          <a:off x="4780881" y="1331844"/>
          <a:ext cx="986976" cy="676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573"/>
              </a:lnTo>
              <a:lnTo>
                <a:pt x="986976" y="494573"/>
              </a:lnTo>
              <a:lnTo>
                <a:pt x="986976" y="6760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97E96-E458-4DFA-95DF-F440EEAC0DC2}">
      <dsp:nvSpPr>
        <dsp:cNvPr id="0" name=""/>
        <dsp:cNvSpPr/>
      </dsp:nvSpPr>
      <dsp:spPr>
        <a:xfrm>
          <a:off x="3373998" y="1331844"/>
          <a:ext cx="1406883" cy="676017"/>
        </a:xfrm>
        <a:custGeom>
          <a:avLst/>
          <a:gdLst/>
          <a:ahLst/>
          <a:cxnLst/>
          <a:rect l="0" t="0" r="0" b="0"/>
          <a:pathLst>
            <a:path>
              <a:moveTo>
                <a:pt x="1406883" y="0"/>
              </a:moveTo>
              <a:lnTo>
                <a:pt x="1406883" y="494573"/>
              </a:lnTo>
              <a:lnTo>
                <a:pt x="0" y="494573"/>
              </a:lnTo>
              <a:lnTo>
                <a:pt x="0" y="6760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157B9-C810-4E82-8800-3E6F683AA465}">
      <dsp:nvSpPr>
        <dsp:cNvPr id="0" name=""/>
        <dsp:cNvSpPr/>
      </dsp:nvSpPr>
      <dsp:spPr>
        <a:xfrm>
          <a:off x="980138" y="1331844"/>
          <a:ext cx="3800743" cy="676017"/>
        </a:xfrm>
        <a:custGeom>
          <a:avLst/>
          <a:gdLst/>
          <a:ahLst/>
          <a:cxnLst/>
          <a:rect l="0" t="0" r="0" b="0"/>
          <a:pathLst>
            <a:path>
              <a:moveTo>
                <a:pt x="3800743" y="0"/>
              </a:moveTo>
              <a:lnTo>
                <a:pt x="3800743" y="494573"/>
              </a:lnTo>
              <a:lnTo>
                <a:pt x="0" y="494573"/>
              </a:lnTo>
              <a:lnTo>
                <a:pt x="0" y="6760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53750-BD4A-4941-98B8-E2615423BD65}">
      <dsp:nvSpPr>
        <dsp:cNvPr id="0" name=""/>
        <dsp:cNvSpPr/>
      </dsp:nvSpPr>
      <dsp:spPr>
        <a:xfrm>
          <a:off x="3801575" y="88125"/>
          <a:ext cx="1958612" cy="1243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0F25E-3091-4721-98B2-92EC1BEFB8D3}">
      <dsp:nvSpPr>
        <dsp:cNvPr id="0" name=""/>
        <dsp:cNvSpPr/>
      </dsp:nvSpPr>
      <dsp:spPr>
        <a:xfrm>
          <a:off x="4019199" y="294868"/>
          <a:ext cx="1958612" cy="1243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Hodnoticí kritéria</a:t>
          </a:r>
        </a:p>
      </dsp:txBody>
      <dsp:txXfrm>
        <a:off x="4055626" y="331295"/>
        <a:ext cx="1885758" cy="1170864"/>
      </dsp:txXfrm>
    </dsp:sp>
    <dsp:sp modelId="{29355B93-58E7-40B9-A9A7-D71CE35F1DE0}">
      <dsp:nvSpPr>
        <dsp:cNvPr id="0" name=""/>
        <dsp:cNvSpPr/>
      </dsp:nvSpPr>
      <dsp:spPr>
        <a:xfrm>
          <a:off x="832" y="2007862"/>
          <a:ext cx="1958612" cy="1243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A2A88-F5FF-4E55-AEDD-C8A3E2B06576}">
      <dsp:nvSpPr>
        <dsp:cNvPr id="0" name=""/>
        <dsp:cNvSpPr/>
      </dsp:nvSpPr>
      <dsp:spPr>
        <a:xfrm>
          <a:off x="218455" y="2214604"/>
          <a:ext cx="1958612" cy="1243718"/>
        </a:xfrm>
        <a:prstGeom prst="roundRect">
          <a:avLst>
            <a:gd name="adj" fmla="val 10000"/>
          </a:avLst>
        </a:prstGeom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20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Základní </a:t>
          </a:r>
          <a:r>
            <a:rPr lang="cs-CZ" sz="2000" b="1" kern="1200" dirty="0">
              <a:solidFill>
                <a:prstClr val="black"/>
              </a:solidFill>
              <a:highlight>
                <a:srgbClr val="337B86"/>
              </a:highlight>
              <a:latin typeface="Century Gothic" panose="020B0502020202020204"/>
              <a:ea typeface="+mn-ea"/>
              <a:cs typeface="+mn-cs"/>
            </a:rPr>
            <a:t>východiska</a:t>
          </a:r>
          <a:r>
            <a:rPr lang="cs-CZ" sz="20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20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(0-10 bodů)</a:t>
          </a:r>
        </a:p>
      </dsp:txBody>
      <dsp:txXfrm>
        <a:off x="254882" y="2251031"/>
        <a:ext cx="1885758" cy="1170864"/>
      </dsp:txXfrm>
    </dsp:sp>
    <dsp:sp modelId="{E76B1160-7540-4995-B8F8-99003202A4F9}">
      <dsp:nvSpPr>
        <dsp:cNvPr id="0" name=""/>
        <dsp:cNvSpPr/>
      </dsp:nvSpPr>
      <dsp:spPr>
        <a:xfrm>
          <a:off x="2394692" y="2007862"/>
          <a:ext cx="1958612" cy="1243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5BCDF-3A57-4758-95B8-75CB8AD1604C}">
      <dsp:nvSpPr>
        <dsp:cNvPr id="0" name=""/>
        <dsp:cNvSpPr/>
      </dsp:nvSpPr>
      <dsp:spPr>
        <a:xfrm>
          <a:off x="2612315" y="2214604"/>
          <a:ext cx="1958612" cy="1243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schemeClr val="bg1"/>
              </a:solidFill>
            </a:rPr>
            <a:t>Dopady projektu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schemeClr val="bg1"/>
              </a:solidFill>
            </a:rPr>
            <a:t>(0-35 bodů)</a:t>
          </a:r>
          <a:endParaRPr lang="cs-CZ" sz="1800" kern="1200" dirty="0"/>
        </a:p>
      </dsp:txBody>
      <dsp:txXfrm>
        <a:off x="2648742" y="2251031"/>
        <a:ext cx="1885758" cy="1170864"/>
      </dsp:txXfrm>
    </dsp:sp>
    <dsp:sp modelId="{BB5D0DDC-D3AA-4C61-9CFE-D67EC012D759}">
      <dsp:nvSpPr>
        <dsp:cNvPr id="0" name=""/>
        <dsp:cNvSpPr/>
      </dsp:nvSpPr>
      <dsp:spPr>
        <a:xfrm>
          <a:off x="4788551" y="2007862"/>
          <a:ext cx="1958612" cy="1243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AEFDF-3821-438F-9F8C-D8ECF6C34B8B}">
      <dsp:nvSpPr>
        <dsp:cNvPr id="0" name=""/>
        <dsp:cNvSpPr/>
      </dsp:nvSpPr>
      <dsp:spPr>
        <a:xfrm>
          <a:off x="5006175" y="2214604"/>
          <a:ext cx="1958612" cy="1243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bg1"/>
              </a:solidFill>
            </a:rPr>
            <a:t>Realizace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bg1"/>
              </a:solidFill>
            </a:rPr>
            <a:t>(0-30 bodů)</a:t>
          </a:r>
          <a:endParaRPr lang="cs-CZ" sz="1800" kern="1200" dirty="0"/>
        </a:p>
      </dsp:txBody>
      <dsp:txXfrm>
        <a:off x="5042602" y="2251031"/>
        <a:ext cx="1885758" cy="1170864"/>
      </dsp:txXfrm>
    </dsp:sp>
    <dsp:sp modelId="{5250D7C8-83DE-459B-BE9E-D9A61EBF57DB}">
      <dsp:nvSpPr>
        <dsp:cNvPr id="0" name=""/>
        <dsp:cNvSpPr/>
      </dsp:nvSpPr>
      <dsp:spPr>
        <a:xfrm>
          <a:off x="7182411" y="2007862"/>
          <a:ext cx="2492432" cy="1212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61E4E-6597-4477-802C-11EFFE9138C5}">
      <dsp:nvSpPr>
        <dsp:cNvPr id="0" name=""/>
        <dsp:cNvSpPr/>
      </dsp:nvSpPr>
      <dsp:spPr>
        <a:xfrm>
          <a:off x="7400035" y="2214604"/>
          <a:ext cx="2492432" cy="1212538"/>
        </a:xfrm>
        <a:prstGeom prst="roundRect">
          <a:avLst>
            <a:gd name="adj" fmla="val 10000"/>
          </a:avLst>
        </a:prstGeom>
        <a:solidFill>
          <a:schemeClr val="tx1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0" kern="1200" dirty="0">
              <a:solidFill>
                <a:schemeClr val="bg1"/>
              </a:solidFill>
            </a:rPr>
            <a:t>Předpoklady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0" kern="1200" dirty="0">
              <a:solidFill>
                <a:schemeClr val="bg1"/>
              </a:solidFill>
            </a:rPr>
            <a:t>(0-25 bodů)</a:t>
          </a:r>
          <a:endParaRPr lang="cs-CZ" sz="1800" b="0" kern="1200" dirty="0"/>
        </a:p>
      </dsp:txBody>
      <dsp:txXfrm>
        <a:off x="7435549" y="2250118"/>
        <a:ext cx="2421404" cy="1141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97E96-E458-4DFA-95DF-F440EEAC0DC2}">
      <dsp:nvSpPr>
        <dsp:cNvPr id="0" name=""/>
        <dsp:cNvSpPr/>
      </dsp:nvSpPr>
      <dsp:spPr>
        <a:xfrm>
          <a:off x="4778122" y="1157225"/>
          <a:ext cx="1372858" cy="7660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1630"/>
              </a:lnTo>
              <a:lnTo>
                <a:pt x="1372858" y="581630"/>
              </a:lnTo>
              <a:lnTo>
                <a:pt x="1372858" y="7660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157B9-C810-4E82-8800-3E6F683AA465}">
      <dsp:nvSpPr>
        <dsp:cNvPr id="0" name=""/>
        <dsp:cNvSpPr/>
      </dsp:nvSpPr>
      <dsp:spPr>
        <a:xfrm>
          <a:off x="2714090" y="1157225"/>
          <a:ext cx="2064031" cy="687271"/>
        </a:xfrm>
        <a:custGeom>
          <a:avLst/>
          <a:gdLst/>
          <a:ahLst/>
          <a:cxnLst/>
          <a:rect l="0" t="0" r="0" b="0"/>
          <a:pathLst>
            <a:path>
              <a:moveTo>
                <a:pt x="2064031" y="0"/>
              </a:moveTo>
              <a:lnTo>
                <a:pt x="2064031" y="502807"/>
              </a:lnTo>
              <a:lnTo>
                <a:pt x="0" y="502807"/>
              </a:lnTo>
              <a:lnTo>
                <a:pt x="0" y="6872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53750-BD4A-4941-98B8-E2615423BD65}">
      <dsp:nvSpPr>
        <dsp:cNvPr id="0" name=""/>
        <dsp:cNvSpPr/>
      </dsp:nvSpPr>
      <dsp:spPr>
        <a:xfrm>
          <a:off x="3364614" y="-107199"/>
          <a:ext cx="2827014" cy="12644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0F25E-3091-4721-98B2-92EC1BEFB8D3}">
      <dsp:nvSpPr>
        <dsp:cNvPr id="0" name=""/>
        <dsp:cNvSpPr/>
      </dsp:nvSpPr>
      <dsp:spPr>
        <a:xfrm>
          <a:off x="3585861" y="102984"/>
          <a:ext cx="2827014" cy="1264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Základní východiska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(0 – 10 bodů)</a:t>
          </a:r>
        </a:p>
      </dsp:txBody>
      <dsp:txXfrm>
        <a:off x="3622895" y="140018"/>
        <a:ext cx="2752946" cy="1190356"/>
      </dsp:txXfrm>
    </dsp:sp>
    <dsp:sp modelId="{29355B93-58E7-40B9-A9A7-D71CE35F1DE0}">
      <dsp:nvSpPr>
        <dsp:cNvPr id="0" name=""/>
        <dsp:cNvSpPr/>
      </dsp:nvSpPr>
      <dsp:spPr>
        <a:xfrm>
          <a:off x="1514390" y="1844497"/>
          <a:ext cx="2399400" cy="1597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A2A88-F5FF-4E55-AEDD-C8A3E2B06576}">
      <dsp:nvSpPr>
        <dsp:cNvPr id="0" name=""/>
        <dsp:cNvSpPr/>
      </dsp:nvSpPr>
      <dsp:spPr>
        <a:xfrm>
          <a:off x="1735637" y="2054681"/>
          <a:ext cx="2399400" cy="1597195"/>
        </a:xfrm>
        <a:prstGeom prst="roundRect">
          <a:avLst>
            <a:gd name="adj" fmla="val 10000"/>
          </a:avLst>
        </a:prstGeom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1.1 </a:t>
          </a:r>
          <a:r>
            <a:rPr lang="cs-CZ" sz="18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Environmentální problém řešený projektem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(0 - 6 bodů)</a:t>
          </a:r>
        </a:p>
      </dsp:txBody>
      <dsp:txXfrm>
        <a:off x="1782417" y="2101461"/>
        <a:ext cx="2305840" cy="1503635"/>
      </dsp:txXfrm>
    </dsp:sp>
    <dsp:sp modelId="{E76B1160-7540-4995-B8F8-99003202A4F9}">
      <dsp:nvSpPr>
        <dsp:cNvPr id="0" name=""/>
        <dsp:cNvSpPr/>
      </dsp:nvSpPr>
      <dsp:spPr>
        <a:xfrm>
          <a:off x="4250291" y="1923320"/>
          <a:ext cx="3801378" cy="1519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5BCDF-3A57-4758-95B8-75CB8AD1604C}">
      <dsp:nvSpPr>
        <dsp:cNvPr id="0" name=""/>
        <dsp:cNvSpPr/>
      </dsp:nvSpPr>
      <dsp:spPr>
        <a:xfrm>
          <a:off x="4471538" y="2133504"/>
          <a:ext cx="3801378" cy="1519332"/>
        </a:xfrm>
        <a:prstGeom prst="roundRect">
          <a:avLst>
            <a:gd name="adj" fmla="val 10000"/>
          </a:avLst>
        </a:prstGeom>
        <a:solidFill>
          <a:srgbClr val="337B86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0" kern="1200" dirty="0">
              <a:solidFill>
                <a:schemeClr val="bg1"/>
              </a:solidFill>
            </a:rPr>
            <a:t>1. 2 </a:t>
          </a:r>
          <a:r>
            <a:rPr lang="cs-CZ" sz="1800" b="0" kern="1200" dirty="0">
              <a:solidFill>
                <a:schemeClr val="bg1"/>
              </a:solidFill>
              <a:effectLst/>
              <a:ea typeface="Calibri" panose="020F0502020204030204" pitchFamily="34" charset="0"/>
            </a:rPr>
            <a:t>Soulad cílů projektu s environmentální legislativou, strategickými dokumenty a s Programem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1" kern="1200" dirty="0">
              <a:solidFill>
                <a:schemeClr val="bg1"/>
              </a:solidFill>
              <a:effectLst/>
              <a:ea typeface="Calibri" panose="020F0502020204030204" pitchFamily="34" charset="0"/>
            </a:rPr>
            <a:t>( 0 -  4 body)</a:t>
          </a:r>
          <a:endParaRPr lang="cs-CZ" sz="1800" b="1" kern="1200" dirty="0"/>
        </a:p>
      </dsp:txBody>
      <dsp:txXfrm>
        <a:off x="4516038" y="2178004"/>
        <a:ext cx="3712378" cy="14303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D3D0F-5737-4E57-8821-E61B3A94146A}">
      <dsp:nvSpPr>
        <dsp:cNvPr id="0" name=""/>
        <dsp:cNvSpPr/>
      </dsp:nvSpPr>
      <dsp:spPr>
        <a:xfrm>
          <a:off x="4780881" y="1331844"/>
          <a:ext cx="3647746" cy="676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573"/>
              </a:lnTo>
              <a:lnTo>
                <a:pt x="3647746" y="494573"/>
              </a:lnTo>
              <a:lnTo>
                <a:pt x="3647746" y="6760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0D344-9765-434E-8BC0-08AE68445F0D}">
      <dsp:nvSpPr>
        <dsp:cNvPr id="0" name=""/>
        <dsp:cNvSpPr/>
      </dsp:nvSpPr>
      <dsp:spPr>
        <a:xfrm>
          <a:off x="4780881" y="1331844"/>
          <a:ext cx="986976" cy="676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573"/>
              </a:lnTo>
              <a:lnTo>
                <a:pt x="986976" y="494573"/>
              </a:lnTo>
              <a:lnTo>
                <a:pt x="986976" y="6760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97E96-E458-4DFA-95DF-F440EEAC0DC2}">
      <dsp:nvSpPr>
        <dsp:cNvPr id="0" name=""/>
        <dsp:cNvSpPr/>
      </dsp:nvSpPr>
      <dsp:spPr>
        <a:xfrm>
          <a:off x="3373998" y="1331844"/>
          <a:ext cx="1406883" cy="676017"/>
        </a:xfrm>
        <a:custGeom>
          <a:avLst/>
          <a:gdLst/>
          <a:ahLst/>
          <a:cxnLst/>
          <a:rect l="0" t="0" r="0" b="0"/>
          <a:pathLst>
            <a:path>
              <a:moveTo>
                <a:pt x="1406883" y="0"/>
              </a:moveTo>
              <a:lnTo>
                <a:pt x="1406883" y="494573"/>
              </a:lnTo>
              <a:lnTo>
                <a:pt x="0" y="494573"/>
              </a:lnTo>
              <a:lnTo>
                <a:pt x="0" y="6760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157B9-C810-4E82-8800-3E6F683AA465}">
      <dsp:nvSpPr>
        <dsp:cNvPr id="0" name=""/>
        <dsp:cNvSpPr/>
      </dsp:nvSpPr>
      <dsp:spPr>
        <a:xfrm>
          <a:off x="980138" y="1331844"/>
          <a:ext cx="3800743" cy="676017"/>
        </a:xfrm>
        <a:custGeom>
          <a:avLst/>
          <a:gdLst/>
          <a:ahLst/>
          <a:cxnLst/>
          <a:rect l="0" t="0" r="0" b="0"/>
          <a:pathLst>
            <a:path>
              <a:moveTo>
                <a:pt x="3800743" y="0"/>
              </a:moveTo>
              <a:lnTo>
                <a:pt x="3800743" y="494573"/>
              </a:lnTo>
              <a:lnTo>
                <a:pt x="0" y="494573"/>
              </a:lnTo>
              <a:lnTo>
                <a:pt x="0" y="6760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53750-BD4A-4941-98B8-E2615423BD65}">
      <dsp:nvSpPr>
        <dsp:cNvPr id="0" name=""/>
        <dsp:cNvSpPr/>
      </dsp:nvSpPr>
      <dsp:spPr>
        <a:xfrm>
          <a:off x="3801575" y="88125"/>
          <a:ext cx="1958612" cy="1243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0F25E-3091-4721-98B2-92EC1BEFB8D3}">
      <dsp:nvSpPr>
        <dsp:cNvPr id="0" name=""/>
        <dsp:cNvSpPr/>
      </dsp:nvSpPr>
      <dsp:spPr>
        <a:xfrm>
          <a:off x="4019199" y="294868"/>
          <a:ext cx="1958612" cy="1243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Hodnoticí kritéria</a:t>
          </a:r>
        </a:p>
      </dsp:txBody>
      <dsp:txXfrm>
        <a:off x="4055626" y="331295"/>
        <a:ext cx="1885758" cy="1170864"/>
      </dsp:txXfrm>
    </dsp:sp>
    <dsp:sp modelId="{29355B93-58E7-40B9-A9A7-D71CE35F1DE0}">
      <dsp:nvSpPr>
        <dsp:cNvPr id="0" name=""/>
        <dsp:cNvSpPr/>
      </dsp:nvSpPr>
      <dsp:spPr>
        <a:xfrm>
          <a:off x="832" y="2007862"/>
          <a:ext cx="1958612" cy="1243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A2A88-F5FF-4E55-AEDD-C8A3E2B06576}">
      <dsp:nvSpPr>
        <dsp:cNvPr id="0" name=""/>
        <dsp:cNvSpPr/>
      </dsp:nvSpPr>
      <dsp:spPr>
        <a:xfrm>
          <a:off x="218455" y="2214604"/>
          <a:ext cx="1958612" cy="1243718"/>
        </a:xfrm>
        <a:prstGeom prst="roundRect">
          <a:avLst>
            <a:gd name="adj" fmla="val 10000"/>
          </a:avLst>
        </a:prstGeom>
        <a:solidFill>
          <a:schemeClr val="tx1"/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Základní východiska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(0-10 bodů)</a:t>
          </a:r>
        </a:p>
      </dsp:txBody>
      <dsp:txXfrm>
        <a:off x="254882" y="2251031"/>
        <a:ext cx="1885758" cy="1170864"/>
      </dsp:txXfrm>
    </dsp:sp>
    <dsp:sp modelId="{E76B1160-7540-4995-B8F8-99003202A4F9}">
      <dsp:nvSpPr>
        <dsp:cNvPr id="0" name=""/>
        <dsp:cNvSpPr/>
      </dsp:nvSpPr>
      <dsp:spPr>
        <a:xfrm>
          <a:off x="2394692" y="2007862"/>
          <a:ext cx="1958612" cy="1243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5BCDF-3A57-4758-95B8-75CB8AD1604C}">
      <dsp:nvSpPr>
        <dsp:cNvPr id="0" name=""/>
        <dsp:cNvSpPr/>
      </dsp:nvSpPr>
      <dsp:spPr>
        <a:xfrm>
          <a:off x="2612315" y="2214604"/>
          <a:ext cx="1958612" cy="1243718"/>
        </a:xfrm>
        <a:prstGeom prst="roundRect">
          <a:avLst>
            <a:gd name="adj" fmla="val 10000"/>
          </a:avLst>
        </a:prstGeom>
        <a:solidFill>
          <a:srgbClr val="337B86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1" kern="1200" dirty="0">
              <a:solidFill>
                <a:schemeClr val="bg1"/>
              </a:solidFill>
            </a:rPr>
            <a:t>Dopady projektu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1" kern="1200" dirty="0">
              <a:solidFill>
                <a:schemeClr val="bg1"/>
              </a:solidFill>
            </a:rPr>
            <a:t>(0-35 bodů)</a:t>
          </a:r>
          <a:endParaRPr lang="cs-CZ" sz="1800" b="1" kern="1200" dirty="0"/>
        </a:p>
      </dsp:txBody>
      <dsp:txXfrm>
        <a:off x="2648742" y="2251031"/>
        <a:ext cx="1885758" cy="1170864"/>
      </dsp:txXfrm>
    </dsp:sp>
    <dsp:sp modelId="{BB5D0DDC-D3AA-4C61-9CFE-D67EC012D759}">
      <dsp:nvSpPr>
        <dsp:cNvPr id="0" name=""/>
        <dsp:cNvSpPr/>
      </dsp:nvSpPr>
      <dsp:spPr>
        <a:xfrm>
          <a:off x="4788551" y="2007862"/>
          <a:ext cx="1958612" cy="1243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AEFDF-3821-438F-9F8C-D8ECF6C34B8B}">
      <dsp:nvSpPr>
        <dsp:cNvPr id="0" name=""/>
        <dsp:cNvSpPr/>
      </dsp:nvSpPr>
      <dsp:spPr>
        <a:xfrm>
          <a:off x="5006175" y="2214604"/>
          <a:ext cx="1958612" cy="1243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bg1"/>
              </a:solidFill>
            </a:rPr>
            <a:t>Realizace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bg1"/>
              </a:solidFill>
            </a:rPr>
            <a:t>(0-30 bodů)</a:t>
          </a:r>
          <a:endParaRPr lang="cs-CZ" sz="1800" kern="1200" dirty="0"/>
        </a:p>
      </dsp:txBody>
      <dsp:txXfrm>
        <a:off x="5042602" y="2251031"/>
        <a:ext cx="1885758" cy="1170864"/>
      </dsp:txXfrm>
    </dsp:sp>
    <dsp:sp modelId="{5250D7C8-83DE-459B-BE9E-D9A61EBF57DB}">
      <dsp:nvSpPr>
        <dsp:cNvPr id="0" name=""/>
        <dsp:cNvSpPr/>
      </dsp:nvSpPr>
      <dsp:spPr>
        <a:xfrm>
          <a:off x="7182411" y="2007862"/>
          <a:ext cx="2492432" cy="1212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61E4E-6597-4477-802C-11EFFE9138C5}">
      <dsp:nvSpPr>
        <dsp:cNvPr id="0" name=""/>
        <dsp:cNvSpPr/>
      </dsp:nvSpPr>
      <dsp:spPr>
        <a:xfrm>
          <a:off x="7400035" y="2214604"/>
          <a:ext cx="2492432" cy="1212538"/>
        </a:xfrm>
        <a:prstGeom prst="roundRect">
          <a:avLst>
            <a:gd name="adj" fmla="val 10000"/>
          </a:avLst>
        </a:prstGeom>
        <a:solidFill>
          <a:schemeClr val="tx1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0" kern="1200" dirty="0">
              <a:solidFill>
                <a:schemeClr val="bg1"/>
              </a:solidFill>
            </a:rPr>
            <a:t>Předpoklady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0" kern="1200" dirty="0">
              <a:solidFill>
                <a:schemeClr val="bg1"/>
              </a:solidFill>
            </a:rPr>
            <a:t>(0-25 bodů)</a:t>
          </a:r>
          <a:endParaRPr lang="cs-CZ" sz="1800" b="0" kern="1200" dirty="0"/>
        </a:p>
      </dsp:txBody>
      <dsp:txXfrm>
        <a:off x="7435549" y="2250118"/>
        <a:ext cx="2421404" cy="11415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97E96-E458-4DFA-95DF-F440EEAC0DC2}">
      <dsp:nvSpPr>
        <dsp:cNvPr id="0" name=""/>
        <dsp:cNvSpPr/>
      </dsp:nvSpPr>
      <dsp:spPr>
        <a:xfrm>
          <a:off x="4778122" y="1157225"/>
          <a:ext cx="1372858" cy="7660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1630"/>
              </a:lnTo>
              <a:lnTo>
                <a:pt x="1372858" y="581630"/>
              </a:lnTo>
              <a:lnTo>
                <a:pt x="1372858" y="7660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157B9-C810-4E82-8800-3E6F683AA465}">
      <dsp:nvSpPr>
        <dsp:cNvPr id="0" name=""/>
        <dsp:cNvSpPr/>
      </dsp:nvSpPr>
      <dsp:spPr>
        <a:xfrm>
          <a:off x="2714090" y="1157225"/>
          <a:ext cx="2064031" cy="687271"/>
        </a:xfrm>
        <a:custGeom>
          <a:avLst/>
          <a:gdLst/>
          <a:ahLst/>
          <a:cxnLst/>
          <a:rect l="0" t="0" r="0" b="0"/>
          <a:pathLst>
            <a:path>
              <a:moveTo>
                <a:pt x="2064031" y="0"/>
              </a:moveTo>
              <a:lnTo>
                <a:pt x="2064031" y="502807"/>
              </a:lnTo>
              <a:lnTo>
                <a:pt x="0" y="502807"/>
              </a:lnTo>
              <a:lnTo>
                <a:pt x="0" y="6872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53750-BD4A-4941-98B8-E2615423BD65}">
      <dsp:nvSpPr>
        <dsp:cNvPr id="0" name=""/>
        <dsp:cNvSpPr/>
      </dsp:nvSpPr>
      <dsp:spPr>
        <a:xfrm>
          <a:off x="3364614" y="-107199"/>
          <a:ext cx="2827014" cy="12644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0F25E-3091-4721-98B2-92EC1BEFB8D3}">
      <dsp:nvSpPr>
        <dsp:cNvPr id="0" name=""/>
        <dsp:cNvSpPr/>
      </dsp:nvSpPr>
      <dsp:spPr>
        <a:xfrm>
          <a:off x="3585861" y="102984"/>
          <a:ext cx="2827014" cy="12644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Dopady projektu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(0 – 35 bodů)</a:t>
          </a:r>
        </a:p>
      </dsp:txBody>
      <dsp:txXfrm>
        <a:off x="3622895" y="140018"/>
        <a:ext cx="2752946" cy="1190356"/>
      </dsp:txXfrm>
    </dsp:sp>
    <dsp:sp modelId="{29355B93-58E7-40B9-A9A7-D71CE35F1DE0}">
      <dsp:nvSpPr>
        <dsp:cNvPr id="0" name=""/>
        <dsp:cNvSpPr/>
      </dsp:nvSpPr>
      <dsp:spPr>
        <a:xfrm>
          <a:off x="1514390" y="1844497"/>
          <a:ext cx="2399400" cy="1597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A2A88-F5FF-4E55-AEDD-C8A3E2B06576}">
      <dsp:nvSpPr>
        <dsp:cNvPr id="0" name=""/>
        <dsp:cNvSpPr/>
      </dsp:nvSpPr>
      <dsp:spPr>
        <a:xfrm>
          <a:off x="1735637" y="2054681"/>
          <a:ext cx="2399400" cy="1597195"/>
        </a:xfrm>
        <a:prstGeom prst="roundRect">
          <a:avLst>
            <a:gd name="adj" fmla="val 10000"/>
          </a:avLst>
        </a:prstGeom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2.1 </a:t>
          </a:r>
          <a:r>
            <a:rPr lang="cs-CZ" sz="18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Cíle a dopady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(0 - 25 bodů)</a:t>
          </a:r>
        </a:p>
      </dsp:txBody>
      <dsp:txXfrm>
        <a:off x="1782417" y="2101461"/>
        <a:ext cx="2305840" cy="1503635"/>
      </dsp:txXfrm>
    </dsp:sp>
    <dsp:sp modelId="{E76B1160-7540-4995-B8F8-99003202A4F9}">
      <dsp:nvSpPr>
        <dsp:cNvPr id="0" name=""/>
        <dsp:cNvSpPr/>
      </dsp:nvSpPr>
      <dsp:spPr>
        <a:xfrm>
          <a:off x="4250291" y="1923320"/>
          <a:ext cx="3801378" cy="1519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5BCDF-3A57-4758-95B8-75CB8AD1604C}">
      <dsp:nvSpPr>
        <dsp:cNvPr id="0" name=""/>
        <dsp:cNvSpPr/>
      </dsp:nvSpPr>
      <dsp:spPr>
        <a:xfrm>
          <a:off x="4471538" y="2133504"/>
          <a:ext cx="3801378" cy="1519332"/>
        </a:xfrm>
        <a:prstGeom prst="roundRect">
          <a:avLst>
            <a:gd name="adj" fmla="val 10000"/>
          </a:avLst>
        </a:prstGeom>
        <a:solidFill>
          <a:srgbClr val="337B86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0" kern="1200" dirty="0">
              <a:solidFill>
                <a:schemeClr val="bg1"/>
              </a:solidFill>
            </a:rPr>
            <a:t>2. 2 </a:t>
          </a:r>
          <a:r>
            <a:rPr lang="cs-CZ" sz="1800" b="0" kern="1200" dirty="0">
              <a:solidFill>
                <a:schemeClr val="bg1"/>
              </a:solidFill>
              <a:effectLst/>
              <a:ea typeface="Calibri" panose="020F0502020204030204" pitchFamily="34" charset="0"/>
            </a:rPr>
            <a:t>Udržitelnost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b="1" kern="1200" dirty="0">
              <a:solidFill>
                <a:schemeClr val="bg1"/>
              </a:solidFill>
              <a:effectLst/>
              <a:ea typeface="Calibri" panose="020F0502020204030204" pitchFamily="34" charset="0"/>
            </a:rPr>
            <a:t>( 0 -  10 body)</a:t>
          </a:r>
          <a:endParaRPr lang="cs-CZ" sz="1800" b="1" kern="1200" dirty="0"/>
        </a:p>
      </dsp:txBody>
      <dsp:txXfrm>
        <a:off x="4516038" y="2178004"/>
        <a:ext cx="3712378" cy="1430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3E3A8-1B86-4D9E-A509-C849EA4ABA23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DAAE4-7016-47B2-A31D-221345C5E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18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6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4035E-9D36-685E-805C-E3199E96C0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C7D5957-A908-9433-98BF-45FE06D1B7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1B75232-80D7-F732-19DD-7B9A13C87F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2C98894-6016-B050-AD75-65C07089CE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107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F637A-EE17-586B-7636-8799AF1C1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1978F82-85F0-BE57-81ED-1FEF00AE58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C201181-C10F-BD30-479A-1E3A1673C0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84F1FF-3480-7118-2B9B-618A58007C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150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5BB80-FB3C-E330-E327-AE6ADC2F6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1B3B3C8-B26F-1566-5D78-E29BE220DB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951FCF4-30D0-74E4-009A-B0485863E2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PROČ? Čemu a jak přírodě, resp. posílení biodiverzity prospěju? Musím popsat výchozí stav, ze kterého bude patrný environmentální problém dané lokality/ povodí nebo např. řešeného </a:t>
            </a:r>
            <a:r>
              <a:rPr lang="cs-CZ" dirty="0" err="1"/>
              <a:t>územíí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798A0A-F579-2E38-24C1-C88B4C2721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739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90526-839E-3BD9-54F0-E4E414C50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E739769-5E6A-117B-CD78-6BF51EECED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188D8FA-D205-FB61-2A4B-C2D1DBADAD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F1A1DD-853A-7E2B-066D-C629B982E2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23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754B2-C2C4-C167-037B-C71848727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A80DFD9-90A3-9920-338E-DD0F6D77DE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9F4B669-12AE-FF4C-0862-EB6306E6E9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PROČ? Čemu a jak přírodě, resp. posílení biodiverzity prospěju? Musím popsat výchozí stav, ze kterého bude patrný environmentální problém dané lokality/ povodí nebo např. řešeného </a:t>
            </a:r>
            <a:r>
              <a:rPr lang="cs-CZ" dirty="0" err="1"/>
              <a:t>územíí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A39489-D257-8CE7-E66D-2AC06DBD56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282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8E0D59-30B7-3B9A-1A88-5D04F37FA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CB82698-1DDA-71DD-E80B-B4E1B909B3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87F3266-B372-8A6F-EDAF-E65019E156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PROČ? Čemu a jak přírodě, resp. posílení biodiverzity prospěju? Musím popsat výchozí stav, ze kterého bude patrný environmentální problém dané lokality/ povodí nebo např. řešeného </a:t>
            </a:r>
            <a:r>
              <a:rPr lang="cs-CZ" dirty="0" err="1"/>
              <a:t>územíí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FFCE31D-D697-9C04-0D38-D00E08568E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302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093AE-B63E-65C2-5C16-9A8B5B1CC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C9CCF89-CEAE-AA16-EF19-512E03F6CB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288DC63-DDE9-A704-AD62-885A441159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PROČ? Čemu a jak přírodě, resp. posílení biodiverzity prospěju? Musím popsat výchozí stav, ze kterého bude patrný environmentální problém dané lokality/ povodí nebo např. řešeného </a:t>
            </a:r>
            <a:r>
              <a:rPr lang="cs-CZ" dirty="0" err="1"/>
              <a:t>územíí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1DA05B-6DEE-8AD5-FB0B-2E44D58691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056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9E8D0-E86A-4B9B-436B-662BCBA31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3CCDD9A-4987-19A0-B174-4E7D872538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04E5BBF-5C15-0B25-2FAA-7BB888D1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D2F041-4912-BD2A-3FEB-5CFBE19403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2915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D1F942-ECF3-822A-5945-3DEE89FBA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5DB194D-48C8-DEDB-5514-5A2882B148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2B033F9-5491-69A2-8FDA-40FCA17A5C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8AA002-BF42-2B17-8E7F-D1FE712A22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480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3ACD8-672B-E151-84B2-FC51E24CC4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436F926-F13F-B5A4-7E4C-F6F0C34482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8D09331-D857-A69B-443E-836EF11B17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B8E749-9B27-B2E6-FD0C-BCB944F621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85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365B1-5817-FB32-BC24-D74D3F518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47ED6F8-B3FD-DAB9-249C-6DB1BE2147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A4228BF-FA7D-AD68-5328-AEF84634C7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B11B1A-9D6D-8D75-C559-D1F342521D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2518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C960D-EDAC-6134-E3CD-A61210722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D5CB3AA-5DFE-DB24-41CA-A6180C40DA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508A28C-8931-94EE-F185-6DD2AF55C7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04BC13-5CA7-2232-764F-E4C30C6724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444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E0512-18BD-01E7-05D5-7961135F5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6D08460-A843-1F93-DCE2-4B341D2876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6D678BD-5FBD-D707-CD34-6A7083BE5C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5E8019-B67E-9C21-21D8-C5CBEFCC47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2573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370442-1743-0D9E-E48A-13A55A068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C5D3B75-D629-EDA5-008B-59D8B41333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6B45168-747F-F6A4-4726-13408A248E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549DE6-3A48-9EB7-6256-DA89103563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5541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85156-CB3A-530E-1EFD-46F7413EB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F7772AB-E06C-3887-1969-954757F2A2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EC71666-315C-E82A-825D-B5C19DFD17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D6474A-9326-B92D-65E9-9108729566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608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9BE71-CC64-6708-3677-D9E04745F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3974EC5-7C87-9173-6EE3-9944333297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2956B5D-E5E3-3073-000A-D76F1FC56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PROČ? Čemu a jak přírodě, resp. posílení biodiverzity prospěju? Musím popsat výchozí stav, ze kterého bude patrný environmentální problém dané lokality/ povodí nebo např. řešeného </a:t>
            </a:r>
            <a:r>
              <a:rPr lang="cs-CZ" dirty="0" err="1"/>
              <a:t>územíí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3C4784-C640-6AB4-E7C6-07DE902001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0343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474BD-9A31-8850-6583-356C2F183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CACDE0C-27C1-050E-2D99-31495028F7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AFC097C-021D-01E3-C286-A31BD077AF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496317-5ECE-0D42-5957-204730C5DB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1839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98553-4D31-E5BA-7903-188E3445D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0B8B5AB-919A-A612-F471-9F59D1AA37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55FB9E6-283A-6F2B-33E9-4AD1F7FF7D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7CD925-BF00-AB10-DFCF-FE278C2F00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831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B359A-8437-342B-EB99-9F5C8424F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618CC23-68EB-9ED3-6D7A-D4D5E08496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4F2D766-6591-448D-41DF-11C76517D2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0E2E62-CDB0-36C6-4B22-9E44968B04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730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C3FC2-0FCE-E926-3C3C-09B0A86406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32871C7-F228-FE19-F7C1-9F5C684AB4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2278B50-226C-AA19-8F80-26A870BD4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79FDD4-6BCB-9B80-A1B1-6173B700A0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316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23D9C-E460-2F8E-7CD1-DF9EFF245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34AA6DA-88E3-DABB-B2A2-08F4B0BBC2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5A2A7DA-A676-384D-76D2-D2B52C54D0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7181CB8-E2D7-2FA4-6AFF-E24538DCAD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239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D42C47-20DC-0AD6-877F-FCD35AEC5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E2E9FA1-9093-F043-DC4D-CF19F2DB9E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F47176E-421D-6DE6-F7E0-21C74BE85A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PROČ? Čemu a jak přírodě, resp. posílení biodiverzity prospěju? Musím popsat výchozí stav, ze kterého bude patrný environmentální problém dané lokality/ povodí nebo např. řešeného </a:t>
            </a:r>
            <a:r>
              <a:rPr lang="cs-CZ" dirty="0" err="1"/>
              <a:t>územíí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E78CB6D-F6E2-EA82-8B75-A5E0F363E9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52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B4A5F-84F2-64D9-6519-F964B11E6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C980F96-9705-3295-3081-4376454ED4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D550007-9F6F-6A55-2D86-C81B14A8EC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PROČ? Čemu a jak přírodě, resp. posílení biodiverzity prospěju? Musím popsat výchozí stav, ze kterého bude patrný environmentální problém dané lokality/ povodí nebo např. řešeného </a:t>
            </a:r>
            <a:r>
              <a:rPr lang="cs-CZ" dirty="0" err="1"/>
              <a:t>územíí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C3B827-970E-4B9A-9B9D-8071902F7E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555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D10A99-FAD4-B2C8-CF31-4EDCB70E7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DC8C284-73D4-5AE3-2C16-F202C247D2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2FC8448-5AC6-631C-4EA6-699AC2C1A7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PROČ? Čemu a jak přírodě, resp. posílení biodiverzity prospěju? Musím popsat výchozí stav, ze kterého bude patrný environmentální problém dané lokality/ povodí nebo např. řešeného </a:t>
            </a:r>
            <a:r>
              <a:rPr lang="cs-CZ" dirty="0" err="1"/>
              <a:t>územíí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2B1DD3-1AF4-02CA-B6C1-66C57E07BE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61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5BF09-DBBE-BF7E-B387-8C65BC255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359FC7E-0D39-7E99-286F-FEA2E3D399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8B12257-B6B2-5358-8A3E-7AD443BF44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EF025D-BF8E-2503-E0EA-6E14683A40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52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85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2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3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447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067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219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466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376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27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43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79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76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64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80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5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9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3E1197-074C-433E-9F39-E629A5FD868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769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14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15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796587F-59D2-4C56-A60C-E705DE34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351" y="1289099"/>
            <a:ext cx="4419734" cy="2336970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Informační seminář pro předkladatele velkých projektů do 1. kola výzvy programu Udržitelný turismus a posílení biodiverzity</a:t>
            </a:r>
            <a:br>
              <a:rPr lang="cs-CZ" sz="2400" b="1" dirty="0">
                <a:solidFill>
                  <a:schemeClr val="tx1"/>
                </a:solidFill>
              </a:rPr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r>
              <a:rPr lang="cs-CZ" sz="2800" b="1" dirty="0"/>
              <a:t>Ministerstvo životního prostředí</a:t>
            </a:r>
            <a:br>
              <a:rPr lang="cs-CZ" sz="2800" b="1" dirty="0"/>
            </a:br>
            <a:r>
              <a:rPr lang="cs-CZ" sz="2800" b="1" dirty="0"/>
              <a:t>21</a:t>
            </a:r>
            <a:r>
              <a:rPr lang="cs-CZ" sz="2400" b="1" dirty="0"/>
              <a:t>. ledna 2025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DAA46B9-B7E8-4487-B28E-C63A6EB7A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7191 h 6985200"/>
              <a:gd name="connsiteX6" fmla="*/ 1 w 6858001"/>
              <a:gd name="connsiteY6" fmla="*/ 887191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7191"/>
                </a:lnTo>
                <a:lnTo>
                  <a:pt x="1" y="887191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C866818C-1E5F-475A-B310-3C06B555F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DE338D-ACAE-4AB8-BA49-4669F3A73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50633"/>
            <a:ext cx="5449471" cy="1189714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12AFDE8-E1ED-4A49-B8B3-4953F4B8A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374880-BFD4-4C03-BE00-CB80236D9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008" y="3762728"/>
            <a:ext cx="4955311" cy="193638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98294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CCB31A-34BA-D0B0-CABB-8329C65A0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60CA0-8C9B-00D3-43BB-A993673E0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88993"/>
          </a:xfrm>
        </p:spPr>
        <p:txBody>
          <a:bodyPr>
            <a:noAutofit/>
          </a:bodyPr>
          <a:lstStyle/>
          <a:p>
            <a:pPr algn="ctr"/>
            <a:r>
              <a:rPr lang="cs-CZ" sz="32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1.1 Environmentální problém řešený projektem </a:t>
            </a:r>
            <a:r>
              <a:rPr lang="cs-CZ" sz="3200" b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cs-CZ" sz="3200" b="1" dirty="0">
                <a:solidFill>
                  <a:srgbClr val="337B86"/>
                </a:solidFill>
                <a:ea typeface="+mn-ea"/>
                <a:cs typeface="+mn-cs"/>
              </a:rPr>
              <a:t>požadavky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DB9462-A404-A32F-04FD-1A4BAAAFC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53" y="1741711"/>
            <a:ext cx="9893694" cy="3653265"/>
          </a:xfrm>
        </p:spPr>
        <p:txBody>
          <a:bodyPr>
            <a:noAutofit/>
          </a:bodyPr>
          <a:lstStyle/>
          <a:p>
            <a:pPr marL="457200" algn="just">
              <a:spcBef>
                <a:spcPts val="600"/>
              </a:spcBef>
              <a:spcAft>
                <a:spcPts val="800"/>
              </a:spcAft>
            </a:pPr>
            <a:r>
              <a:rPr lang="cs-CZ" sz="16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Dokumentace problému</a:t>
            </a:r>
            <a:endParaRPr lang="cs-CZ" sz="1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Popis aktuální situace a její historie.</a:t>
            </a: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Příčiny definovaného environmentálního problému a jejich analyzování.</a:t>
            </a: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Vymezení území, na kterém budou realizovány projektové aktivity včetně území, na které bude mít realizace projektu významný vliv.</a:t>
            </a:r>
          </a:p>
          <a:p>
            <a:pPr marL="464185" algn="just">
              <a:spcBef>
                <a:spcPts val="600"/>
              </a:spcBef>
              <a:spcAft>
                <a:spcPts val="800"/>
              </a:spcAft>
            </a:pPr>
            <a:r>
              <a:rPr lang="cs-CZ" sz="16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Důvody nezbytnosti projektu</a:t>
            </a:r>
            <a:endParaRPr lang="cs-CZ" sz="1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Stručný popis potřebnosti projektu s ohledem na aktuální stav.</a:t>
            </a:r>
          </a:p>
          <a:p>
            <a:pPr marL="457200" lvl="1" indent="0" algn="just">
              <a:spcBef>
                <a:spcPts val="600"/>
              </a:spcBef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cs-CZ" sz="1600" b="1" dirty="0">
              <a:solidFill>
                <a:srgbClr val="B0151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600"/>
              </a:spcBef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b="1" dirty="0">
                <a:solidFill>
                  <a:srgbClr val="B0151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Svá tvrzení podložte! </a:t>
            </a:r>
            <a:r>
              <a:rPr lang="cs-CZ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--- </a:t>
            </a:r>
            <a:r>
              <a:rPr lang="cs-CZ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Link</a:t>
            </a:r>
            <a:r>
              <a:rPr lang="cs-CZ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 aktuální provedené studie nebo (výzkumné) zprávy.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16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4ED25DE2-3C7C-3CEA-209B-BD911423F980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9B1E9374-C9EF-4568-832F-328B127AE806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6F74E22-3522-44C1-7171-FF01F154BD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2644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A77A52-4AD4-41E9-0A8F-5BACCEFE6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A9051-0FC7-85B2-DB8E-F46A1AC9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88993"/>
          </a:xfrm>
        </p:spPr>
        <p:txBody>
          <a:bodyPr>
            <a:noAutofit/>
          </a:bodyPr>
          <a:lstStyle/>
          <a:p>
            <a:pPr algn="ctr"/>
            <a:r>
              <a:rPr lang="cs-CZ" sz="32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1.1 Environmentální problém řešený projektem </a:t>
            </a:r>
            <a:br>
              <a:rPr lang="cs-CZ" sz="32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rgbClr val="337B86"/>
                </a:solidFill>
                <a:ea typeface="+mn-ea"/>
                <a:cs typeface="+mn-cs"/>
                <a:sym typeface="Wingdings 2" panose="05020102010507070707" pitchFamily="18" charset="2"/>
              </a:rPr>
              <a:t></a:t>
            </a:r>
            <a:r>
              <a:rPr lang="cs-CZ" sz="3200" b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solidFill>
                  <a:srgbClr val="337B86"/>
                </a:solidFill>
                <a:ea typeface="+mn-ea"/>
                <a:cs typeface="+mn-cs"/>
              </a:rPr>
              <a:t>časté chyby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5A1B31-5512-1B0C-41BD-ECB5BC53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53" y="1756459"/>
            <a:ext cx="9893694" cy="365326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Příliš široce definovaný environmentální problém: </a:t>
            </a:r>
          </a:p>
          <a:p>
            <a:pPr marL="40005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i="1" kern="100" dirty="0">
                <a:solidFill>
                  <a:srgbClr val="337B86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CHKO Beskydy</a:t>
            </a:r>
            <a:r>
              <a:rPr lang="cs-CZ" sz="1600" i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dlouhodobě čelí zhoršování přírodního prostředí způsobenému vysokou návštěvností. </a:t>
            </a:r>
            <a:r>
              <a:rPr lang="cs-CZ" sz="1600" i="1" kern="100" dirty="0">
                <a:solidFill>
                  <a:srgbClr val="337B86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Do</a:t>
            </a:r>
            <a:r>
              <a:rPr lang="cs-CZ" sz="1600" kern="100" dirty="0">
                <a:solidFill>
                  <a:srgbClr val="337B86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chází k poškozování vzácných biotopů a ohrožování volně se vyskytujících živočichů neukázněným pohybem turistů.</a:t>
            </a:r>
            <a:endParaRPr lang="cs-CZ" sz="1600" kern="100" dirty="0">
              <a:solidFill>
                <a:srgbClr val="337B86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Chybná identifikace příčin</a:t>
            </a:r>
            <a:r>
              <a:rPr lang="cs-CZ" sz="1800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podílejících se na environmentálním problému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Nedostatečný popis stávající situace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Chybí </a:t>
            </a:r>
            <a:r>
              <a:rPr lang="cs-CZ" sz="1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kvantifikované</a:t>
            </a:r>
            <a:r>
              <a:rPr lang="cs-CZ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informace o environmentálním stavu území dané lokality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Chybí informace o </a:t>
            </a:r>
            <a:r>
              <a:rPr lang="cs-CZ" sz="1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výjimečnosti</a:t>
            </a:r>
            <a:r>
              <a:rPr lang="cs-CZ" sz="18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dotčeného území  projektem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08E7614C-0A79-710F-DA9E-AAA7B5BADF80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427B8F-33D6-93FC-8BC1-D87011732C30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dirty="0">
                <a:solidFill>
                  <a:srgbClr val="C00000"/>
                </a:solidFill>
              </a:rPr>
            </a:br>
            <a:endParaRPr lang="cs-CZ" sz="12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400273B-AF0C-654B-2A81-9AFDA344D3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71777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255C5C-DAE7-A369-A633-68A374337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EDFD9-0708-09FA-D02E-0A80CF18D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1.1 Environmentální problém řešený projektem </a:t>
            </a:r>
            <a:r>
              <a:rPr lang="cs-CZ" sz="3200" b="1" dirty="0">
                <a:solidFill>
                  <a:srgbClr val="337B86"/>
                </a:solidFill>
                <a:ea typeface="+mn-ea"/>
                <a:cs typeface="+mn-cs"/>
                <a:sym typeface="Wingdings 2" panose="05020102010507070707" pitchFamily="18" charset="2"/>
              </a:rPr>
              <a:t></a:t>
            </a:r>
            <a:r>
              <a:rPr lang="cs-CZ" sz="3200" b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solidFill>
                  <a:srgbClr val="337B86"/>
                </a:solidFill>
                <a:ea typeface="+mn-ea"/>
                <a:cs typeface="+mn-cs"/>
              </a:rPr>
              <a:t>příklad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A1AEB7-F70A-B4B0-3762-820208001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9893694" cy="36532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700" i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sym typeface="Wingdings 2" panose="05020102010507070707" pitchFamily="18" charset="2"/>
              </a:rPr>
              <a:t>T</a:t>
            </a:r>
            <a:r>
              <a:rPr lang="cs-CZ" sz="1700" i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uristická oblast XYZ, která se nachází ve zvláště chráněné oblasti XX, čelí posledních 10 let zhoršování přírodního prostředí způsobenému vysokou návštěvností turistů. Hlavním environmentálním problémem s tím spojeným je narůstající degradace přírodních stanovišť a eroze půdy na kritických místech. Tento stav má přímý vliv na biodiverzitu – například populace chráněných druhů rostlin a živočichů, jako je hořec tečkovaný nebo střevlík horský, zaznamenaly v posledních pěti letech pokles o více než 25 % (zdroj: XYZ, 2023 – </a:t>
            </a:r>
            <a:r>
              <a:rPr lang="cs-CZ" sz="17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možné uvést odkaz, kde najít</a:t>
            </a:r>
            <a:r>
              <a:rPr lang="cs-CZ" sz="1700" i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700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Hlavními </a:t>
            </a:r>
            <a:r>
              <a:rPr lang="cs-CZ" sz="1700" b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příčinami</a:t>
            </a:r>
            <a:r>
              <a:rPr lang="cs-CZ" sz="1700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tohoto stavu jsou</a:t>
            </a:r>
            <a:r>
              <a:rPr lang="cs-CZ" sz="17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						Blíže popište</a:t>
            </a:r>
            <a:endParaRPr lang="cs-CZ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700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Přetížení exponovaných lokalit: ……</a:t>
            </a:r>
            <a:r>
              <a:rPr lang="cs-CZ" sz="1800" b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							aktuální stav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700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Nedostatečná infrastruktura: ……..</a:t>
            </a:r>
            <a:r>
              <a:rPr lang="cs-CZ" sz="1800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							</a:t>
            </a:r>
            <a:r>
              <a:rPr lang="cs-CZ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(možné uvést odkaz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700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Nízká informovanost návštěvník: </a:t>
            </a:r>
            <a:r>
              <a:rPr lang="cs-CZ" sz="1800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…..</a:t>
            </a:r>
            <a:r>
              <a:rPr lang="cs-CZ" sz="1800" kern="100" dirty="0">
                <a:solidFill>
                  <a:srgbClr val="337B86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cs-CZ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					        </a:t>
            </a:r>
            <a:r>
              <a:rPr lang="cs-CZ" sz="1800" kern="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cs-CZ" sz="18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zdrojová data)</a:t>
            </a:r>
          </a:p>
          <a:p>
            <a:pPr marL="0" indent="0">
              <a:buNone/>
            </a:pPr>
            <a:endParaRPr lang="cs-CZ" sz="1600" i="1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2ACAC501-3B91-AB2D-0A82-450B38C02330}"/>
              </a:ext>
            </a:extLst>
          </p:cNvPr>
          <p:cNvCxnSpPr/>
          <p:nvPr/>
        </p:nvCxnSpPr>
        <p:spPr>
          <a:xfrm>
            <a:off x="572891" y="575645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Šipka: doleva 3">
            <a:extLst>
              <a:ext uri="{FF2B5EF4-FFF2-40B4-BE49-F238E27FC236}">
                <a16:creationId xmlns:a16="http://schemas.microsoft.com/office/drawing/2014/main" id="{B3A52EF8-E618-4800-5F25-D0FE3834991C}"/>
              </a:ext>
            </a:extLst>
          </p:cNvPr>
          <p:cNvSpPr/>
          <p:nvPr/>
        </p:nvSpPr>
        <p:spPr>
          <a:xfrm>
            <a:off x="5892800" y="4311211"/>
            <a:ext cx="1538514" cy="59508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25981EB-C53A-3E52-D2AB-4E169CA586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F07BF033-74CE-36B8-CBC2-7FF0F8AC12B9}"/>
              </a:ext>
            </a:extLst>
          </p:cNvPr>
          <p:cNvSpPr txBox="1"/>
          <p:nvPr/>
        </p:nvSpPr>
        <p:spPr>
          <a:xfrm>
            <a:off x="1310640" y="6083442"/>
            <a:ext cx="535141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100" dirty="0">
                <a:solidFill>
                  <a:srgbClr val="C00000"/>
                </a:solidFill>
              </a:rPr>
            </a:br>
            <a:r>
              <a:rPr lang="cs-CZ" sz="11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100" dirty="0">
                <a:solidFill>
                  <a:srgbClr val="C00000"/>
                </a:solidFill>
              </a:rPr>
            </a:br>
            <a:endParaRPr lang="cs-CZ" sz="11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0310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19437A-12B7-857C-C6F7-A1CA49972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52FE4-9A8A-1867-2CE9-2D32EDAD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1.2 </a:t>
            </a:r>
            <a:r>
              <a:rPr lang="cs-CZ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Soulad cílů projektu s environmentální legislativou, strategickými dokumenty a s Programem – </a:t>
            </a:r>
            <a:r>
              <a:rPr lang="cs-CZ" sz="3200" b="1" dirty="0">
                <a:solidFill>
                  <a:srgbClr val="337B86"/>
                </a:solidFill>
                <a:effectLst/>
                <a:ea typeface="Calibri" panose="020F0502020204030204" pitchFamily="34" charset="0"/>
              </a:rPr>
              <a:t>max. 4 body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78B8E-3BE6-65B8-C157-52393CD3A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625214"/>
            <a:ext cx="9893694" cy="308096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cs-CZ" sz="1800" i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popíše, k jakým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vnitrostátním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právním předpisům a vnitrostátním politikám v oblasti životního prostředí a klimatu se váže environmentální problém a jakým způsobem přispěje jeho řešení k naplnění cílů Programu (specifikovaného ve Výzvě). 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zde podrobně popíše, jakým způsobem prostřednictvím cílů projektu přispěje k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naplnění cíle Programu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uvede všechny relevantní </a:t>
            </a:r>
            <a:r>
              <a:rPr lang="cs-CZ" sz="1800" i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národní strategické a legislativní dokumenty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(strategie, plány, rámce atd.) související s cíli projektu a popíše, jak spolu souvisejí, a doloží je odkazem na konkrétní text (kapitolu, odstavec atd.) v dokumentech.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D4F58474-1BFF-95F6-374C-32F68AF3CE76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B63C043C-F665-D562-8F17-4BD670F6AAC1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A386175-1E10-8307-E038-F59A6BCBE6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015978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391CE4-9A94-7B23-F26E-9DA077B58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92ECE-6546-8B61-3C0D-A9DA01AF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88993"/>
          </a:xfrm>
        </p:spPr>
        <p:txBody>
          <a:bodyPr>
            <a:noAutofit/>
          </a:bodyPr>
          <a:lstStyle/>
          <a:p>
            <a:pPr algn="ctr"/>
            <a:r>
              <a:rPr lang="cs-CZ" sz="32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1.2 </a:t>
            </a:r>
            <a:r>
              <a:rPr lang="cs-CZ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Soulad cílů projektu s environmentální legislativou, strategickými dokumenty a s Programem </a:t>
            </a: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– požadavky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E70CDE-EB58-D2A6-9C92-799E741E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53" y="2216282"/>
            <a:ext cx="9893694" cy="3653265"/>
          </a:xfrm>
        </p:spPr>
        <p:txBody>
          <a:bodyPr>
            <a:noAutofit/>
          </a:bodyPr>
          <a:lstStyle/>
          <a:p>
            <a:pPr marL="457200" algn="just">
              <a:spcBef>
                <a:spcPts val="600"/>
              </a:spcBef>
              <a:spcAft>
                <a:spcPts val="800"/>
              </a:spcAft>
            </a:pPr>
            <a:r>
              <a:rPr lang="cs-CZ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Dokumentace právních předpisů a strategických dokumentů</a:t>
            </a:r>
            <a:endParaRPr lang="cs-CZ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Seznam relevantních právních předpisů, relevantních národních strategií, plánů a rámců (s odkazy na konkrétní texty).</a:t>
            </a: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Stručný popis, jak projekt naplňuje požadavky těchto právních předpisů a strategických dokumentů.</a:t>
            </a:r>
          </a:p>
          <a:p>
            <a:pPr marL="457200" algn="just">
              <a:spcBef>
                <a:spcPts val="600"/>
              </a:spcBef>
              <a:spcAft>
                <a:spcPts val="800"/>
              </a:spcAft>
            </a:pPr>
            <a:r>
              <a:rPr lang="cs-CZ" sz="1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Přehled cílů Programu</a:t>
            </a:r>
            <a:endParaRPr lang="cs-CZ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Specifikace cílů Programu, na které se projekt zaměřuje s odůvodněním, jak realizace projektu přispěje k jejich naplnění. </a:t>
            </a:r>
            <a:r>
              <a:rPr lang="pl-PL" dirty="0">
                <a:solidFill>
                  <a:schemeClr val="bg1"/>
                </a:solidFill>
                <a:cs typeface="Times New Roman" panose="02020603050405020304" pitchFamily="18" charset="0"/>
              </a:rPr>
              <a:t>Cíle Programu jsou uvedeny v textu Výzvy v části I. 1. Východiska. </a:t>
            </a: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0A91F6C0-A976-97B3-9B9E-7172C6BE773E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3CE0E4E7-CA24-E452-5A1E-37143EF1113D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DD91558-BFDE-115D-233C-664698ED4A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85668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DAE2BA-3BDA-09F1-8866-59E4C7BE2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6F44E-436B-930A-F40B-9AA5D9E2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HODNOTICÍ KRITÉRIUM č. 2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7DA88FB4-4730-BA0D-D7EE-A0876EC4E0FA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0A5C7284-E9A7-B940-D0E6-5C46CA850446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b="1" dirty="0">
                <a:solidFill>
                  <a:srgbClr val="C00000"/>
                </a:solidFill>
              </a:rPr>
            </a:br>
            <a:r>
              <a:rPr lang="cs-CZ" sz="1200" b="1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4" name="Zástupný obsah 6">
            <a:extLst>
              <a:ext uri="{FF2B5EF4-FFF2-40B4-BE49-F238E27FC236}">
                <a16:creationId xmlns:a16="http://schemas.microsoft.com/office/drawing/2014/main" id="{81536D20-C9ED-A0E7-B435-9C02488F1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96534"/>
              </p:ext>
            </p:extLst>
          </p:nvPr>
        </p:nvGraphicFramePr>
        <p:xfrm>
          <a:off x="1149350" y="1742922"/>
          <a:ext cx="9893300" cy="365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4FF91B98-D8A4-C052-DB26-F6E2BCEE1A2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8128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C795F7-BDD2-BE5F-EBE7-A00B0B1CF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FBD98-436C-64B4-6627-DD8187DDF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HODNOTICÍ KRITÉRIUM č. 2 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67782CAA-4571-B8BF-2DF4-CADBE269E80C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DE1AD4-E07C-D8F7-FFC2-AA00CF473A7A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4" name="Zástupný obsah 6">
            <a:extLst>
              <a:ext uri="{FF2B5EF4-FFF2-40B4-BE49-F238E27FC236}">
                <a16:creationId xmlns:a16="http://schemas.microsoft.com/office/drawing/2014/main" id="{389999B1-A4E9-1949-CBFC-538993C5A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523587"/>
              </p:ext>
            </p:extLst>
          </p:nvPr>
        </p:nvGraphicFramePr>
        <p:xfrm>
          <a:off x="1149350" y="1728173"/>
          <a:ext cx="9893300" cy="365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C140A256-D43B-27AA-A9B3-89E69F24D91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70533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7D6491-009C-DB24-9CE1-4D7DB7E4E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2E808-48CF-78A2-819F-01C15D7F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2.1 Cíle a dopady </a:t>
            </a:r>
            <a:r>
              <a:rPr lang="cs-CZ" sz="3200" b="1" dirty="0">
                <a:solidFill>
                  <a:srgbClr val="337B8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max. 25 bodů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9A5DAF-B403-B8E2-C3F3-31FAEF66D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9893694" cy="365326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Jaký je </a:t>
            </a:r>
            <a:r>
              <a:rPr lang="cs-CZ" sz="1800" b="1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cíl projektu </a:t>
            </a: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jak </a:t>
            </a:r>
            <a:r>
              <a:rPr lang="cs-CZ" sz="1800" b="1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souvisí se sledovaným environmentálním problémem</a:t>
            </a: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cs-CZ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Žadatel popíše hlavní cíle projektu a navrhne příslušné </a:t>
            </a:r>
            <a:r>
              <a:rPr lang="cs-CZ" sz="1800" b="1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ukazatele pro měření pokroku při jejich dosahování.</a:t>
            </a:r>
            <a:endParaRPr lang="cs-CZ" sz="1800" b="1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Žadatel určí, popíše </a:t>
            </a:r>
            <a:r>
              <a:rPr lang="cs-CZ" sz="1800" b="1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kvantifikuje hlavní dopady projektu </a:t>
            </a: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očekávané na konci realizace projektu ve vztahu k environmentálnímu problému(</a:t>
            </a:r>
            <a:r>
              <a:rPr lang="cs-CZ" sz="1800" i="1" dirty="0" err="1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ům</a:t>
            </a: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 jak je popsáno v bodě 1.1. Uvede konkrétní informace o dopadech, které se týkají výhradně jeho projektu. </a:t>
            </a:r>
            <a:endParaRPr lang="cs-CZ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Žadatel explicitně uvede, </a:t>
            </a:r>
            <a:r>
              <a:rPr lang="cs-CZ" sz="1800" b="1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 kterému z programových výstupů</a:t>
            </a:r>
            <a:r>
              <a:rPr lang="cs-CZ" sz="1800" i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(uvedených v tabulce výše) se jeho projekt váže a tuto vazbu zdůvodní.</a:t>
            </a:r>
            <a:endParaRPr lang="cs-CZ" sz="1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2FA116B6-CD7E-DD15-EC63-4D7235F6A93E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1AFE706E-5B00-0F10-0BB3-DF838545E195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dirty="0">
                <a:solidFill>
                  <a:srgbClr val="C00000"/>
                </a:solidFill>
              </a:rPr>
            </a:br>
            <a:endParaRPr lang="cs-CZ" sz="12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C3BDF1E-0BBB-D56C-E28F-FC09054239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864990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5299E1-B378-F78D-2406-D71B2BCF1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E910C-D544-1C21-4AC3-096BEB9A5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88993"/>
          </a:xfrm>
        </p:spPr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1"/>
                </a:solidFill>
                <a:ea typeface="+mn-ea"/>
                <a:cs typeface="+mn-cs"/>
              </a:rPr>
              <a:t>2.1 Jak definovat CÍLE projektu?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07EDE-62D5-AEDF-2DE0-F63590D67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53" y="1741711"/>
            <a:ext cx="9893694" cy="3877185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Než si definujete cíl, stanovte si jako pomůcku příčinu problému. Snáze tak definujete cíle, například: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rgbClr val="337B86"/>
                </a:solidFill>
              </a:rPr>
              <a:t>„Nadměrná a neusměrněná návštěvnost turisticky atraktivních lokalit vede k degradaci přírodních památek a k negativním dopadům na místní ekosystémy.“</a:t>
            </a:r>
          </a:p>
          <a:p>
            <a:r>
              <a:rPr lang="cs-CZ" sz="1600" b="1" dirty="0">
                <a:solidFill>
                  <a:schemeClr val="bg1"/>
                </a:solidFill>
              </a:rPr>
              <a:t>Cíle projektu</a:t>
            </a:r>
            <a:r>
              <a:rPr lang="cs-CZ" sz="1600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600" b="1" i="1" dirty="0">
                <a:solidFill>
                  <a:schemeClr val="bg1"/>
                </a:solidFill>
              </a:rPr>
              <a:t>1. </a:t>
            </a:r>
            <a:r>
              <a:rPr lang="cs-CZ" sz="1600" i="1" dirty="0">
                <a:solidFill>
                  <a:schemeClr val="bg1"/>
                </a:solidFill>
              </a:rPr>
              <a:t>Snížit negativní dopady turismu na přírodní památky v prioritních lokalitách o 30 % oproti     současnému stavu –  </a:t>
            </a:r>
            <a:r>
              <a:rPr lang="cs-CZ" sz="1600" b="1" i="1" dirty="0">
                <a:solidFill>
                  <a:schemeClr val="bg1"/>
                </a:solidFill>
              </a:rPr>
              <a:t>hlavní cíl vyvozený z příčiny.</a:t>
            </a:r>
          </a:p>
          <a:p>
            <a:pPr marL="0" indent="0">
              <a:buNone/>
            </a:pPr>
            <a:r>
              <a:rPr lang="cs-CZ" sz="1600" b="1" i="1" dirty="0">
                <a:solidFill>
                  <a:schemeClr val="bg1"/>
                </a:solidFill>
              </a:rPr>
              <a:t>	1.1</a:t>
            </a:r>
            <a:r>
              <a:rPr lang="cs-CZ" sz="1600" i="1" dirty="0">
                <a:solidFill>
                  <a:schemeClr val="bg1"/>
                </a:solidFill>
              </a:rPr>
              <a:t> Zvýšit ekologickou stabilitu rekultivací 10 ha poškozených ploch a snížit erozi půdy o 20 %.</a:t>
            </a:r>
          </a:p>
          <a:p>
            <a:pPr marL="0" indent="0">
              <a:buNone/>
            </a:pPr>
            <a:r>
              <a:rPr lang="cs-CZ" sz="1600" i="1" dirty="0">
                <a:solidFill>
                  <a:schemeClr val="bg1"/>
                </a:solidFill>
              </a:rPr>
              <a:t>     – </a:t>
            </a:r>
            <a:r>
              <a:rPr lang="cs-CZ" sz="1600" b="1" i="1" dirty="0">
                <a:solidFill>
                  <a:schemeClr val="bg1"/>
                </a:solidFill>
              </a:rPr>
              <a:t>dílčí cíl vyvozený z příčiny.</a:t>
            </a:r>
          </a:p>
          <a:p>
            <a:pPr marL="0" indent="0">
              <a:buNone/>
            </a:pPr>
            <a:r>
              <a:rPr lang="cs-CZ" sz="1600" b="1" i="1" dirty="0">
                <a:solidFill>
                  <a:schemeClr val="bg1"/>
                </a:solidFill>
              </a:rPr>
              <a:t>	1.2</a:t>
            </a:r>
            <a:r>
              <a:rPr lang="cs-CZ" sz="1600" i="1" dirty="0">
                <a:solidFill>
                  <a:schemeClr val="bg1"/>
                </a:solidFill>
              </a:rPr>
              <a:t> Zvýšit povědomí turistů o principech udržitelného turismu prostřednictvím kampaní a vzdělávacích aktivit s cílem zapojit alespoň 50 % návštěvníků v projektových lokalitách – </a:t>
            </a:r>
            <a:r>
              <a:rPr lang="cs-CZ" sz="1600" b="1" i="1" dirty="0">
                <a:solidFill>
                  <a:schemeClr val="bg1"/>
                </a:solidFill>
              </a:rPr>
              <a:t>dílčí cíl vyvozený z příčiny.</a:t>
            </a:r>
          </a:p>
          <a:p>
            <a:pPr>
              <a:buFont typeface="+mj-lt"/>
              <a:buAutoNum type="arabicPeriod"/>
            </a:pPr>
            <a:endParaRPr lang="cs-CZ" sz="1600" i="1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E7DAF7DD-BF39-3A10-CBF3-C3F406E6B204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1F57D7B3-5FD5-478C-5FE8-92B3D68E792B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012508C-30F6-E554-A00C-FA13FB50FF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72719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02B38E-3440-0FA1-95F6-8C56FE293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5663E-6262-7336-3288-A7033E205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88993"/>
          </a:xfrm>
        </p:spPr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2.1 Jak definovat CÍLE projektu?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B818EE-755E-AE17-444C-DC0D22AE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53" y="1741711"/>
            <a:ext cx="9893694" cy="365326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Stanovené cíle musí být </a:t>
            </a:r>
            <a:r>
              <a:rPr lang="cs-CZ" sz="2400" b="1" dirty="0">
                <a:solidFill>
                  <a:schemeClr val="bg1"/>
                </a:solidFill>
              </a:rPr>
              <a:t>dosažitelné, měřitelné</a:t>
            </a:r>
            <a:r>
              <a:rPr lang="cs-CZ" sz="2400" dirty="0">
                <a:solidFill>
                  <a:schemeClr val="bg1"/>
                </a:solidFill>
              </a:rPr>
              <a:t> a </a:t>
            </a:r>
            <a:r>
              <a:rPr lang="cs-CZ" sz="2400" b="1" dirty="0">
                <a:solidFill>
                  <a:schemeClr val="bg1"/>
                </a:solidFill>
              </a:rPr>
              <a:t>časově ohraničené</a:t>
            </a:r>
            <a:r>
              <a:rPr lang="cs-CZ" sz="2400" dirty="0">
                <a:solidFill>
                  <a:schemeClr val="bg1"/>
                </a:solidFill>
              </a:rPr>
              <a:t>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Vymezení cílů musí být dostatečně úzké, aby bylo realizovatelné jedním projektem.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bg1"/>
                </a:solidFill>
              </a:rPr>
              <a:t>Každý z cílů musí přispívat k řešení nebo odstranění problému.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</a:rPr>
              <a:t>Cíl, který přímo neřeší </a:t>
            </a:r>
            <a:r>
              <a:rPr lang="cs-CZ" sz="2400" dirty="0" err="1">
                <a:solidFill>
                  <a:schemeClr val="bg1"/>
                </a:solidFill>
              </a:rPr>
              <a:t>env</a:t>
            </a:r>
            <a:r>
              <a:rPr lang="cs-CZ" sz="2400" dirty="0">
                <a:solidFill>
                  <a:schemeClr val="bg1"/>
                </a:solidFill>
              </a:rPr>
              <a:t>. problém, není správně definovaný.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bg1"/>
              </a:solidFill>
            </a:endParaRPr>
          </a:p>
          <a:p>
            <a:pPr algn="ctr"/>
            <a:endParaRPr lang="cs-CZ" sz="2400" i="1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40BFED72-2A57-9935-F07E-AD4E55DC73A0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F6E76BEA-DE73-9C6C-FBB4-A304FB7F9D39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C42E002-CDB1-0F1D-048B-DE925500F5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0141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FF4C6FDC-4F28-5F6D-B4FF-14F35E45AC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89371" y="229351"/>
            <a:ext cx="4702629" cy="5605265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FE066C41-CCD6-07CD-6C7C-473213D7D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921BF639-5A57-2825-6CB9-EF59C727E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5A8FA22-92AE-4221-AD7F-C3AC08B10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682" y="1218906"/>
            <a:ext cx="7434775" cy="2634635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Příprava projektové žádosti – konceptu – 1. část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589AAEA-2991-4D63-BCFA-E85EF298D4B5}"/>
              </a:ext>
            </a:extLst>
          </p:cNvPr>
          <p:cNvSpPr txBox="1"/>
          <p:nvPr/>
        </p:nvSpPr>
        <p:spPr>
          <a:xfrm>
            <a:off x="629880" y="4593767"/>
            <a:ext cx="105974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Markéta Konečná</a:t>
            </a: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Ministerstvo životního prostředí</a:t>
            </a: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C7B75C9A-4D87-F926-5695-10A0E2D04AA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B01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5E64717D-A6FB-DD87-9E93-451968F3733B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b="1" dirty="0">
                <a:solidFill>
                  <a:srgbClr val="C00000"/>
                </a:solidFill>
              </a:rPr>
            </a:br>
            <a:r>
              <a:rPr lang="cs-CZ" sz="1200" b="1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9" name="Obrázek 48">
            <a:extLst>
              <a:ext uri="{FF2B5EF4-FFF2-40B4-BE49-F238E27FC236}">
                <a16:creationId xmlns:a16="http://schemas.microsoft.com/office/drawing/2014/main" id="{FE3AB32A-2327-1B83-7791-55B7A4ECC9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56254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F47226-49A4-227C-9232-9CCB3EAEB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12226-F3C9-9ABD-1FDC-6CC81F4E3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88993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ea typeface="+mn-ea"/>
                <a:cs typeface="+mn-cs"/>
              </a:rPr>
              <a:t>2.1 Jak popsat DOPADY projektu?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03BB5C-24C4-3B03-4138-F2E26AC67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53" y="1401099"/>
            <a:ext cx="9893694" cy="3993878"/>
          </a:xfrm>
        </p:spPr>
        <p:txBody>
          <a:bodyPr>
            <a:noAutofit/>
          </a:bodyPr>
          <a:lstStyle/>
          <a:p>
            <a:pPr marL="457200" lvl="1" indent="0" algn="just">
              <a:spcBef>
                <a:spcPts val="600"/>
              </a:spcBef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cs-CZ" sz="16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Očekávané dopady</a:t>
            </a:r>
            <a:r>
              <a:rPr lang="cs-CZ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u="sng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Identifikace</a:t>
            </a:r>
            <a:r>
              <a:rPr lang="cs-CZ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600" u="sng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kvantifikace</a:t>
            </a:r>
            <a:r>
              <a:rPr lang="cs-CZ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hlavních dopadů projektu, které se očekávají na konci realizace, a to </a:t>
            </a:r>
            <a:r>
              <a:rPr lang="cs-CZ" sz="16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zejména ve vazbě na environmentální problém </a:t>
            </a:r>
            <a:r>
              <a:rPr lang="cs-CZ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popsaný v části 1.1.</a:t>
            </a:r>
          </a:p>
          <a:p>
            <a:pPr marL="857250" lvl="2" indent="0" algn="just">
              <a:spcBef>
                <a:spcPts val="600"/>
              </a:spcBef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cs-CZ" sz="14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6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Krátkodobé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Většinou přínos výsledků konkrétních aktivit </a:t>
            </a:r>
            <a:r>
              <a:rPr lang="cs-CZ" sz="1600" dirty="0">
                <a:solidFill>
                  <a:srgbClr val="337B8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(např. 1. 2 instalovaná infrastruktura; 1. 3 zvýšená informovanost.</a:t>
            </a: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6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Dlouhodobé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Přínos těchto výsledků k řešení environmentálního cíle v dlouhodobém horizontu – dopad na biodiverzitu lokality </a:t>
            </a:r>
            <a:r>
              <a:rPr lang="cs-CZ" sz="1600" dirty="0">
                <a:solidFill>
                  <a:srgbClr val="337B8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(např. zlepšení stavu biotopu </a:t>
            </a:r>
            <a:r>
              <a:rPr lang="cs-CZ" sz="1600" i="1" dirty="0">
                <a:solidFill>
                  <a:srgbClr val="337B86"/>
                </a:solidFill>
              </a:rPr>
              <a:t>XY, jež je degradován</a:t>
            </a:r>
            <a:r>
              <a:rPr lang="cs-CZ" sz="1600" dirty="0">
                <a:solidFill>
                  <a:srgbClr val="337B8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vlivem nadměrné turistické zátěže </a:t>
            </a:r>
            <a:r>
              <a:rPr lang="cs-CZ" sz="1600" i="1" dirty="0">
                <a:solidFill>
                  <a:srgbClr val="337B86"/>
                </a:solidFill>
              </a:rPr>
              <a:t>o n% oproti současnému stavu). </a:t>
            </a:r>
            <a:r>
              <a:rPr lang="cs-CZ" sz="1600" i="1" dirty="0">
                <a:solidFill>
                  <a:schemeClr val="bg1"/>
                </a:solidFill>
              </a:rPr>
              <a:t>V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mnoha projektech půjde o předpoklad, jelikož daná opatření budou realizována až na sklonku projektu.</a:t>
            </a: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Pozn. Lze doplnit i dopady </a:t>
            </a:r>
            <a:r>
              <a:rPr lang="cs-CZ" sz="16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socio-ekonomické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ty budou požadovány zejména ve 2. kole výzvy.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23DDFC65-7CE5-ACCD-9DB5-A9665201DA28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303B2BAC-E7F7-85FE-2709-289D6C06C581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EA1CB32-8DBA-C752-A1DC-A4191865A3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04732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12078B-A9D4-2976-32B6-859B63B32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82CBC-58D2-E4A7-EB2E-D5B16F4AB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618766" cy="52026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chemeClr val="bg1"/>
                </a:solidFill>
                <a:ea typeface="+mn-ea"/>
                <a:cs typeface="+mn-cs"/>
              </a:rPr>
              <a:t>2.1 Udržitelný turismus – programové indikátory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E95D2D3-EACF-C37C-752B-237ECC0FB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813995"/>
              </p:ext>
            </p:extLst>
          </p:nvPr>
        </p:nvGraphicFramePr>
        <p:xfrm>
          <a:off x="347364" y="1239099"/>
          <a:ext cx="11332064" cy="46946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8962">
                  <a:extLst>
                    <a:ext uri="{9D8B030D-6E8A-4147-A177-3AD203B41FA5}">
                      <a16:colId xmlns:a16="http://schemas.microsoft.com/office/drawing/2014/main" val="2450232886"/>
                    </a:ext>
                  </a:extLst>
                </a:gridCol>
                <a:gridCol w="992874">
                  <a:extLst>
                    <a:ext uri="{9D8B030D-6E8A-4147-A177-3AD203B41FA5}">
                      <a16:colId xmlns:a16="http://schemas.microsoft.com/office/drawing/2014/main" val="2415675338"/>
                    </a:ext>
                  </a:extLst>
                </a:gridCol>
                <a:gridCol w="6650228">
                  <a:extLst>
                    <a:ext uri="{9D8B030D-6E8A-4147-A177-3AD203B41FA5}">
                      <a16:colId xmlns:a16="http://schemas.microsoft.com/office/drawing/2014/main" val="3477181717"/>
                    </a:ext>
                  </a:extLst>
                </a:gridCol>
              </a:tblGrid>
              <a:tr h="72401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rgbClr val="B01513"/>
                          </a:solidFill>
                          <a:effectLst/>
                        </a:rPr>
                        <a:t>Výstupy programu </a:t>
                      </a:r>
                      <a:endParaRPr lang="cs-CZ" sz="160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B01513"/>
                          </a:solidFill>
                          <a:effectLst/>
                        </a:rPr>
                        <a:t> ANO /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B01513"/>
                          </a:solidFill>
                          <a:effectLst/>
                        </a:rPr>
                        <a:t> NE</a:t>
                      </a:r>
                      <a:endParaRPr lang="cs-CZ" sz="140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solidFill>
                            <a:srgbClr val="B01513"/>
                          </a:solidFill>
                          <a:effectLst/>
                        </a:rPr>
                        <a:t>Jakým způsobem </a:t>
                      </a:r>
                      <a:r>
                        <a:rPr lang="cs-CZ" sz="1400" b="0" dirty="0">
                          <a:solidFill>
                            <a:srgbClr val="B01513"/>
                          </a:solidFill>
                          <a:effectLst/>
                        </a:rPr>
                        <a:t>projekt </a:t>
                      </a:r>
                      <a:r>
                        <a:rPr lang="cs-CZ" sz="1400" b="1" dirty="0">
                          <a:solidFill>
                            <a:srgbClr val="B01513"/>
                          </a:solidFill>
                          <a:effectLst/>
                        </a:rPr>
                        <a:t>přispívá</a:t>
                      </a:r>
                      <a:r>
                        <a:rPr lang="cs-CZ" sz="1400" b="0" dirty="0">
                          <a:solidFill>
                            <a:srgbClr val="B01513"/>
                          </a:solidFill>
                          <a:effectLst/>
                        </a:rPr>
                        <a:t> k naplnění daného programového výstupu + </a:t>
                      </a:r>
                      <a:r>
                        <a:rPr lang="cs-CZ" sz="1400" b="1" dirty="0">
                          <a:solidFill>
                            <a:srgbClr val="B01513"/>
                          </a:solidFill>
                          <a:effectLst/>
                        </a:rPr>
                        <a:t>počet</a:t>
                      </a:r>
                      <a:r>
                        <a:rPr lang="cs-CZ" sz="1400" b="0" dirty="0">
                          <a:solidFill>
                            <a:srgbClr val="B01513"/>
                          </a:solidFill>
                          <a:effectLst/>
                        </a:rPr>
                        <a:t> předpokládaných realizovaných opatření</a:t>
                      </a:r>
                      <a:endParaRPr lang="cs-CZ" sz="1400" b="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379252"/>
                  </a:ext>
                </a:extLst>
              </a:tr>
              <a:tr h="1349760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900"/>
                        <a:buFont typeface="+mj-lt"/>
                        <a:buNone/>
                      </a:pPr>
                      <a:r>
                        <a:rPr lang="cs-CZ" sz="1500" dirty="0">
                          <a:solidFill>
                            <a:srgbClr val="337B86"/>
                          </a:solidFill>
                          <a:effectLst/>
                        </a:rPr>
                        <a:t>Realizovaná opatření zaměřená na rozložení návštěvnosti zohledňující jak potřeby turistů a návštěvníků, tak především stav a limity dané lokality a potřeby místních obyvatel.</a:t>
                      </a:r>
                      <a:endParaRPr lang="cs-CZ" sz="15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/>
                        <a:t>, 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39285"/>
                  </a:ext>
                </a:extLst>
              </a:tr>
              <a:tr h="959550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900"/>
                        <a:buFont typeface="+mj-lt"/>
                        <a:buNone/>
                      </a:pPr>
                      <a:r>
                        <a:rPr lang="cs-CZ" sz="1500" dirty="0">
                          <a:solidFill>
                            <a:srgbClr val="337B86"/>
                          </a:solidFill>
                          <a:effectLst/>
                        </a:rPr>
                        <a:t>Systémová řešení v oblasti udržitelného turismu zavedená/přijatá příslušnými orgány veřejné správy.  </a:t>
                      </a:r>
                      <a:endParaRPr lang="cs-CZ" sz="15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</a:rPr>
                        <a:t>ANO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/>
                        <a:t>Implementace doporučení pro veřejnou správu, která budou přijatá a zavedena v rámci politiky udržitelného turismu. Počet opatření: 10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64451"/>
                  </a:ext>
                </a:extLst>
              </a:tr>
              <a:tr h="594543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900"/>
                        <a:buFont typeface="+mj-lt"/>
                        <a:buNone/>
                      </a:pPr>
                      <a:r>
                        <a:rPr lang="cs-CZ" sz="1500" dirty="0">
                          <a:solidFill>
                            <a:srgbClr val="337B86"/>
                          </a:solidFill>
                          <a:effectLst/>
                        </a:rPr>
                        <a:t>Realizovaná opatření zaměřená na sjednocení monitoringu návštěvnosti </a:t>
                      </a:r>
                      <a:endParaRPr lang="cs-CZ" sz="15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053924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900"/>
                        <a:buFont typeface="+mj-lt"/>
                        <a:buNone/>
                      </a:pPr>
                      <a:r>
                        <a:rPr lang="cs-CZ" sz="1500" dirty="0">
                          <a:solidFill>
                            <a:srgbClr val="337B86"/>
                          </a:solidFill>
                          <a:effectLst/>
                        </a:rPr>
                        <a:t>Informování široké veřejnosti a zvyšování odbornosti profesionálů o ochraně přírody v oblasti udržitelného turismu.</a:t>
                      </a:r>
                      <a:endParaRPr lang="cs-CZ" sz="15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bg1"/>
                          </a:solidFill>
                          <a:effectLst/>
                        </a:rPr>
                        <a:t>ANO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/>
                        <a:t>Min. 70 % návštěvníků v průzkumu vykáže zvýšené povědomí o udržitelné turistice a ochraně přírody po realizaci projektu: Počet vzdělávacích kampaní: minimálně 5 během trvání projektu. Počet distribuovaných informačních materiálů: 10 000 kusů. Počet návštěvníků zapojených do workshopů nebo akcí zaměřených na udržitelnost: 500 osob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917968"/>
                  </a:ext>
                </a:extLst>
              </a:tr>
            </a:tbl>
          </a:graphicData>
        </a:graphic>
      </p:graphicFrame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2FAD47F4-DC53-8BA8-B7A1-618E488095DF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>
            <a:extLst>
              <a:ext uri="{FF2B5EF4-FFF2-40B4-BE49-F238E27FC236}">
                <a16:creationId xmlns:a16="http://schemas.microsoft.com/office/drawing/2014/main" id="{E3D5594A-98CA-26CE-8D73-B97FC655E1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87961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5816C7-4175-C796-245E-B40DEF776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63C60-9533-AEE2-44EE-08D63AEB3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736754" cy="52026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chemeClr val="bg1"/>
                </a:solidFill>
                <a:ea typeface="+mn-ea"/>
                <a:cs typeface="+mn-cs"/>
              </a:rPr>
              <a:t>2.1 Posílení biodiverzity – programové indikátory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8A0E884-A9CD-D2DD-3D38-F0D1791E87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957213"/>
              </p:ext>
            </p:extLst>
          </p:nvPr>
        </p:nvGraphicFramePr>
        <p:xfrm>
          <a:off x="629880" y="1663475"/>
          <a:ext cx="10932239" cy="3708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9165">
                  <a:extLst>
                    <a:ext uri="{9D8B030D-6E8A-4147-A177-3AD203B41FA5}">
                      <a16:colId xmlns:a16="http://schemas.microsoft.com/office/drawing/2014/main" val="2450232886"/>
                    </a:ext>
                  </a:extLst>
                </a:gridCol>
                <a:gridCol w="734307">
                  <a:extLst>
                    <a:ext uri="{9D8B030D-6E8A-4147-A177-3AD203B41FA5}">
                      <a16:colId xmlns:a16="http://schemas.microsoft.com/office/drawing/2014/main" val="2415675338"/>
                    </a:ext>
                  </a:extLst>
                </a:gridCol>
                <a:gridCol w="6668767">
                  <a:extLst>
                    <a:ext uri="{9D8B030D-6E8A-4147-A177-3AD203B41FA5}">
                      <a16:colId xmlns:a16="http://schemas.microsoft.com/office/drawing/2014/main" val="3477181717"/>
                    </a:ext>
                  </a:extLst>
                </a:gridCol>
              </a:tblGrid>
              <a:tr h="7371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solidFill>
                            <a:srgbClr val="B01513"/>
                          </a:solidFill>
                          <a:effectLst/>
                        </a:rPr>
                        <a:t>Výstupy programu </a:t>
                      </a:r>
                      <a:endParaRPr lang="cs-CZ" sz="180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B01513"/>
                          </a:solidFill>
                          <a:effectLst/>
                        </a:rPr>
                        <a:t>ANO /  NE</a:t>
                      </a:r>
                      <a:endParaRPr lang="cs-CZ" sz="140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solidFill>
                            <a:srgbClr val="B01513"/>
                          </a:solidFill>
                          <a:effectLst/>
                        </a:rPr>
                        <a:t>Jakým způsobem </a:t>
                      </a:r>
                      <a:r>
                        <a:rPr lang="cs-CZ" sz="1400" b="0" dirty="0">
                          <a:solidFill>
                            <a:srgbClr val="B01513"/>
                          </a:solidFill>
                          <a:effectLst/>
                        </a:rPr>
                        <a:t>projekt </a:t>
                      </a:r>
                      <a:r>
                        <a:rPr lang="cs-CZ" sz="1400" b="1" dirty="0">
                          <a:solidFill>
                            <a:srgbClr val="B01513"/>
                          </a:solidFill>
                          <a:effectLst/>
                        </a:rPr>
                        <a:t>přispívá</a:t>
                      </a:r>
                      <a:r>
                        <a:rPr lang="cs-CZ" sz="1400" b="0" dirty="0">
                          <a:solidFill>
                            <a:srgbClr val="B01513"/>
                          </a:solidFill>
                          <a:effectLst/>
                        </a:rPr>
                        <a:t> k naplnění daného programového výstupu + </a:t>
                      </a:r>
                      <a:r>
                        <a:rPr lang="cs-CZ" sz="1400" b="1" dirty="0">
                          <a:solidFill>
                            <a:srgbClr val="B01513"/>
                          </a:solidFill>
                          <a:effectLst/>
                        </a:rPr>
                        <a:t>počet</a:t>
                      </a:r>
                      <a:r>
                        <a:rPr lang="cs-CZ" sz="1400" b="0" dirty="0">
                          <a:solidFill>
                            <a:srgbClr val="B01513"/>
                          </a:solidFill>
                          <a:effectLst/>
                        </a:rPr>
                        <a:t> předpokládaných realizovaných opatření - možno vyjmenovat aktivity</a:t>
                      </a:r>
                      <a:endParaRPr lang="cs-CZ" sz="1400" b="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379252"/>
                  </a:ext>
                </a:extLst>
              </a:tr>
              <a:tr h="1065210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900"/>
                        <a:buFont typeface="+mj-lt"/>
                        <a:buNone/>
                      </a:pPr>
                      <a:r>
                        <a:rPr lang="cs-CZ" sz="1600" b="1" kern="1200" dirty="0">
                          <a:solidFill>
                            <a:srgbClr val="337B8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Realizovaná konkrétní řešení pro defragmentaci vodních a suchozemských ekosystémů.</a:t>
                      </a:r>
                      <a:endParaRPr lang="cs-CZ" sz="16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39285"/>
                  </a:ext>
                </a:extLst>
              </a:tr>
              <a:tr h="930274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900"/>
                        <a:buFont typeface="+mj-lt"/>
                        <a:buNone/>
                      </a:pPr>
                      <a:r>
                        <a:rPr lang="cs-CZ" sz="1600" b="1" kern="1200" dirty="0">
                          <a:solidFill>
                            <a:srgbClr val="337B8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Realizovaný monitoring přírodně cenných lokalit z hlediska defragmentace krajiny.</a:t>
                      </a:r>
                      <a:endParaRPr lang="cs-CZ" sz="16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64451"/>
                  </a:ext>
                </a:extLst>
              </a:tr>
              <a:tr h="677086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900"/>
                        <a:buFont typeface="+mj-lt"/>
                        <a:buNone/>
                      </a:pPr>
                      <a:r>
                        <a:rPr lang="cs-CZ" sz="1600" b="1" kern="1200" dirty="0">
                          <a:solidFill>
                            <a:srgbClr val="337B8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Zvýšení odbornosti profesionálů a povědomí laické veřejnosti o ochraně přírody v oblasti fragmentace krajiny.</a:t>
                      </a:r>
                      <a:endParaRPr lang="cs-CZ" sz="16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053924"/>
                  </a:ext>
                </a:extLst>
              </a:tr>
            </a:tbl>
          </a:graphicData>
        </a:graphic>
      </p:graphicFrame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779FA2B1-1EAC-D4CA-E90C-6E2766D680AB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E89B0360-3222-EAD6-7CB3-E6FAD82F1501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AAC9167-1D0B-5AAB-5E75-58B6A026E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07454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156C81-722E-89AD-819D-4AE55644E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B81EC-7E4B-B6B7-3514-8E19F460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618766" cy="52026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chemeClr val="bg1"/>
                </a:solidFill>
                <a:ea typeface="+mn-ea"/>
                <a:cs typeface="+mn-cs"/>
              </a:rPr>
              <a:t>2.1 Udržitelný turismus – programové indikátory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57CD9FE-7DAF-B5F3-9D35-BA39672B8A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364485"/>
              </p:ext>
            </p:extLst>
          </p:nvPr>
        </p:nvGraphicFramePr>
        <p:xfrm>
          <a:off x="686869" y="1425396"/>
          <a:ext cx="10433415" cy="3805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4808">
                  <a:extLst>
                    <a:ext uri="{9D8B030D-6E8A-4147-A177-3AD203B41FA5}">
                      <a16:colId xmlns:a16="http://schemas.microsoft.com/office/drawing/2014/main" val="2450232886"/>
                    </a:ext>
                  </a:extLst>
                </a:gridCol>
                <a:gridCol w="3598607">
                  <a:extLst>
                    <a:ext uri="{9D8B030D-6E8A-4147-A177-3AD203B41FA5}">
                      <a16:colId xmlns:a16="http://schemas.microsoft.com/office/drawing/2014/main" val="3477181717"/>
                    </a:ext>
                  </a:extLst>
                </a:gridCol>
              </a:tblGrid>
              <a:tr h="6179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solidFill>
                            <a:srgbClr val="B01513"/>
                          </a:solidFill>
                          <a:effectLst/>
                        </a:rPr>
                        <a:t>Indikátory střednědobých/ dlouhodobých výsledků programu</a:t>
                      </a:r>
                      <a:endParaRPr lang="cs-CZ" sz="180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kern="1200" dirty="0">
                          <a:solidFill>
                            <a:srgbClr val="337B8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1" kern="1200" dirty="0">
                          <a:solidFill>
                            <a:srgbClr val="B0151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</a:t>
                      </a:r>
                      <a:r>
                        <a:rPr lang="cs-CZ" sz="1400" b="0" kern="1200" dirty="0">
                          <a:solidFill>
                            <a:srgbClr val="B0151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váš projekt může přispět k </a:t>
                      </a:r>
                      <a:r>
                        <a:rPr lang="cs-CZ" sz="1400" b="1" kern="1200" dirty="0">
                          <a:solidFill>
                            <a:srgbClr val="B0151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naplnění uvedených indikátorů</a:t>
                      </a:r>
                      <a:r>
                        <a:rPr lang="cs-CZ" sz="1400" b="0" kern="1200" dirty="0">
                          <a:solidFill>
                            <a:srgbClr val="B0151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379252"/>
                  </a:ext>
                </a:extLst>
              </a:tr>
              <a:tr h="57518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Počet (zasažených) druhů profitujících ze snížení zátěže způsobené overturismem.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39285"/>
                  </a:ext>
                </a:extLst>
              </a:tr>
              <a:tr h="67032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Rozloha území vykazující pozitivní změnu nebo trend v příznivém chování návštěvníků.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64451"/>
                  </a:ext>
                </a:extLst>
              </a:tr>
              <a:tr h="8679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Počet území s nově vytvořenou (sjednocenou) strategií nebo systémovým řešením udržitelného turismu v rámci rozsáhlých územních celků s vysokou přírodní hodnotou.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053924"/>
                  </a:ext>
                </a:extLst>
              </a:tr>
              <a:tr h="996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Počet hektarů zachovaných, obnovených a/nebo udržitelně spravovaných ekosystémů.</a:t>
                      </a: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400" b="1" kern="12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Počet kilowatthodin ušetřených díky opatřením na zvýšení energetické účinnosti.</a:t>
                      </a:r>
                      <a:endParaRPr lang="cs-CZ" sz="1400" b="1" kern="1200" dirty="0">
                        <a:solidFill>
                          <a:srgbClr val="337B8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917968"/>
                  </a:ext>
                </a:extLst>
              </a:tr>
            </a:tbl>
          </a:graphicData>
        </a:graphic>
      </p:graphicFrame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1DEED652-E07D-F012-2DA8-6C70164018C3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B33FCEA2-DC3E-5A96-C231-03C28B4E64F6}"/>
              </a:ext>
            </a:extLst>
          </p:cNvPr>
          <p:cNvSpPr txBox="1"/>
          <p:nvPr/>
        </p:nvSpPr>
        <p:spPr>
          <a:xfrm>
            <a:off x="608826" y="6383524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82E1A52-C634-DB19-119E-B1C1C6D56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014499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EDBBC1-85E9-3C6F-7185-D6886248F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B94CE-B2B0-FF3F-32A8-39AC40149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736754" cy="52026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chemeClr val="bg1"/>
                </a:solidFill>
                <a:ea typeface="+mn-ea"/>
                <a:cs typeface="+mn-cs"/>
              </a:rPr>
              <a:t>2.1 Posílení biodiverzity – programové indikátory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8C0F091-B5E9-DC4D-F61D-5D1880943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565733"/>
              </p:ext>
            </p:extLst>
          </p:nvPr>
        </p:nvGraphicFramePr>
        <p:xfrm>
          <a:off x="646111" y="1812005"/>
          <a:ext cx="10357729" cy="3588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0070">
                  <a:extLst>
                    <a:ext uri="{9D8B030D-6E8A-4147-A177-3AD203B41FA5}">
                      <a16:colId xmlns:a16="http://schemas.microsoft.com/office/drawing/2014/main" val="2450232886"/>
                    </a:ext>
                  </a:extLst>
                </a:gridCol>
                <a:gridCol w="5797659">
                  <a:extLst>
                    <a:ext uri="{9D8B030D-6E8A-4147-A177-3AD203B41FA5}">
                      <a16:colId xmlns:a16="http://schemas.microsoft.com/office/drawing/2014/main" val="3477181717"/>
                    </a:ext>
                  </a:extLst>
                </a:gridCol>
              </a:tblGrid>
              <a:tr h="7371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solidFill>
                            <a:srgbClr val="B01513"/>
                          </a:solidFill>
                          <a:effectLst/>
                        </a:rPr>
                        <a:t>Indikátory střednědobých/ dlouhodobých výsledků programu</a:t>
                      </a:r>
                      <a:endParaRPr lang="cs-CZ" sz="180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kern="1200" dirty="0">
                          <a:solidFill>
                            <a:srgbClr val="B0151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</a:t>
                      </a:r>
                      <a:r>
                        <a:rPr lang="cs-CZ" sz="1400" b="0" kern="1200" dirty="0">
                          <a:solidFill>
                            <a:srgbClr val="B0151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váš projekt může přispět k </a:t>
                      </a:r>
                      <a:r>
                        <a:rPr lang="cs-CZ" sz="1400" b="1" kern="1200" dirty="0">
                          <a:solidFill>
                            <a:srgbClr val="B0151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naplnění uvedených indikátorů</a:t>
                      </a:r>
                      <a:r>
                        <a:rPr lang="cs-CZ" sz="1400" b="0" kern="1200" dirty="0">
                          <a:solidFill>
                            <a:srgbClr val="B0151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1400" b="0" dirty="0">
                        <a:solidFill>
                          <a:srgbClr val="B0151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 anchor="ctr" anchorCtr="1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379252"/>
                  </a:ext>
                </a:extLst>
              </a:tr>
              <a:tr h="56271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Počet (zasažených) druhů profitujících ze zprůchodnění krajinných celků.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39285"/>
                  </a:ext>
                </a:extLst>
              </a:tr>
              <a:tr h="76101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pl-PL" sz="14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Rozloha přírodně cenných celků, které vykazují pozitivní změnu nebo trend v prostupnosti krajiny.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se realizuje na 120 ha, přičemž dopadové území tvoří dalších 200 ha. Přímé dopady projektu, kde je dlouhodobě monitorován stav cenných druhů a na kterém se předpokládá posílení stavu stanovišť vhodných pro druhy XXX činí 40 ha. </a:t>
                      </a: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957107"/>
                  </a:ext>
                </a:extLst>
              </a:tr>
              <a:tr h="7580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Plocha realizovaného monitoringu vlivu fragmentace krajiny na populace vybraných druhů.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64451"/>
                  </a:ext>
                </a:extLst>
              </a:tr>
              <a:tr h="6770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337B86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Počet hektarů zachovaných, obnovených a/nebo udržitelně spravovaných ekosystémů.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rgbClr val="337B86"/>
                          </a:solidFill>
                          <a:effectLst/>
                        </a:rPr>
                        <a:t> Součástí projektu byla obnova lokality XY o velikosti 50 ha. </a:t>
                      </a:r>
                      <a:endParaRPr lang="cs-CZ" sz="1400" dirty="0">
                        <a:solidFill>
                          <a:srgbClr val="337B8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11" marR="49811" marT="0" marB="0">
                    <a:solidFill>
                      <a:srgbClr val="FC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053924"/>
                  </a:ext>
                </a:extLst>
              </a:tr>
            </a:tbl>
          </a:graphicData>
        </a:graphic>
      </p:graphicFrame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F3E3E607-5631-9616-950F-68EB959895D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0C7020C1-F212-110D-92C7-99938C02BDDE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8C435E-382C-E732-091D-8B374449E1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33281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F914F6-D216-08B0-CDEF-7BE7DDC149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8739C-A42D-24E7-F74E-E75D80306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2.2 Udržitelnost – </a:t>
            </a:r>
            <a:r>
              <a:rPr lang="cs-CZ" sz="3200" b="1" dirty="0">
                <a:solidFill>
                  <a:srgbClr val="337B8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</a:t>
            </a:r>
            <a:r>
              <a:rPr lang="cs-CZ" sz="3200" b="1" dirty="0">
                <a:solidFill>
                  <a:srgbClr val="337B8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x. 10 bodů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18A60-D120-3F8E-485E-8C826579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9893694" cy="365326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popíše udržitelnost projektu po skončení jeho realizace. 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bude zajištěn a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udržen dopad projektu 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(environmentální, sociální a ekonomický)? Jaké úkoly bude žadatel v průběhu projektu plnit k zajištění jeho následné udržitelnosti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minimálně po dobu dalších pěti let 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skončení projektu? Které části projektu by měly pokračovat nebo být zachovány? Jak toho bude dosaženo a jaké zdroje (konkrétně personální, finanční, technické a další) budou zapotřebí? Jak budou zajištěny potřebné budoucí finanční a personální kapacity?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BBD328CB-0A5F-4C1F-CE46-993ED94D2CF6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0F148236-8E3F-DE60-01BD-AB80DF1ECBF2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D397178-8804-4D17-1587-32DB5A0198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32193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410697-46BF-8A81-3CAE-22B16D962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7BAD4-294A-CF5E-B92F-50CC70D8C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88993"/>
          </a:xfrm>
        </p:spPr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2.2 Udržitelnost </a:t>
            </a:r>
            <a:r>
              <a:rPr lang="cs-CZ" sz="3200" b="1" dirty="0">
                <a:solidFill>
                  <a:srgbClr val="337B86"/>
                </a:solidFill>
                <a:ea typeface="+mn-ea"/>
                <a:cs typeface="+mn-cs"/>
              </a:rPr>
              <a:t>– požadavky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5950F-0D54-53FE-FE57-A44C824C6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153" y="1602367"/>
            <a:ext cx="9893694" cy="401653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cs-CZ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Pokračování nebo zachování </a:t>
            </a:r>
            <a:r>
              <a:rPr lang="cs-CZ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výstupů</a:t>
            </a:r>
            <a:r>
              <a:rPr lang="cs-CZ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projektu: pořízeného nemovitého majetku, provozu/ využívání pořízeného vybavení, udržitelnosti nastavených systémů, využití získaných poznatků/ výsledků atd.</a:t>
            </a:r>
          </a:p>
          <a:p>
            <a:pPr marL="57150" indent="0">
              <a:buNone/>
            </a:pPr>
            <a:endParaRPr lang="cs-CZ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1" indent="-342900">
              <a:tabLst>
                <a:tab pos="914400" algn="l"/>
              </a:tabLst>
            </a:pPr>
            <a:r>
              <a:rPr lang="cs-CZ" dirty="0">
                <a:solidFill>
                  <a:schemeClr val="bg1"/>
                </a:solidFill>
              </a:rPr>
              <a:t>Identifikace konkrétních částí projektu, které by měly pokračovat nebo být zachovány po jeho skončení a předpokládaná minimální doba jejich udržitelnosti – </a:t>
            </a:r>
            <a:r>
              <a:rPr lang="cs-CZ" b="1" dirty="0">
                <a:solidFill>
                  <a:schemeClr val="bg1"/>
                </a:solidFill>
              </a:rPr>
              <a:t>může být vyšší než 5 let</a:t>
            </a:r>
            <a:r>
              <a:rPr lang="cs-CZ" dirty="0">
                <a:solidFill>
                  <a:schemeClr val="bg1"/>
                </a:solidFill>
              </a:rPr>
              <a:t>!</a:t>
            </a:r>
          </a:p>
          <a:p>
            <a:r>
              <a:rPr lang="cs-CZ" sz="1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Plán</a:t>
            </a:r>
            <a:r>
              <a:rPr lang="cs-CZ" sz="18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, jak bude zajištěno pokračování nebo zachování těchto částí projektu.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kdo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</a:t>
            </a:r>
            <a:r>
              <a:rPr lang="cs-CZ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ými prostředky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95DD00C0-CE54-72AC-2A03-082C6FAE60B1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16F58979-E96F-C731-FC66-9B4596DF309E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8E7CB3C-B6D2-AA42-4E85-F8C9B440A0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17378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2125F8-8C2D-0C19-0B81-5FB379EA4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625733E7-6365-EE37-186D-485F518F601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89371" y="229351"/>
            <a:ext cx="4702629" cy="5605265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5D87CE9D-89F4-B09F-7E09-CB8C29B51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E6763098-3448-8B98-AD9F-93186A282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DE05B22-508E-3A01-0299-9C46D1458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682" y="1218906"/>
            <a:ext cx="7434775" cy="2634635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Děkuji Vám za pozornost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3A472E2-8287-D995-E804-A3CD6122F24C}"/>
              </a:ext>
            </a:extLst>
          </p:cNvPr>
          <p:cNvSpPr txBox="1"/>
          <p:nvPr/>
        </p:nvSpPr>
        <p:spPr>
          <a:xfrm>
            <a:off x="629880" y="4593767"/>
            <a:ext cx="105974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Markéta Konečná, tel. 267 122 366</a:t>
            </a: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Ministerstvo životního prostředí</a:t>
            </a: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D0B2DEF0-E2FA-96B3-BB26-9F790951FC48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B01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875D3E7B-F37D-B6A3-0EFC-A199E6DA9AFC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b="1" dirty="0">
                <a:solidFill>
                  <a:srgbClr val="C00000"/>
                </a:solidFill>
              </a:rPr>
            </a:br>
            <a:r>
              <a:rPr lang="cs-CZ" sz="1200" b="1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9" name="Obrázek 48">
            <a:extLst>
              <a:ext uri="{FF2B5EF4-FFF2-40B4-BE49-F238E27FC236}">
                <a16:creationId xmlns:a16="http://schemas.microsoft.com/office/drawing/2014/main" id="{197D52D5-A991-D9A3-ACF1-4C3334F8C7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71935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0A757D-2899-F8BF-A5FE-3BEA09D77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9CFD2-1406-6D00-5815-ACF2A27D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Definování základní osy projektu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6FBBE-D5FC-3022-6A50-2C32FED45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458807" cy="3653265"/>
          </a:xfr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endParaRPr lang="cs-CZ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cs-CZ" b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Důležitý úvodní krok – promítne se do všech části projektového návrhu!</a:t>
            </a:r>
          </a:p>
          <a:p>
            <a:pPr marL="0" indent="0" algn="ctr">
              <a:buNone/>
            </a:pPr>
            <a:endParaRPr lang="cs-CZ" kern="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400" b="1" kern="100" dirty="0">
                <a:solidFill>
                  <a:schemeClr val="bg1"/>
                </a:solidFill>
                <a:ea typeface="Aptos" panose="020B0004020202020204" pitchFamily="34" charset="0"/>
                <a:cs typeface="Arial" panose="020B0604020202020204" pitchFamily="34" charset="0"/>
              </a:rPr>
              <a:t>E</a:t>
            </a:r>
            <a:r>
              <a:rPr lang="cs-CZ" sz="24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nvironmentální problém</a:t>
            </a:r>
            <a:r>
              <a:rPr lang="cs-CZ" sz="2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→ </a:t>
            </a:r>
            <a:r>
              <a:rPr lang="cs-CZ" sz="24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příčiny </a:t>
            </a:r>
            <a:r>
              <a:rPr lang="cs-CZ" sz="2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environmentálního problému → </a:t>
            </a:r>
            <a:r>
              <a:rPr lang="cs-CZ" sz="24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hlavní a vedlejší cíle</a:t>
            </a:r>
            <a:r>
              <a:rPr lang="cs-CZ" sz="2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projektu → </a:t>
            </a:r>
            <a:r>
              <a:rPr lang="cs-CZ" sz="24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aktivity projektu </a:t>
            </a:r>
            <a:r>
              <a:rPr lang="cs-CZ" sz="2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→ </a:t>
            </a:r>
            <a:r>
              <a:rPr lang="cs-CZ" sz="24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výstupy</a:t>
            </a:r>
            <a:r>
              <a:rPr lang="cs-CZ" sz="2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→</a:t>
            </a:r>
            <a:r>
              <a:rPr lang="cs-CZ" sz="2400" kern="100" dirty="0">
                <a:solidFill>
                  <a:schemeClr val="bg1"/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dopady</a:t>
            </a:r>
            <a:r>
              <a:rPr lang="cs-CZ" sz="2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projektu</a:t>
            </a:r>
            <a:r>
              <a:rPr lang="cs-CZ" sz="2400" kern="100" dirty="0">
                <a:solidFill>
                  <a:schemeClr val="bg1"/>
                </a:solidFill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lang="cs-CZ" sz="2400" u="sng" kern="100" dirty="0">
                <a:solidFill>
                  <a:schemeClr val="bg1"/>
                </a:solidFill>
                <a:ea typeface="Aptos" panose="020B0004020202020204" pitchFamily="34" charset="0"/>
                <a:cs typeface="Arial" panose="020B0604020202020204" pitchFamily="34" charset="0"/>
              </a:rPr>
              <a:t>environmentální</a:t>
            </a:r>
            <a:r>
              <a:rPr lang="cs-CZ" sz="2400" kern="100" dirty="0">
                <a:solidFill>
                  <a:schemeClr val="bg1"/>
                </a:solidFill>
                <a:ea typeface="Aptos" panose="020B0004020202020204" pitchFamily="34" charset="0"/>
                <a:cs typeface="Arial" panose="020B0604020202020204" pitchFamily="34" charset="0"/>
              </a:rPr>
              <a:t>, socio-ekonomické)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B5E315F4-0702-5F44-766B-5FBB224B8C2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9949EEF3-B7DC-6D7F-F205-EFF2002C3A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8A0F217-01C2-03F2-49BF-9E8EA9704006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479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332BC9-C4C0-3A5E-9E42-50FDC6DED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BE04EC-FCF8-121B-9F98-B8D23DF7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27153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Definování základní osy projektu - příklad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BE9B7A0A-2CA2-04B3-FC16-A83E23E6BC2A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D876DB28-62BC-AA18-156A-ABF45F1065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218" y="6325771"/>
            <a:ext cx="2128902" cy="464776"/>
          </a:xfrm>
          <a:prstGeom prst="rect">
            <a:avLst/>
          </a:prstGeom>
          <a:effectLst/>
        </p:spPr>
      </p:pic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6FB3AEB0-F8EB-97D9-C3E2-FC1F5C93D7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183793"/>
              </p:ext>
            </p:extLst>
          </p:nvPr>
        </p:nvGraphicFramePr>
        <p:xfrm>
          <a:off x="495788" y="1268362"/>
          <a:ext cx="11200424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629">
                  <a:extLst>
                    <a:ext uri="{9D8B030D-6E8A-4147-A177-3AD203B41FA5}">
                      <a16:colId xmlns:a16="http://schemas.microsoft.com/office/drawing/2014/main" val="3300438947"/>
                    </a:ext>
                  </a:extLst>
                </a:gridCol>
                <a:gridCol w="1520639">
                  <a:extLst>
                    <a:ext uri="{9D8B030D-6E8A-4147-A177-3AD203B41FA5}">
                      <a16:colId xmlns:a16="http://schemas.microsoft.com/office/drawing/2014/main" val="260504431"/>
                    </a:ext>
                  </a:extLst>
                </a:gridCol>
                <a:gridCol w="1968790">
                  <a:extLst>
                    <a:ext uri="{9D8B030D-6E8A-4147-A177-3AD203B41FA5}">
                      <a16:colId xmlns:a16="http://schemas.microsoft.com/office/drawing/2014/main" val="2367292790"/>
                    </a:ext>
                  </a:extLst>
                </a:gridCol>
                <a:gridCol w="2891291">
                  <a:extLst>
                    <a:ext uri="{9D8B030D-6E8A-4147-A177-3AD203B41FA5}">
                      <a16:colId xmlns:a16="http://schemas.microsoft.com/office/drawing/2014/main" val="4133972537"/>
                    </a:ext>
                  </a:extLst>
                </a:gridCol>
                <a:gridCol w="2890075">
                  <a:extLst>
                    <a:ext uri="{9D8B030D-6E8A-4147-A177-3AD203B41FA5}">
                      <a16:colId xmlns:a16="http://schemas.microsoft.com/office/drawing/2014/main" val="2001912271"/>
                    </a:ext>
                  </a:extLst>
                </a:gridCol>
              </a:tblGrid>
              <a:tr h="416152"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Environmentální problém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Příčiny 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Aktivity a </a:t>
                      </a:r>
                    </a:p>
                    <a:p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jejich výsledky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Cíle 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bg1"/>
                          </a:solidFill>
                        </a:rPr>
                        <a:t>Dopady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74072"/>
                  </a:ext>
                </a:extLst>
              </a:tr>
              <a:tr h="4244748">
                <a:tc>
                  <a:txBody>
                    <a:bodyPr/>
                    <a:lstStyle/>
                    <a:p>
                      <a:r>
                        <a:rPr lang="cs-CZ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Zhoršování přírodního prostředí oblasti XY.</a:t>
                      </a:r>
                    </a:p>
                    <a:p>
                      <a:endParaRPr lang="cs-CZ" sz="12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Narůstající degradace přírodních stanovišť a eroze půdy na kritických místech.</a:t>
                      </a:r>
                    </a:p>
                    <a:p>
                      <a:endParaRPr lang="cs-CZ" sz="12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Tento stav má přímý vliv na biodiverzitu – například populace chráněných druhů rostlin a živočichů, jako je hořec tečkovaný nebo střevlík horský, zaznamenaly v posledních pěti letech pokles o více než 25 %. 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Jednou z významných  příčin je zatížení ekosystému vysokou návštěvností turistů: </a:t>
                      </a:r>
                    </a:p>
                    <a:p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Přetížení exponovaných lokalit</a:t>
                      </a:r>
                    </a:p>
                    <a:p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2.Nedostatečná infrastruktura pro usměrňování pohybu a aktivit turistů v terénu</a:t>
                      </a:r>
                    </a:p>
                    <a:p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Nízká informovanost návštěvníků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Vytvoření sezónních plánů pro rozložení návštěvnosti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Zavedení limitů denního počtu návštěvníků </a:t>
                      </a:r>
                    </a:p>
                    <a:p>
                      <a:pPr marL="0" indent="0">
                        <a:buNone/>
                      </a:pP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Vybudování dřevěných chodníků a zábran proti erozi na kritických místech.</a:t>
                      </a:r>
                    </a:p>
                    <a:p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</a:t>
                      </a:r>
                      <a:r>
                        <a:rPr lang="it-IT" sz="1200" dirty="0"/>
                        <a:t>Rekultivace a obnova degradovaných stanovišť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Informační kampaně pro turisty a školy o dopadech nadměrné návštěvnosti.</a:t>
                      </a:r>
                    </a:p>
                    <a:p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Hlavní cíl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cs-CZ" sz="1200" i="0" dirty="0">
                          <a:solidFill>
                            <a:schemeClr val="bg1"/>
                          </a:solidFill>
                        </a:rPr>
                        <a:t>Snížit negativní dopady turismu na přírodní památky v prioritních lokalitách o 30 % oproti současnému stavu </a:t>
                      </a:r>
                    </a:p>
                    <a:p>
                      <a:pPr lvl="0"/>
                      <a:endParaRPr lang="cs-CZ" sz="12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Dílčí cíle: </a:t>
                      </a:r>
                    </a:p>
                    <a:p>
                      <a:pPr lvl="0"/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Regulace turistiky: </a:t>
                      </a:r>
                      <a:r>
                        <a:rPr lang="cs-CZ" sz="1200" dirty="0"/>
                        <a:t>Rozložení návštěvnosti mezi méně zatížené oblasti o 30 % během následujících 5 let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457200" rtl="0" eaLnBrk="1" latinLnBrk="0" hangingPunct="1"/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Ochrana přírodních stanovišť: </a:t>
                      </a:r>
                    </a:p>
                    <a:p>
                      <a:r>
                        <a:rPr lang="cs-CZ" sz="1200" dirty="0"/>
                        <a:t>Zvýšit ekologickou stabilitu rekultivací 10 ha poškozených ploch a snížit erozi půdy o 20 %.</a:t>
                      </a:r>
                    </a:p>
                    <a:p>
                      <a:pPr lvl="0"/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 a osvěta: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Zvýšit povědomí veřejnosti o ochraně přírodních oblastí a významu udržitelné turistiky </a:t>
                      </a:r>
                      <a:r>
                        <a:rPr lang="cs-CZ" sz="1200" dirty="0"/>
                        <a:t>u 70 % návštěvníků.</a:t>
                      </a:r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GB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Ekologické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lvl="0"/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Stabilizace a obnova poškozených přírodních stanovišť.</a:t>
                      </a:r>
                    </a:p>
                    <a:p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Nárůst populací chráněných druhů o minimálně 15 % do 5 let od ukončení všech opatření projektu</a:t>
                      </a:r>
                    </a:p>
                    <a:p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Sociální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lvl="0"/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Zapojení místní komunity do ochranných opatření a podpory programu.</a:t>
                      </a:r>
                    </a:p>
                    <a:p>
                      <a:pPr lvl="0"/>
                      <a:endParaRPr lang="cs-CZ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cs-CZ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Ekonomické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cs-CZ" sz="1200" dirty="0"/>
                        <a:t>Snížení nákladů na údržbu a obnovu krajiny díky preventivním opatřením: </a:t>
                      </a:r>
                      <a:r>
                        <a:rPr lang="cs-CZ" sz="1200" b="0" dirty="0"/>
                        <a:t>o 30 % oproti výchozím hodnotám během 5 let od ukončení projektu</a:t>
                      </a:r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140970"/>
                  </a:ext>
                </a:extLst>
              </a:tr>
            </a:tbl>
          </a:graphicData>
        </a:graphic>
      </p:graphicFrame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003FDCCF-5D78-E931-0FC0-863F7711266F}"/>
              </a:ext>
            </a:extLst>
          </p:cNvPr>
          <p:cNvSpPr/>
          <p:nvPr/>
        </p:nvSpPr>
        <p:spPr>
          <a:xfrm>
            <a:off x="3362632" y="1356852"/>
            <a:ext cx="463601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Šipka: doprava 17">
            <a:extLst>
              <a:ext uri="{FF2B5EF4-FFF2-40B4-BE49-F238E27FC236}">
                <a16:creationId xmlns:a16="http://schemas.microsoft.com/office/drawing/2014/main" id="{BEFB1C68-8592-BE6C-CFDC-71E6B829B2DA}"/>
              </a:ext>
            </a:extLst>
          </p:cNvPr>
          <p:cNvSpPr/>
          <p:nvPr/>
        </p:nvSpPr>
        <p:spPr>
          <a:xfrm>
            <a:off x="5058697" y="1356852"/>
            <a:ext cx="722671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  <a:endParaRPr lang="en-GB" dirty="0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4EE42BA1-17E4-271E-AF5A-D867CF2128E1}"/>
              </a:ext>
            </a:extLst>
          </p:cNvPr>
          <p:cNvSpPr/>
          <p:nvPr/>
        </p:nvSpPr>
        <p:spPr>
          <a:xfrm>
            <a:off x="7315200" y="1356852"/>
            <a:ext cx="1150374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Šipka: doprava 19">
            <a:extLst>
              <a:ext uri="{FF2B5EF4-FFF2-40B4-BE49-F238E27FC236}">
                <a16:creationId xmlns:a16="http://schemas.microsoft.com/office/drawing/2014/main" id="{F7CFE48B-3DA5-A67E-B1ED-E73675C49072}"/>
              </a:ext>
            </a:extLst>
          </p:cNvPr>
          <p:cNvSpPr/>
          <p:nvPr/>
        </p:nvSpPr>
        <p:spPr>
          <a:xfrm>
            <a:off x="1858297" y="1356852"/>
            <a:ext cx="271871" cy="457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099F4C66-8D55-BDA1-0846-817DF49AEC7C}"/>
              </a:ext>
            </a:extLst>
          </p:cNvPr>
          <p:cNvCxnSpPr/>
          <p:nvPr/>
        </p:nvCxnSpPr>
        <p:spPr>
          <a:xfrm>
            <a:off x="5471652" y="3008671"/>
            <a:ext cx="427703" cy="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C5DE3AA3-4AF6-637B-72EF-B5EEEE5F6178}"/>
              </a:ext>
            </a:extLst>
          </p:cNvPr>
          <p:cNvCxnSpPr/>
          <p:nvPr/>
        </p:nvCxnSpPr>
        <p:spPr>
          <a:xfrm>
            <a:off x="5471652" y="2227006"/>
            <a:ext cx="309716" cy="648929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CE9570D8-4EA7-417B-C5AC-DF33F2042292}"/>
              </a:ext>
            </a:extLst>
          </p:cNvPr>
          <p:cNvCxnSpPr/>
          <p:nvPr/>
        </p:nvCxnSpPr>
        <p:spPr>
          <a:xfrm>
            <a:off x="5343833" y="3982066"/>
            <a:ext cx="624348" cy="250723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1BE229E7-6B3D-A47E-E560-ED26404EC321}"/>
              </a:ext>
            </a:extLst>
          </p:cNvPr>
          <p:cNvCxnSpPr/>
          <p:nvPr/>
        </p:nvCxnSpPr>
        <p:spPr>
          <a:xfrm flipV="1">
            <a:off x="5432323" y="4292191"/>
            <a:ext cx="496529" cy="47194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788E8BB0-A87D-52EB-0AB7-4F2BC471D87F}"/>
              </a:ext>
            </a:extLst>
          </p:cNvPr>
          <p:cNvCxnSpPr/>
          <p:nvPr/>
        </p:nvCxnSpPr>
        <p:spPr>
          <a:xfrm>
            <a:off x="5471652" y="5707626"/>
            <a:ext cx="496529" cy="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748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437C49-348C-7787-5942-6214A6E9F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5F711-90CD-F0B7-0C1D-514E0C63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Abstrakt – Vaše vizitka!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7E7A3-AD72-A1FC-0011-484A7B2DB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9893694" cy="365326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970530" algn="l"/>
              </a:tabLst>
            </a:pPr>
            <a:r>
              <a:rPr lang="cs-CZ" b="1" i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Zásadní</a:t>
            </a:r>
            <a:r>
              <a:rPr lang="cs-CZ" b="1" i="1" kern="100" dirty="0">
                <a:solidFill>
                  <a:srgbClr val="337B86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v</a:t>
            </a:r>
            <a:r>
              <a:rPr lang="cs-CZ" b="1" i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ěnujte mu maximální míru pozornosti.</a:t>
            </a:r>
            <a:endParaRPr lang="cs-CZ" kern="100" dirty="0">
              <a:solidFill>
                <a:srgbClr val="337B86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i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První informace, kterou si hodnotitelé, členové Hodnoticí komise i Řídicího výboru přečtou.</a:t>
            </a:r>
            <a:endParaRPr lang="cs-CZ" kern="100" dirty="0">
              <a:solidFill>
                <a:srgbClr val="337B86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i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Abstrakt pište až na úplném konci projektu! – musí být v souladu s logickou strukturou projektu a s informacemi uvedenými v jednotlivých částech konceptu!</a:t>
            </a:r>
            <a:endParaRPr lang="cs-CZ" kern="100" dirty="0">
              <a:solidFill>
                <a:srgbClr val="337B86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36227777-5107-2359-A7CF-F97015536CBD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7372A754-A68B-332A-1F3C-DC327C129798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19839AD-8EB4-E8BE-2556-1178C440A0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5980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9FDB20-58FC-BAC6-A0D4-536D31D39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C8CE97-94F5-487D-9612-D8D165383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Abstrakt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695DA8-78E4-B210-9E83-2DBCABD48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3" y="1853249"/>
            <a:ext cx="3822648" cy="376565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33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Uveďte stručně základní charakteristiky projektu.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3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Tento abstrakt bude použit jako </a:t>
            </a:r>
            <a:r>
              <a:rPr lang="cs-CZ" sz="3300" b="1" i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stručné shrnutí hlavních informací o</a:t>
            </a:r>
            <a:r>
              <a:rPr lang="cs-CZ" sz="33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projektovém návrhu během hodnoticího procesu a může být také zveřejněn, pokud projekt uspěje ve výzvě. Musí být proto stručný a přesný a </a:t>
            </a:r>
            <a:r>
              <a:rPr lang="cs-CZ" sz="3300" b="1" i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neměl</a:t>
            </a:r>
            <a:r>
              <a:rPr lang="cs-CZ" sz="33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by obsahovat </a:t>
            </a:r>
            <a:r>
              <a:rPr lang="cs-CZ" sz="3300" b="1" i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důvěrné</a:t>
            </a:r>
            <a:r>
              <a:rPr lang="cs-CZ" sz="33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informace.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3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3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1800 znaků včetně mezer – cca půl strany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600" i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6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9C303E-7A60-A4C5-124A-98F7E8823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67087" y="1853248"/>
            <a:ext cx="6395034" cy="3765648"/>
          </a:xfrm>
          <a:solidFill>
            <a:schemeClr val="accent2"/>
          </a:solidFill>
        </p:spPr>
        <p:txBody>
          <a:bodyPr>
            <a:normAutofit fontScale="47500" lnSpcReduction="20000"/>
          </a:bodyPr>
          <a:lstStyle/>
          <a:p>
            <a:pPr lvl="3">
              <a:lnSpc>
                <a:spcPct val="107000"/>
              </a:lnSpc>
              <a:spcAft>
                <a:spcPts val="800"/>
              </a:spcAft>
            </a:pPr>
            <a:r>
              <a:rPr lang="cs-CZ" sz="3400" b="1" i="1" u="sng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 by měl abstrakt obsahovat?</a:t>
            </a:r>
            <a:endParaRPr lang="cs-CZ" sz="34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34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Cíl projektu:</a:t>
            </a:r>
            <a:br>
              <a:rPr lang="cs-CZ" sz="34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34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Čeho chce projekt dosáhnout, vyzdvihněte jeho přínos, včetně kvantifikace!</a:t>
            </a:r>
            <a:endParaRPr lang="cs-CZ" sz="34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34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Hlavní aktivity:</a:t>
            </a:r>
            <a:br>
              <a:rPr lang="cs-CZ" sz="34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34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Uveďte klíčové činnosti (3 – 5), jejichž výsledky povedou k dosažení stanovených cílů.</a:t>
            </a:r>
            <a:endParaRPr lang="cs-CZ" sz="34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34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Výstupy a přínosy:</a:t>
            </a:r>
            <a:br>
              <a:rPr lang="cs-CZ" sz="34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34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Uveďte hlavní očekávané výsledky projektu a jejich dopad na cílové skupiny a lokalitu. Kvantifikujte očekávaný dopad výsledků projektu na životní prostředí.</a:t>
            </a:r>
            <a:endParaRPr lang="cs-CZ" sz="34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34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Finance a partneři:</a:t>
            </a:r>
            <a:br>
              <a:rPr lang="cs-CZ" sz="34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34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Uveďte stručné informace o zapojených partnerech a jejich rolích.</a:t>
            </a:r>
            <a:endParaRPr lang="cs-CZ" sz="3400" b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D851CD27-9CD2-8B8C-5684-D84426E94974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55A7B1F0-80C4-B520-A046-AB2A8D682FAF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87824B3-B3D7-064B-33B4-B9EFDE91E6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4418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91F514-3E4C-3A8E-393E-3260D5A43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672C3-DC9D-2A34-07A3-9978CF21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HODNOTICÍ KRITÉRIUM č. 1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36D606EC-0A63-724C-673E-D21081836DA8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EFB63045-8B0A-42D9-4EEE-4B5319038041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4" name="Zástupný obsah 6">
            <a:extLst>
              <a:ext uri="{FF2B5EF4-FFF2-40B4-BE49-F238E27FC236}">
                <a16:creationId xmlns:a16="http://schemas.microsoft.com/office/drawing/2014/main" id="{B17B95DC-8991-A368-0F65-DDA35569F2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343897"/>
              </p:ext>
            </p:extLst>
          </p:nvPr>
        </p:nvGraphicFramePr>
        <p:xfrm>
          <a:off x="1000075" y="1602581"/>
          <a:ext cx="9893300" cy="365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BC9D44C9-7AE3-28D1-5F14-5D84736DD29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27520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A660B5D-C0D2-4BF4-4DDB-61BF67C55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AD427-138E-0870-1B00-EB8A3E20C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HODNOTICÍ KRITÉRIUM č. 1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A22CC3BC-8D2B-6533-AEF9-997430D3810C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D4D1236C-D76E-74A4-6468-36597E607B9B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b="1" dirty="0">
                <a:solidFill>
                  <a:srgbClr val="C00000"/>
                </a:solidFill>
              </a:rPr>
            </a:br>
            <a:endParaRPr lang="cs-CZ" sz="1200" b="1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4" name="Zástupný obsah 6">
            <a:extLst>
              <a:ext uri="{FF2B5EF4-FFF2-40B4-BE49-F238E27FC236}">
                <a16:creationId xmlns:a16="http://schemas.microsoft.com/office/drawing/2014/main" id="{2F4E8675-8C3C-CF11-B611-B4DD125A40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999738"/>
              </p:ext>
            </p:extLst>
          </p:nvPr>
        </p:nvGraphicFramePr>
        <p:xfrm>
          <a:off x="911584" y="1728173"/>
          <a:ext cx="9893300" cy="365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57401FD2-9408-5557-08F7-CE670E8D09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81669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FDEDFF-BC85-F3CC-2772-B7396D58C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FA60C-2A7E-D79C-328D-A09863539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1.1 Environmentální problém řešený projektem </a:t>
            </a:r>
            <a:r>
              <a:rPr lang="cs-CZ" sz="3200" b="1" kern="100" dirty="0">
                <a:solidFill>
                  <a:srgbClr val="337B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– max. 6 bodů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40E0AC-A640-25C6-89B5-67B334D37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9893694" cy="365326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cs-CZ" sz="1800" i="1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Žadatel jasně popíše </a:t>
            </a:r>
            <a:r>
              <a:rPr lang="cs-CZ" sz="18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environmentální problém</a:t>
            </a:r>
            <a:r>
              <a:rPr lang="cs-CZ" sz="18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na který se jeho projekt zaměřuje, a definuje jeho </a:t>
            </a:r>
            <a:r>
              <a:rPr lang="cs-CZ" sz="18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hlavní příčiny /v případě UT se musí vztahovat na faktory vztahující se k UT, v případě BIO se musí vztahovat na faktory přispívající k fragmentaci krajiny/</a:t>
            </a:r>
            <a:r>
              <a:rPr lang="cs-CZ" sz="18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Popíše </a:t>
            </a:r>
            <a:r>
              <a:rPr lang="cs-CZ" sz="18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výchozí situaci</a:t>
            </a:r>
            <a:r>
              <a:rPr lang="cs-CZ" sz="18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včetně měřitelných údajů. Definuje </a:t>
            </a:r>
            <a:r>
              <a:rPr lang="cs-CZ" sz="18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územní rozsah</a:t>
            </a:r>
            <a:r>
              <a:rPr lang="cs-CZ" sz="18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projektu a územní úroveň, na které je projekt řešen.</a:t>
            </a:r>
            <a:endParaRPr lang="cs-CZ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Žadatel vysvětlí </a:t>
            </a:r>
            <a:r>
              <a:rPr lang="cs-CZ" sz="1800" b="1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nezbytnost projektu</a:t>
            </a:r>
            <a:r>
              <a:rPr lang="cs-CZ" sz="1800" i="1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z hlediska jeho očekávaného přínosu pro životní prostředí a klima.</a:t>
            </a:r>
            <a:endParaRPr lang="cs-CZ" sz="18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8A71C490-ED62-86C3-3857-D4BD7A7051CC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1F9232AE-171A-7A04-E32F-674566224285}"/>
              </a:ext>
            </a:extLst>
          </p:cNvPr>
          <p:cNvSpPr txBox="1"/>
          <p:nvPr/>
        </p:nvSpPr>
        <p:spPr>
          <a:xfrm>
            <a:off x="629880" y="6002606"/>
            <a:ext cx="78598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Informační seminář pro předkladatele velkých projektů do 1. kola výzvy </a:t>
            </a:r>
            <a:br>
              <a:rPr lang="cs-CZ" sz="1200" dirty="0">
                <a:solidFill>
                  <a:srgbClr val="C00000"/>
                </a:solidFill>
              </a:rPr>
            </a:br>
            <a:r>
              <a:rPr lang="cs-CZ" sz="1200" dirty="0">
                <a:solidFill>
                  <a:srgbClr val="C00000"/>
                </a:solidFill>
              </a:rPr>
              <a:t>programu Udržitelný turismus a posílení biodiverzity – 21. 1. 2025</a:t>
            </a:r>
            <a:br>
              <a:rPr lang="cs-CZ" sz="1200" dirty="0">
                <a:solidFill>
                  <a:srgbClr val="C00000"/>
                </a:solidFill>
              </a:rPr>
            </a:br>
            <a:endParaRPr lang="cs-CZ" sz="12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1C27CF8-6141-5E35-44E4-2B5C2718D8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229" y="6151136"/>
            <a:ext cx="2128902" cy="4647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58006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lastní 3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C00000"/>
      </a:accent1>
      <a:accent2>
        <a:srgbClr val="F8C6C6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0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1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2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3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4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5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6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7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8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9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0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1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2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3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4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3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4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5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6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7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8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9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2772</TotalTime>
  <Words>3309</Words>
  <Application>Microsoft Office PowerPoint</Application>
  <PresentationFormat>Širokoúhlá obrazovka</PresentationFormat>
  <Paragraphs>297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7" baseType="lpstr">
      <vt:lpstr>Aptos</vt:lpstr>
      <vt:lpstr>Arial</vt:lpstr>
      <vt:lpstr>Calibri</vt:lpstr>
      <vt:lpstr>Century Gothic</vt:lpstr>
      <vt:lpstr>Courier New</vt:lpstr>
      <vt:lpstr>Symbol</vt:lpstr>
      <vt:lpstr>Times New Roman</vt:lpstr>
      <vt:lpstr>Wingdings</vt:lpstr>
      <vt:lpstr>Wingdings 3</vt:lpstr>
      <vt:lpstr>Ion</vt:lpstr>
      <vt:lpstr>Informační seminář pro předkladatele velkých projektů do 1. kola výzvy programu Udržitelný turismus a posílení biodiverzity    Ministerstvo životního prostředí 21. ledna 2025</vt:lpstr>
      <vt:lpstr>Příprava projektové žádosti – konceptu – 1. část  </vt:lpstr>
      <vt:lpstr>  Definování základní osy projektu </vt:lpstr>
      <vt:lpstr>Definování základní osy projektu - příklad </vt:lpstr>
      <vt:lpstr>  Abstrakt – Vaše vizitka! </vt:lpstr>
      <vt:lpstr> Abstrakt</vt:lpstr>
      <vt:lpstr> HODNOTICÍ KRITÉRIUM č. 1</vt:lpstr>
      <vt:lpstr> HODNOTICÍ KRITÉRIUM č. 1 </vt:lpstr>
      <vt:lpstr> 1.1 Environmentální problém řešený projektem – max. 6 bodů </vt:lpstr>
      <vt:lpstr>1.1 Environmentální problém řešený projektem - požadavky </vt:lpstr>
      <vt:lpstr>1.1 Environmentální problém řešený projektem   časté chyby </vt:lpstr>
      <vt:lpstr> 1.1 Environmentální problém řešený projektem  příklad </vt:lpstr>
      <vt:lpstr>1.2 Soulad cílů projektu s environmentální legislativou, strategickými dokumenty a s Programem – max. 4 body</vt:lpstr>
      <vt:lpstr>1.2 Soulad cílů projektu s environmentální legislativou, strategickými dokumenty a s Programem – požadavky </vt:lpstr>
      <vt:lpstr> HODNOTICÍ KRITÉRIUM č. 2 </vt:lpstr>
      <vt:lpstr> HODNOTICÍ KRITÉRIUM č. 2  </vt:lpstr>
      <vt:lpstr>  2.1 Cíle a dopady – max. 25 bodů </vt:lpstr>
      <vt:lpstr> 2.1 Jak definovat CÍLE projektu? </vt:lpstr>
      <vt:lpstr> 2.1 Jak definovat CÍLE projektu? </vt:lpstr>
      <vt:lpstr>2.1 Jak popsat DOPADY projektu? </vt:lpstr>
      <vt:lpstr>2.1 Udržitelný turismus – programové indikátory</vt:lpstr>
      <vt:lpstr>2.1 Posílení biodiverzity – programové indikátory</vt:lpstr>
      <vt:lpstr>2.1 Udržitelný turismus – programové indikátory</vt:lpstr>
      <vt:lpstr>2.1 Posílení biodiverzity – programové indikátory</vt:lpstr>
      <vt:lpstr>  2.2 Udržitelnost – max. 10 bodů </vt:lpstr>
      <vt:lpstr> 2.2 Udržitelnost – požadavky </vt:lpstr>
      <vt:lpstr>Děkuji Vám za pozornost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Kulatý stůl v rámci přípravy nastavení  Druhého příspěvku Programu švýcarsko-české spolupráce  v oblasti udržitelného turismu</dc:title>
  <dc:creator>Svobodová Anna</dc:creator>
  <cp:lastModifiedBy>Markéta Konečná</cp:lastModifiedBy>
  <cp:revision>141</cp:revision>
  <cp:lastPrinted>2025-01-21T07:42:16Z</cp:lastPrinted>
  <dcterms:created xsi:type="dcterms:W3CDTF">2023-02-14T13:13:02Z</dcterms:created>
  <dcterms:modified xsi:type="dcterms:W3CDTF">2025-01-22T08:34:26Z</dcterms:modified>
</cp:coreProperties>
</file>