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83" r:id="rId5"/>
    <p:sldId id="276" r:id="rId6"/>
    <p:sldId id="386" r:id="rId7"/>
    <p:sldId id="277" r:id="rId8"/>
    <p:sldId id="303" r:id="rId9"/>
    <p:sldId id="382" r:id="rId10"/>
    <p:sldId id="279" r:id="rId11"/>
    <p:sldId id="282" r:id="rId12"/>
    <p:sldId id="280" r:id="rId13"/>
    <p:sldId id="371" r:id="rId14"/>
    <p:sldId id="393" r:id="rId15"/>
    <p:sldId id="394" r:id="rId16"/>
    <p:sldId id="395" r:id="rId17"/>
    <p:sldId id="396" r:id="rId18"/>
    <p:sldId id="397" r:id="rId19"/>
    <p:sldId id="399" r:id="rId20"/>
    <p:sldId id="400" r:id="rId21"/>
    <p:sldId id="402" r:id="rId22"/>
    <p:sldId id="403" r:id="rId23"/>
    <p:sldId id="417" r:id="rId24"/>
    <p:sldId id="407" r:id="rId25"/>
    <p:sldId id="374" r:id="rId26"/>
    <p:sldId id="352" r:id="rId27"/>
    <p:sldId id="408" r:id="rId28"/>
    <p:sldId id="409" r:id="rId29"/>
    <p:sldId id="420" r:id="rId30"/>
    <p:sldId id="342" r:id="rId31"/>
    <p:sldId id="353" r:id="rId32"/>
    <p:sldId id="375" r:id="rId33"/>
    <p:sldId id="410" r:id="rId34"/>
    <p:sldId id="355" r:id="rId35"/>
    <p:sldId id="348" r:id="rId36"/>
    <p:sldId id="347" r:id="rId37"/>
    <p:sldId id="357" r:id="rId38"/>
    <p:sldId id="360" r:id="rId39"/>
    <p:sldId id="361" r:id="rId40"/>
    <p:sldId id="376" r:id="rId41"/>
    <p:sldId id="362" r:id="rId42"/>
    <p:sldId id="377" r:id="rId43"/>
    <p:sldId id="363" r:id="rId44"/>
    <p:sldId id="364" r:id="rId45"/>
    <p:sldId id="418" r:id="rId46"/>
    <p:sldId id="419" r:id="rId47"/>
    <p:sldId id="367" r:id="rId48"/>
    <p:sldId id="368" r:id="rId49"/>
    <p:sldId id="369" r:id="rId50"/>
    <p:sldId id="421" r:id="rId51"/>
    <p:sldId id="370" r:id="rId52"/>
    <p:sldId id="387" r:id="rId53"/>
    <p:sldId id="297" r:id="rId54"/>
    <p:sldId id="289" r:id="rId55"/>
  </p:sldIdLst>
  <p:sldSz cx="12192000" cy="6858000"/>
  <p:notesSz cx="6858000" cy="9144000"/>
  <p:embeddedFontLst>
    <p:embeddedFont>
      <p:font typeface="Barlow" panose="00000500000000000000" pitchFamily="2" charset="-18"/>
      <p:regular r:id="rId57"/>
      <p:bold r:id="rId58"/>
      <p:italic r:id="rId59"/>
      <p:boldItalic r:id="rId60"/>
    </p:embeddedFont>
    <p:embeddedFont>
      <p:font typeface="Barlow bold" panose="00000800000000000000" charset="-18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ilák Jakub" initials="ŽJ" lastIdx="2" clrIdx="0">
    <p:extLst>
      <p:ext uri="{19B8F6BF-5375-455C-9EA6-DF929625EA0E}">
        <p15:presenceInfo xmlns:p15="http://schemas.microsoft.com/office/powerpoint/2012/main" userId="S-1-5-21-3039528631-2850849986-3139846408-4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0F0E8-5F8E-4F98-90B4-104CC5B2AFE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E97F19-2F87-4114-87E1-FD0B55A39A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Pouze tuny</a:t>
          </a:r>
          <a:endParaRPr lang="en-US" dirty="0"/>
        </a:p>
      </dgm:t>
    </dgm:pt>
    <dgm:pt modelId="{405291D1-27AE-49A3-84AB-5C5EF288AE21}" type="parTrans" cxnId="{BFAE0D7B-7098-4EE8-931A-B00B9F85492A}">
      <dgm:prSet/>
      <dgm:spPr/>
      <dgm:t>
        <a:bodyPr/>
        <a:lstStyle/>
        <a:p>
          <a:endParaRPr lang="en-US"/>
        </a:p>
      </dgm:t>
    </dgm:pt>
    <dgm:pt modelId="{708DE2A2-EA2C-4B2D-8C36-C8DDCB6E9C7C}" type="sibTrans" cxnId="{BFAE0D7B-7098-4EE8-931A-B00B9F85492A}">
      <dgm:prSet/>
      <dgm:spPr/>
      <dgm:t>
        <a:bodyPr/>
        <a:lstStyle/>
        <a:p>
          <a:endParaRPr lang="en-US"/>
        </a:p>
      </dgm:t>
    </dgm:pt>
    <dgm:pt modelId="{A2902370-A337-42BB-9B17-19CB41AD562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od 2. čtvrtletí 2024 by měla být čistá hmotnost vždy vykazována v tunách (kg již nebude možné zvolit).</a:t>
          </a:r>
          <a:endParaRPr lang="en-US" dirty="0"/>
        </a:p>
      </dgm:t>
    </dgm:pt>
    <dgm:pt modelId="{CFEA4070-DEB8-4FFE-A78C-BE215A22392C}" type="parTrans" cxnId="{F0ACA571-761B-4AEB-BD20-4FA0C3860BF6}">
      <dgm:prSet/>
      <dgm:spPr/>
      <dgm:t>
        <a:bodyPr/>
        <a:lstStyle/>
        <a:p>
          <a:endParaRPr lang="en-US"/>
        </a:p>
      </dgm:t>
    </dgm:pt>
    <dgm:pt modelId="{ECA0F977-F0B1-4E09-9F79-F5AF98B26F97}" type="sibTrans" cxnId="{F0ACA571-761B-4AEB-BD20-4FA0C3860BF6}">
      <dgm:prSet/>
      <dgm:spPr/>
      <dgm:t>
        <a:bodyPr/>
        <a:lstStyle/>
        <a:p>
          <a:endParaRPr lang="en-US"/>
        </a:p>
      </dgm:t>
    </dgm:pt>
    <dgm:pt modelId="{0C27FA24-68F2-4D14-BFB7-1D8CF9652B8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 případě předchozí zprávy, kdy bylo množství uváděno v Kg, budete muset změnit čistou hmotnost na tuny.</a:t>
          </a:r>
          <a:endParaRPr lang="en-US" dirty="0"/>
        </a:p>
      </dgm:t>
    </dgm:pt>
    <dgm:pt modelId="{130DAC57-AB56-4AAB-AA91-8247A6F3C32F}" type="parTrans" cxnId="{80DC1941-7339-4C8D-B403-17FF91FDF928}">
      <dgm:prSet/>
      <dgm:spPr/>
      <dgm:t>
        <a:bodyPr/>
        <a:lstStyle/>
        <a:p>
          <a:endParaRPr lang="en-US"/>
        </a:p>
      </dgm:t>
    </dgm:pt>
    <dgm:pt modelId="{687A20C8-C7F5-46FA-8D4C-7D4553A52C61}" type="sibTrans" cxnId="{80DC1941-7339-4C8D-B403-17FF91FDF928}">
      <dgm:prSet/>
      <dgm:spPr/>
      <dgm:t>
        <a:bodyPr/>
        <a:lstStyle/>
        <a:p>
          <a:endParaRPr lang="en-US"/>
        </a:p>
      </dgm:t>
    </dgm:pt>
    <dgm:pt modelId="{8B05A356-915F-4B46-8446-81B0AC41F39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Duplikace CBAM zboží</a:t>
          </a:r>
          <a:endParaRPr lang="en-US"/>
        </a:p>
      </dgm:t>
    </dgm:pt>
    <dgm:pt modelId="{040DDD48-2A41-4798-B84A-DB101541AE06}" type="parTrans" cxnId="{62EF9C12-D46D-480C-AAA4-B8DFC7EFBAF7}">
      <dgm:prSet/>
      <dgm:spPr/>
      <dgm:t>
        <a:bodyPr/>
        <a:lstStyle/>
        <a:p>
          <a:endParaRPr lang="en-US"/>
        </a:p>
      </dgm:t>
    </dgm:pt>
    <dgm:pt modelId="{3BDDAA0D-8C71-4657-97C3-193B5CBCF16C}" type="sibTrans" cxnId="{62EF9C12-D46D-480C-AAA4-B8DFC7EFBAF7}">
      <dgm:prSet/>
      <dgm:spPr/>
      <dgm:t>
        <a:bodyPr/>
        <a:lstStyle/>
        <a:p>
          <a:endParaRPr lang="en-US"/>
        </a:p>
      </dgm:t>
    </dgm:pt>
    <dgm:pt modelId="{64B8CB1C-ED7D-417E-B149-8DB48122F62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 případech, kdy jsou informace o emisích podobné pro různé zboží, které se vyrábí ve stejném zařízení, lze použít funkci "Duplikovat zboží„. </a:t>
          </a:r>
          <a:endParaRPr lang="en-US"/>
        </a:p>
      </dgm:t>
    </dgm:pt>
    <dgm:pt modelId="{9F47846C-2375-4665-93FA-352176430476}" type="parTrans" cxnId="{021055E6-8B10-4600-ACB0-79747212465C}">
      <dgm:prSet/>
      <dgm:spPr/>
      <dgm:t>
        <a:bodyPr/>
        <a:lstStyle/>
        <a:p>
          <a:endParaRPr lang="en-US"/>
        </a:p>
      </dgm:t>
    </dgm:pt>
    <dgm:pt modelId="{383867C6-CB35-4BB2-9F53-0631F768A491}" type="sibTrans" cxnId="{021055E6-8B10-4600-ACB0-79747212465C}">
      <dgm:prSet/>
      <dgm:spPr/>
      <dgm:t>
        <a:bodyPr/>
        <a:lstStyle/>
        <a:p>
          <a:endParaRPr lang="en-US"/>
        </a:p>
      </dgm:t>
    </dgm:pt>
    <dgm:pt modelId="{49F7AA77-B77A-4571-9FCC-BB76DA21CC8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Duplikované zboží lze podle potřeby upravit.</a:t>
          </a:r>
          <a:endParaRPr lang="en-US"/>
        </a:p>
      </dgm:t>
    </dgm:pt>
    <dgm:pt modelId="{78277C90-4824-4247-A2A5-084E27B7D230}" type="parTrans" cxnId="{892B76B0-940E-4E66-8F99-5BE34E9A5695}">
      <dgm:prSet/>
      <dgm:spPr/>
      <dgm:t>
        <a:bodyPr/>
        <a:lstStyle/>
        <a:p>
          <a:endParaRPr lang="en-US"/>
        </a:p>
      </dgm:t>
    </dgm:pt>
    <dgm:pt modelId="{AD5C5CAA-B308-4DFA-9559-E2E6291E28FA}" type="sibTrans" cxnId="{892B76B0-940E-4E66-8F99-5BE34E9A5695}">
      <dgm:prSet/>
      <dgm:spPr/>
      <dgm:t>
        <a:bodyPr/>
        <a:lstStyle/>
        <a:p>
          <a:endParaRPr lang="en-US"/>
        </a:p>
      </dgm:t>
    </dgm:pt>
    <dgm:pt modelId="{7127F4B5-FCBA-4AA5-B7AC-B82C2F48A2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Tlačítko "XML " </a:t>
          </a:r>
          <a:endParaRPr lang="en-US"/>
        </a:p>
      </dgm:t>
    </dgm:pt>
    <dgm:pt modelId="{E9ABD5A8-73CC-433D-8A38-C245E78BB8B5}" type="parTrans" cxnId="{6ED609E1-92BB-45A9-8288-FBE9F59CEE30}">
      <dgm:prSet/>
      <dgm:spPr/>
      <dgm:t>
        <a:bodyPr/>
        <a:lstStyle/>
        <a:p>
          <a:endParaRPr lang="en-US"/>
        </a:p>
      </dgm:t>
    </dgm:pt>
    <dgm:pt modelId="{1ADC6024-7DD2-491A-8095-3F622763AA5D}" type="sibTrans" cxnId="{6ED609E1-92BB-45A9-8288-FBE9F59CEE30}">
      <dgm:prSet/>
      <dgm:spPr/>
      <dgm:t>
        <a:bodyPr/>
        <a:lstStyle/>
        <a:p>
          <a:endParaRPr lang="en-US"/>
        </a:p>
      </dgm:t>
    </dgm:pt>
    <dgm:pt modelId="{76606E6B-A764-41BF-9731-3BF5530443C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Nyní je k dispozici také ve zprávách v režimu "V režimu změny" nebo v zobrazení "Moje čtvrtletní zprávy". Stávající údaje zprávy budou smazány a nahrazeny novými údaji z XML, pokud je XML platné.</a:t>
          </a:r>
          <a:endParaRPr lang="en-US" dirty="0"/>
        </a:p>
      </dgm:t>
    </dgm:pt>
    <dgm:pt modelId="{34FCD1B2-D63A-49ED-9943-6E29DA3A988D}" type="parTrans" cxnId="{47E8A281-6E8D-4380-B84C-87B3ACE61B9E}">
      <dgm:prSet/>
      <dgm:spPr/>
      <dgm:t>
        <a:bodyPr/>
        <a:lstStyle/>
        <a:p>
          <a:endParaRPr lang="en-US"/>
        </a:p>
      </dgm:t>
    </dgm:pt>
    <dgm:pt modelId="{A3A6C90F-20A7-4438-9E0C-BFAA02BBE79A}" type="sibTrans" cxnId="{47E8A281-6E8D-4380-B84C-87B3ACE61B9E}">
      <dgm:prSet/>
      <dgm:spPr/>
      <dgm:t>
        <a:bodyPr/>
        <a:lstStyle/>
        <a:p>
          <a:endParaRPr lang="en-US"/>
        </a:p>
      </dgm:t>
    </dgm:pt>
    <dgm:pt modelId="{9A08A477-95B7-480B-9648-F84A7AD039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Možnost "Uložit jako návrh" </a:t>
          </a:r>
          <a:endParaRPr lang="en-US"/>
        </a:p>
      </dgm:t>
    </dgm:pt>
    <dgm:pt modelId="{613D6C54-6820-412F-8EA0-432C4AB102A1}" type="parTrans" cxnId="{F9AD0031-79A4-4331-9D0A-E779A06A907D}">
      <dgm:prSet/>
      <dgm:spPr/>
      <dgm:t>
        <a:bodyPr/>
        <a:lstStyle/>
        <a:p>
          <a:endParaRPr lang="en-US"/>
        </a:p>
      </dgm:t>
    </dgm:pt>
    <dgm:pt modelId="{E9DD059B-3E1B-49A9-8C2B-3360570EC2CE}" type="sibTrans" cxnId="{F9AD0031-79A4-4331-9D0A-E779A06A907D}">
      <dgm:prSet/>
      <dgm:spPr/>
      <dgm:t>
        <a:bodyPr/>
        <a:lstStyle/>
        <a:p>
          <a:endParaRPr lang="en-US"/>
        </a:p>
      </dgm:t>
    </dgm:pt>
    <dgm:pt modelId="{DC9C04C0-4C7A-4A1F-8AA4-3D33A7152A3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Tato možnost je nyní dostupná i pro zprávy v režimu změny.</a:t>
          </a:r>
          <a:endParaRPr lang="en-US" dirty="0"/>
        </a:p>
      </dgm:t>
    </dgm:pt>
    <dgm:pt modelId="{DECE2633-BFAF-4AD6-839D-C26FF81DCB9B}" type="parTrans" cxnId="{FF17F2A2-154E-4DD3-8B70-AE5B4F92914D}">
      <dgm:prSet/>
      <dgm:spPr/>
      <dgm:t>
        <a:bodyPr/>
        <a:lstStyle/>
        <a:p>
          <a:endParaRPr lang="en-US"/>
        </a:p>
      </dgm:t>
    </dgm:pt>
    <dgm:pt modelId="{5FFCADC1-44C3-44DC-9956-B80668F44C35}" type="sibTrans" cxnId="{FF17F2A2-154E-4DD3-8B70-AE5B4F92914D}">
      <dgm:prSet/>
      <dgm:spPr/>
      <dgm:t>
        <a:bodyPr/>
        <a:lstStyle/>
        <a:p>
          <a:endParaRPr lang="en-US"/>
        </a:p>
      </dgm:t>
    </dgm:pt>
    <dgm:pt modelId="{C17C8582-D5E1-4B77-854D-E7B599249A8B}" type="pres">
      <dgm:prSet presAssocID="{BB20F0E8-5F8E-4F98-90B4-104CC5B2AFE5}" presName="root" presStyleCnt="0">
        <dgm:presLayoutVars>
          <dgm:dir/>
          <dgm:resizeHandles val="exact"/>
        </dgm:presLayoutVars>
      </dgm:prSet>
      <dgm:spPr/>
    </dgm:pt>
    <dgm:pt modelId="{02F8C3F7-B55B-4A42-882A-0F1E34B911E2}" type="pres">
      <dgm:prSet presAssocID="{31E97F19-2F87-4114-87E1-FD0B55A39AF2}" presName="compNode" presStyleCnt="0"/>
      <dgm:spPr/>
    </dgm:pt>
    <dgm:pt modelId="{D78882F8-4FE0-4945-9DA8-75F8FBC5DC75}" type="pres">
      <dgm:prSet presAssocID="{31E97F19-2F87-4114-87E1-FD0B55A39A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53D8A922-CCDF-4468-99E9-C58A919D60A1}" type="pres">
      <dgm:prSet presAssocID="{31E97F19-2F87-4114-87E1-FD0B55A39AF2}" presName="iconSpace" presStyleCnt="0"/>
      <dgm:spPr/>
    </dgm:pt>
    <dgm:pt modelId="{CD89BEB8-8049-4B38-A554-FD7AE393A9DA}" type="pres">
      <dgm:prSet presAssocID="{31E97F19-2F87-4114-87E1-FD0B55A39AF2}" presName="parTx" presStyleLbl="revTx" presStyleIdx="0" presStyleCnt="8">
        <dgm:presLayoutVars>
          <dgm:chMax val="0"/>
          <dgm:chPref val="0"/>
        </dgm:presLayoutVars>
      </dgm:prSet>
      <dgm:spPr/>
    </dgm:pt>
    <dgm:pt modelId="{5E54BFDD-4933-4F7F-9DE9-D1BB780BAAF0}" type="pres">
      <dgm:prSet presAssocID="{31E97F19-2F87-4114-87E1-FD0B55A39AF2}" presName="txSpace" presStyleCnt="0"/>
      <dgm:spPr/>
    </dgm:pt>
    <dgm:pt modelId="{922663EE-2567-4D2B-A666-E130038C44FE}" type="pres">
      <dgm:prSet presAssocID="{31E97F19-2F87-4114-87E1-FD0B55A39AF2}" presName="desTx" presStyleLbl="revTx" presStyleIdx="1" presStyleCnt="8" custLinFactNeighborX="5569" custLinFactNeighborY="2521">
        <dgm:presLayoutVars/>
      </dgm:prSet>
      <dgm:spPr/>
    </dgm:pt>
    <dgm:pt modelId="{F720C68F-7AC2-43F9-AF78-30440AACCB56}" type="pres">
      <dgm:prSet presAssocID="{708DE2A2-EA2C-4B2D-8C36-C8DDCB6E9C7C}" presName="sibTrans" presStyleCnt="0"/>
      <dgm:spPr/>
    </dgm:pt>
    <dgm:pt modelId="{8F31F473-B409-4B6C-97AA-946556A65F96}" type="pres">
      <dgm:prSet presAssocID="{8B05A356-915F-4B46-8446-81B0AC41F39A}" presName="compNode" presStyleCnt="0"/>
      <dgm:spPr/>
    </dgm:pt>
    <dgm:pt modelId="{3E77E34F-B50B-4D9D-A454-767B9B934B1D}" type="pres">
      <dgm:prSet presAssocID="{8B05A356-915F-4B46-8446-81B0AC41F3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E821ADC6-34E0-4FCE-9549-419545F9E022}" type="pres">
      <dgm:prSet presAssocID="{8B05A356-915F-4B46-8446-81B0AC41F39A}" presName="iconSpace" presStyleCnt="0"/>
      <dgm:spPr/>
    </dgm:pt>
    <dgm:pt modelId="{1411BF9E-BC66-4CFD-923D-71E3F1BC62A6}" type="pres">
      <dgm:prSet presAssocID="{8B05A356-915F-4B46-8446-81B0AC41F39A}" presName="parTx" presStyleLbl="revTx" presStyleIdx="2" presStyleCnt="8">
        <dgm:presLayoutVars>
          <dgm:chMax val="0"/>
          <dgm:chPref val="0"/>
        </dgm:presLayoutVars>
      </dgm:prSet>
      <dgm:spPr/>
    </dgm:pt>
    <dgm:pt modelId="{45ADFFFE-44E1-4051-B45E-132619994A73}" type="pres">
      <dgm:prSet presAssocID="{8B05A356-915F-4B46-8446-81B0AC41F39A}" presName="txSpace" presStyleCnt="0"/>
      <dgm:spPr/>
    </dgm:pt>
    <dgm:pt modelId="{8BBEBA54-80F4-43CC-9D2F-4BBF6BAA7D7E}" type="pres">
      <dgm:prSet presAssocID="{8B05A356-915F-4B46-8446-81B0AC41F39A}" presName="desTx" presStyleLbl="revTx" presStyleIdx="3" presStyleCnt="8">
        <dgm:presLayoutVars/>
      </dgm:prSet>
      <dgm:spPr/>
    </dgm:pt>
    <dgm:pt modelId="{5FF1877E-591F-436A-A00C-E85F97A04AD8}" type="pres">
      <dgm:prSet presAssocID="{3BDDAA0D-8C71-4657-97C3-193B5CBCF16C}" presName="sibTrans" presStyleCnt="0"/>
      <dgm:spPr/>
    </dgm:pt>
    <dgm:pt modelId="{BD6103B4-8FC3-4476-9783-B3D1C83A5FF4}" type="pres">
      <dgm:prSet presAssocID="{7127F4B5-FCBA-4AA5-B7AC-B82C2F48A2D7}" presName="compNode" presStyleCnt="0"/>
      <dgm:spPr/>
    </dgm:pt>
    <dgm:pt modelId="{7B67CCAE-A668-4B4E-A0A1-AFCACFE66FA3}" type="pres">
      <dgm:prSet presAssocID="{7127F4B5-FCBA-4AA5-B7AC-B82C2F48A2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3C8FA80F-EC6E-4392-985F-9606742841F4}" type="pres">
      <dgm:prSet presAssocID="{7127F4B5-FCBA-4AA5-B7AC-B82C2F48A2D7}" presName="iconSpace" presStyleCnt="0"/>
      <dgm:spPr/>
    </dgm:pt>
    <dgm:pt modelId="{99C35B6C-052C-4A04-A86E-1B4AC02D2DF3}" type="pres">
      <dgm:prSet presAssocID="{7127F4B5-FCBA-4AA5-B7AC-B82C2F48A2D7}" presName="parTx" presStyleLbl="revTx" presStyleIdx="4" presStyleCnt="8">
        <dgm:presLayoutVars>
          <dgm:chMax val="0"/>
          <dgm:chPref val="0"/>
        </dgm:presLayoutVars>
      </dgm:prSet>
      <dgm:spPr/>
    </dgm:pt>
    <dgm:pt modelId="{C40DF281-4D74-4C3E-A1F4-6604C2A29CED}" type="pres">
      <dgm:prSet presAssocID="{7127F4B5-FCBA-4AA5-B7AC-B82C2F48A2D7}" presName="txSpace" presStyleCnt="0"/>
      <dgm:spPr/>
    </dgm:pt>
    <dgm:pt modelId="{FCA430DB-04FF-4C2F-AD29-B81AA7273DF6}" type="pres">
      <dgm:prSet presAssocID="{7127F4B5-FCBA-4AA5-B7AC-B82C2F48A2D7}" presName="desTx" presStyleLbl="revTx" presStyleIdx="5" presStyleCnt="8">
        <dgm:presLayoutVars/>
      </dgm:prSet>
      <dgm:spPr/>
    </dgm:pt>
    <dgm:pt modelId="{2B4132AC-989C-4A09-9181-49F77DB9080A}" type="pres">
      <dgm:prSet presAssocID="{1ADC6024-7DD2-491A-8095-3F622763AA5D}" presName="sibTrans" presStyleCnt="0"/>
      <dgm:spPr/>
    </dgm:pt>
    <dgm:pt modelId="{BEDF11AB-07B7-4CF0-9A45-EEA691D073AE}" type="pres">
      <dgm:prSet presAssocID="{9A08A477-95B7-480B-9648-F84A7AD03914}" presName="compNode" presStyleCnt="0"/>
      <dgm:spPr/>
    </dgm:pt>
    <dgm:pt modelId="{7D997847-1821-45D9-9D41-E6C131B8D0C6}" type="pres">
      <dgm:prSet presAssocID="{9A08A477-95B7-480B-9648-F84A7AD039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BE8C86D9-16F7-4EAD-91A1-64ED8309F0E7}" type="pres">
      <dgm:prSet presAssocID="{9A08A477-95B7-480B-9648-F84A7AD03914}" presName="iconSpace" presStyleCnt="0"/>
      <dgm:spPr/>
    </dgm:pt>
    <dgm:pt modelId="{F019ADE6-C868-45C1-8D44-C50EE686BC8F}" type="pres">
      <dgm:prSet presAssocID="{9A08A477-95B7-480B-9648-F84A7AD03914}" presName="parTx" presStyleLbl="revTx" presStyleIdx="6" presStyleCnt="8">
        <dgm:presLayoutVars>
          <dgm:chMax val="0"/>
          <dgm:chPref val="0"/>
        </dgm:presLayoutVars>
      </dgm:prSet>
      <dgm:spPr/>
    </dgm:pt>
    <dgm:pt modelId="{3635C37B-B726-4101-96AF-9F00D6DC2055}" type="pres">
      <dgm:prSet presAssocID="{9A08A477-95B7-480B-9648-F84A7AD03914}" presName="txSpace" presStyleCnt="0"/>
      <dgm:spPr/>
    </dgm:pt>
    <dgm:pt modelId="{4AE376B4-FB75-4884-BEC0-90B26BB2DAD6}" type="pres">
      <dgm:prSet presAssocID="{9A08A477-95B7-480B-9648-F84A7AD03914}" presName="desTx" presStyleLbl="revTx" presStyleIdx="7" presStyleCnt="8">
        <dgm:presLayoutVars/>
      </dgm:prSet>
      <dgm:spPr/>
    </dgm:pt>
  </dgm:ptLst>
  <dgm:cxnLst>
    <dgm:cxn modelId="{92A5CF01-9A9B-43F9-9180-23A9C2789076}" type="presOf" srcId="{76606E6B-A764-41BF-9731-3BF5530443CB}" destId="{FCA430DB-04FF-4C2F-AD29-B81AA7273DF6}" srcOrd="0" destOrd="0" presId="urn:microsoft.com/office/officeart/2018/2/layout/IconLabelDescriptionList"/>
    <dgm:cxn modelId="{DFF6F002-5A21-49A4-B827-8A97430388DF}" type="presOf" srcId="{BB20F0E8-5F8E-4F98-90B4-104CC5B2AFE5}" destId="{C17C8582-D5E1-4B77-854D-E7B599249A8B}" srcOrd="0" destOrd="0" presId="urn:microsoft.com/office/officeart/2018/2/layout/IconLabelDescriptionList"/>
    <dgm:cxn modelId="{62985709-9DF8-4125-83A8-71F2D6EA209B}" type="presOf" srcId="{9A08A477-95B7-480B-9648-F84A7AD03914}" destId="{F019ADE6-C868-45C1-8D44-C50EE686BC8F}" srcOrd="0" destOrd="0" presId="urn:microsoft.com/office/officeart/2018/2/layout/IconLabelDescriptionList"/>
    <dgm:cxn modelId="{E2B87C0F-DF10-4123-919F-03FC39003A0A}" type="presOf" srcId="{0C27FA24-68F2-4D14-BFB7-1D8CF9652B8C}" destId="{922663EE-2567-4D2B-A666-E130038C44FE}" srcOrd="0" destOrd="1" presId="urn:microsoft.com/office/officeart/2018/2/layout/IconLabelDescriptionList"/>
    <dgm:cxn modelId="{62EF9C12-D46D-480C-AAA4-B8DFC7EFBAF7}" srcId="{BB20F0E8-5F8E-4F98-90B4-104CC5B2AFE5}" destId="{8B05A356-915F-4B46-8446-81B0AC41F39A}" srcOrd="1" destOrd="0" parTransId="{040DDD48-2A41-4798-B84A-DB101541AE06}" sibTransId="{3BDDAA0D-8C71-4657-97C3-193B5CBCF16C}"/>
    <dgm:cxn modelId="{88A2801D-109E-4AC3-944A-B18C17F66D64}" type="presOf" srcId="{31E97F19-2F87-4114-87E1-FD0B55A39AF2}" destId="{CD89BEB8-8049-4B38-A554-FD7AE393A9DA}" srcOrd="0" destOrd="0" presId="urn:microsoft.com/office/officeart/2018/2/layout/IconLabelDescriptionList"/>
    <dgm:cxn modelId="{E8E9241E-BECF-43B4-873F-24716CB5625F}" type="presOf" srcId="{8B05A356-915F-4B46-8446-81B0AC41F39A}" destId="{1411BF9E-BC66-4CFD-923D-71E3F1BC62A6}" srcOrd="0" destOrd="0" presId="urn:microsoft.com/office/officeart/2018/2/layout/IconLabelDescriptionList"/>
    <dgm:cxn modelId="{F9AD0031-79A4-4331-9D0A-E779A06A907D}" srcId="{BB20F0E8-5F8E-4F98-90B4-104CC5B2AFE5}" destId="{9A08A477-95B7-480B-9648-F84A7AD03914}" srcOrd="3" destOrd="0" parTransId="{613D6C54-6820-412F-8EA0-432C4AB102A1}" sibTransId="{E9DD059B-3E1B-49A9-8C2B-3360570EC2CE}"/>
    <dgm:cxn modelId="{2B70ED31-740D-482B-ACE1-44248DD0D920}" type="presOf" srcId="{7127F4B5-FCBA-4AA5-B7AC-B82C2F48A2D7}" destId="{99C35B6C-052C-4A04-A86E-1B4AC02D2DF3}" srcOrd="0" destOrd="0" presId="urn:microsoft.com/office/officeart/2018/2/layout/IconLabelDescriptionList"/>
    <dgm:cxn modelId="{41FBCA38-1124-434B-AD2A-26B4955DAA69}" type="presOf" srcId="{A2902370-A337-42BB-9B17-19CB41AD562B}" destId="{922663EE-2567-4D2B-A666-E130038C44FE}" srcOrd="0" destOrd="0" presId="urn:microsoft.com/office/officeart/2018/2/layout/IconLabelDescriptionList"/>
    <dgm:cxn modelId="{80DC1941-7339-4C8D-B403-17FF91FDF928}" srcId="{31E97F19-2F87-4114-87E1-FD0B55A39AF2}" destId="{0C27FA24-68F2-4D14-BFB7-1D8CF9652B8C}" srcOrd="1" destOrd="0" parTransId="{130DAC57-AB56-4AAB-AA91-8247A6F3C32F}" sibTransId="{687A20C8-C7F5-46FA-8D4C-7D4553A52C61}"/>
    <dgm:cxn modelId="{F0ACA571-761B-4AEB-BD20-4FA0C3860BF6}" srcId="{31E97F19-2F87-4114-87E1-FD0B55A39AF2}" destId="{A2902370-A337-42BB-9B17-19CB41AD562B}" srcOrd="0" destOrd="0" parTransId="{CFEA4070-DEB8-4FFE-A78C-BE215A22392C}" sibTransId="{ECA0F977-F0B1-4E09-9F79-F5AF98B26F97}"/>
    <dgm:cxn modelId="{E336F757-66B7-4F1D-B909-6591D52FC24A}" type="presOf" srcId="{49F7AA77-B77A-4571-9FCC-BB76DA21CC83}" destId="{8BBEBA54-80F4-43CC-9D2F-4BBF6BAA7D7E}" srcOrd="0" destOrd="1" presId="urn:microsoft.com/office/officeart/2018/2/layout/IconLabelDescriptionList"/>
    <dgm:cxn modelId="{BFAE0D7B-7098-4EE8-931A-B00B9F85492A}" srcId="{BB20F0E8-5F8E-4F98-90B4-104CC5B2AFE5}" destId="{31E97F19-2F87-4114-87E1-FD0B55A39AF2}" srcOrd="0" destOrd="0" parTransId="{405291D1-27AE-49A3-84AB-5C5EF288AE21}" sibTransId="{708DE2A2-EA2C-4B2D-8C36-C8DDCB6E9C7C}"/>
    <dgm:cxn modelId="{47E8A281-6E8D-4380-B84C-87B3ACE61B9E}" srcId="{7127F4B5-FCBA-4AA5-B7AC-B82C2F48A2D7}" destId="{76606E6B-A764-41BF-9731-3BF5530443CB}" srcOrd="0" destOrd="0" parTransId="{34FCD1B2-D63A-49ED-9943-6E29DA3A988D}" sibTransId="{A3A6C90F-20A7-4438-9E0C-BFAA02BBE79A}"/>
    <dgm:cxn modelId="{CFB6999E-EE63-4CC5-88E9-F8A00B543C72}" type="presOf" srcId="{DC9C04C0-4C7A-4A1F-8AA4-3D33A7152A3A}" destId="{4AE376B4-FB75-4884-BEC0-90B26BB2DAD6}" srcOrd="0" destOrd="0" presId="urn:microsoft.com/office/officeart/2018/2/layout/IconLabelDescriptionList"/>
    <dgm:cxn modelId="{FF17F2A2-154E-4DD3-8B70-AE5B4F92914D}" srcId="{9A08A477-95B7-480B-9648-F84A7AD03914}" destId="{DC9C04C0-4C7A-4A1F-8AA4-3D33A7152A3A}" srcOrd="0" destOrd="0" parTransId="{DECE2633-BFAF-4AD6-839D-C26FF81DCB9B}" sibTransId="{5FFCADC1-44C3-44DC-9956-B80668F44C35}"/>
    <dgm:cxn modelId="{C5C01FAE-168C-4CEF-9706-678DA66E84B9}" type="presOf" srcId="{64B8CB1C-ED7D-417E-B149-8DB48122F627}" destId="{8BBEBA54-80F4-43CC-9D2F-4BBF6BAA7D7E}" srcOrd="0" destOrd="0" presId="urn:microsoft.com/office/officeart/2018/2/layout/IconLabelDescriptionList"/>
    <dgm:cxn modelId="{892B76B0-940E-4E66-8F99-5BE34E9A5695}" srcId="{8B05A356-915F-4B46-8446-81B0AC41F39A}" destId="{49F7AA77-B77A-4571-9FCC-BB76DA21CC83}" srcOrd="1" destOrd="0" parTransId="{78277C90-4824-4247-A2A5-084E27B7D230}" sibTransId="{AD5C5CAA-B308-4DFA-9559-E2E6291E28FA}"/>
    <dgm:cxn modelId="{6ED609E1-92BB-45A9-8288-FBE9F59CEE30}" srcId="{BB20F0E8-5F8E-4F98-90B4-104CC5B2AFE5}" destId="{7127F4B5-FCBA-4AA5-B7AC-B82C2F48A2D7}" srcOrd="2" destOrd="0" parTransId="{E9ABD5A8-73CC-433D-8A38-C245E78BB8B5}" sibTransId="{1ADC6024-7DD2-491A-8095-3F622763AA5D}"/>
    <dgm:cxn modelId="{021055E6-8B10-4600-ACB0-79747212465C}" srcId="{8B05A356-915F-4B46-8446-81B0AC41F39A}" destId="{64B8CB1C-ED7D-417E-B149-8DB48122F627}" srcOrd="0" destOrd="0" parTransId="{9F47846C-2375-4665-93FA-352176430476}" sibTransId="{383867C6-CB35-4BB2-9F53-0631F768A491}"/>
    <dgm:cxn modelId="{5529D54F-5EFD-4832-A37D-D255773151FB}" type="presParOf" srcId="{C17C8582-D5E1-4B77-854D-E7B599249A8B}" destId="{02F8C3F7-B55B-4A42-882A-0F1E34B911E2}" srcOrd="0" destOrd="0" presId="urn:microsoft.com/office/officeart/2018/2/layout/IconLabelDescriptionList"/>
    <dgm:cxn modelId="{53D2D16B-A656-4ACE-84B6-8A44979323F0}" type="presParOf" srcId="{02F8C3F7-B55B-4A42-882A-0F1E34B911E2}" destId="{D78882F8-4FE0-4945-9DA8-75F8FBC5DC75}" srcOrd="0" destOrd="0" presId="urn:microsoft.com/office/officeart/2018/2/layout/IconLabelDescriptionList"/>
    <dgm:cxn modelId="{AA6FA4F6-88DD-4AE1-BA1F-0ADB682C2597}" type="presParOf" srcId="{02F8C3F7-B55B-4A42-882A-0F1E34B911E2}" destId="{53D8A922-CCDF-4468-99E9-C58A919D60A1}" srcOrd="1" destOrd="0" presId="urn:microsoft.com/office/officeart/2018/2/layout/IconLabelDescriptionList"/>
    <dgm:cxn modelId="{AFD354AA-28AF-4892-8761-8F77F0465A8B}" type="presParOf" srcId="{02F8C3F7-B55B-4A42-882A-0F1E34B911E2}" destId="{CD89BEB8-8049-4B38-A554-FD7AE393A9DA}" srcOrd="2" destOrd="0" presId="urn:microsoft.com/office/officeart/2018/2/layout/IconLabelDescriptionList"/>
    <dgm:cxn modelId="{1C4412DB-4295-40B3-BC47-91A4D78CCC72}" type="presParOf" srcId="{02F8C3F7-B55B-4A42-882A-0F1E34B911E2}" destId="{5E54BFDD-4933-4F7F-9DE9-D1BB780BAAF0}" srcOrd="3" destOrd="0" presId="urn:microsoft.com/office/officeart/2018/2/layout/IconLabelDescriptionList"/>
    <dgm:cxn modelId="{6FC73241-7C65-4785-ABD4-3F3370475797}" type="presParOf" srcId="{02F8C3F7-B55B-4A42-882A-0F1E34B911E2}" destId="{922663EE-2567-4D2B-A666-E130038C44FE}" srcOrd="4" destOrd="0" presId="urn:microsoft.com/office/officeart/2018/2/layout/IconLabelDescriptionList"/>
    <dgm:cxn modelId="{6C7AF600-2AE2-45F5-9009-7D3A15341D7E}" type="presParOf" srcId="{C17C8582-D5E1-4B77-854D-E7B599249A8B}" destId="{F720C68F-7AC2-43F9-AF78-30440AACCB56}" srcOrd="1" destOrd="0" presId="urn:microsoft.com/office/officeart/2018/2/layout/IconLabelDescriptionList"/>
    <dgm:cxn modelId="{A49C5941-398C-4608-B288-9D9A4E19A20A}" type="presParOf" srcId="{C17C8582-D5E1-4B77-854D-E7B599249A8B}" destId="{8F31F473-B409-4B6C-97AA-946556A65F96}" srcOrd="2" destOrd="0" presId="urn:microsoft.com/office/officeart/2018/2/layout/IconLabelDescriptionList"/>
    <dgm:cxn modelId="{AFA02785-E12A-4891-98E3-EFFC068C9C5D}" type="presParOf" srcId="{8F31F473-B409-4B6C-97AA-946556A65F96}" destId="{3E77E34F-B50B-4D9D-A454-767B9B934B1D}" srcOrd="0" destOrd="0" presId="urn:microsoft.com/office/officeart/2018/2/layout/IconLabelDescriptionList"/>
    <dgm:cxn modelId="{DC11FB7C-D6ED-47AD-B605-3E223E371F80}" type="presParOf" srcId="{8F31F473-B409-4B6C-97AA-946556A65F96}" destId="{E821ADC6-34E0-4FCE-9549-419545F9E022}" srcOrd="1" destOrd="0" presId="urn:microsoft.com/office/officeart/2018/2/layout/IconLabelDescriptionList"/>
    <dgm:cxn modelId="{38781042-4912-4959-8B94-240C9D4B4F6C}" type="presParOf" srcId="{8F31F473-B409-4B6C-97AA-946556A65F96}" destId="{1411BF9E-BC66-4CFD-923D-71E3F1BC62A6}" srcOrd="2" destOrd="0" presId="urn:microsoft.com/office/officeart/2018/2/layout/IconLabelDescriptionList"/>
    <dgm:cxn modelId="{5BE66135-30A2-459E-96A7-849E4BA1E9A2}" type="presParOf" srcId="{8F31F473-B409-4B6C-97AA-946556A65F96}" destId="{45ADFFFE-44E1-4051-B45E-132619994A73}" srcOrd="3" destOrd="0" presId="urn:microsoft.com/office/officeart/2018/2/layout/IconLabelDescriptionList"/>
    <dgm:cxn modelId="{D5E6521D-1B4C-4BB1-9F58-2BAE6B4BF7F6}" type="presParOf" srcId="{8F31F473-B409-4B6C-97AA-946556A65F96}" destId="{8BBEBA54-80F4-43CC-9D2F-4BBF6BAA7D7E}" srcOrd="4" destOrd="0" presId="urn:microsoft.com/office/officeart/2018/2/layout/IconLabelDescriptionList"/>
    <dgm:cxn modelId="{8A03F903-AEC4-43AA-893E-3C9C681AA122}" type="presParOf" srcId="{C17C8582-D5E1-4B77-854D-E7B599249A8B}" destId="{5FF1877E-591F-436A-A00C-E85F97A04AD8}" srcOrd="3" destOrd="0" presId="urn:microsoft.com/office/officeart/2018/2/layout/IconLabelDescriptionList"/>
    <dgm:cxn modelId="{E3204736-C1E2-42DD-8B2B-4E1148C11552}" type="presParOf" srcId="{C17C8582-D5E1-4B77-854D-E7B599249A8B}" destId="{BD6103B4-8FC3-4476-9783-B3D1C83A5FF4}" srcOrd="4" destOrd="0" presId="urn:microsoft.com/office/officeart/2018/2/layout/IconLabelDescriptionList"/>
    <dgm:cxn modelId="{057520D0-8B05-4E6C-A3EA-0CDD464AB899}" type="presParOf" srcId="{BD6103B4-8FC3-4476-9783-B3D1C83A5FF4}" destId="{7B67CCAE-A668-4B4E-A0A1-AFCACFE66FA3}" srcOrd="0" destOrd="0" presId="urn:microsoft.com/office/officeart/2018/2/layout/IconLabelDescriptionList"/>
    <dgm:cxn modelId="{9F494840-6243-4A12-A99E-EE89F1FBE19C}" type="presParOf" srcId="{BD6103B4-8FC3-4476-9783-B3D1C83A5FF4}" destId="{3C8FA80F-EC6E-4392-985F-9606742841F4}" srcOrd="1" destOrd="0" presId="urn:microsoft.com/office/officeart/2018/2/layout/IconLabelDescriptionList"/>
    <dgm:cxn modelId="{0B8457C2-3E17-4418-B0C2-D1F0A18B3427}" type="presParOf" srcId="{BD6103B4-8FC3-4476-9783-B3D1C83A5FF4}" destId="{99C35B6C-052C-4A04-A86E-1B4AC02D2DF3}" srcOrd="2" destOrd="0" presId="urn:microsoft.com/office/officeart/2018/2/layout/IconLabelDescriptionList"/>
    <dgm:cxn modelId="{DDED42EE-386A-4200-9542-152A95839D67}" type="presParOf" srcId="{BD6103B4-8FC3-4476-9783-B3D1C83A5FF4}" destId="{C40DF281-4D74-4C3E-A1F4-6604C2A29CED}" srcOrd="3" destOrd="0" presId="urn:microsoft.com/office/officeart/2018/2/layout/IconLabelDescriptionList"/>
    <dgm:cxn modelId="{787572C8-9C92-4627-8CCB-F5B963F39588}" type="presParOf" srcId="{BD6103B4-8FC3-4476-9783-B3D1C83A5FF4}" destId="{FCA430DB-04FF-4C2F-AD29-B81AA7273DF6}" srcOrd="4" destOrd="0" presId="urn:microsoft.com/office/officeart/2018/2/layout/IconLabelDescriptionList"/>
    <dgm:cxn modelId="{1C942302-8F15-466F-9426-ABE9E94D0184}" type="presParOf" srcId="{C17C8582-D5E1-4B77-854D-E7B599249A8B}" destId="{2B4132AC-989C-4A09-9181-49F77DB9080A}" srcOrd="5" destOrd="0" presId="urn:microsoft.com/office/officeart/2018/2/layout/IconLabelDescriptionList"/>
    <dgm:cxn modelId="{A1591322-12A2-429B-BF3C-32F0513FE41E}" type="presParOf" srcId="{C17C8582-D5E1-4B77-854D-E7B599249A8B}" destId="{BEDF11AB-07B7-4CF0-9A45-EEA691D073AE}" srcOrd="6" destOrd="0" presId="urn:microsoft.com/office/officeart/2018/2/layout/IconLabelDescriptionList"/>
    <dgm:cxn modelId="{3B4B61F2-F42A-45E7-AED7-2C33E6AC9AA6}" type="presParOf" srcId="{BEDF11AB-07B7-4CF0-9A45-EEA691D073AE}" destId="{7D997847-1821-45D9-9D41-E6C131B8D0C6}" srcOrd="0" destOrd="0" presId="urn:microsoft.com/office/officeart/2018/2/layout/IconLabelDescriptionList"/>
    <dgm:cxn modelId="{2B9AE74F-FFF2-4658-B996-B13C26353662}" type="presParOf" srcId="{BEDF11AB-07B7-4CF0-9A45-EEA691D073AE}" destId="{BE8C86D9-16F7-4EAD-91A1-64ED8309F0E7}" srcOrd="1" destOrd="0" presId="urn:microsoft.com/office/officeart/2018/2/layout/IconLabelDescriptionList"/>
    <dgm:cxn modelId="{286CEA33-E0FD-4D6C-B727-F70401F8C74B}" type="presParOf" srcId="{BEDF11AB-07B7-4CF0-9A45-EEA691D073AE}" destId="{F019ADE6-C868-45C1-8D44-C50EE686BC8F}" srcOrd="2" destOrd="0" presId="urn:microsoft.com/office/officeart/2018/2/layout/IconLabelDescriptionList"/>
    <dgm:cxn modelId="{6CC3B043-FB85-460A-A29A-C0D1FC639D6A}" type="presParOf" srcId="{BEDF11AB-07B7-4CF0-9A45-EEA691D073AE}" destId="{3635C37B-B726-4101-96AF-9F00D6DC2055}" srcOrd="3" destOrd="0" presId="urn:microsoft.com/office/officeart/2018/2/layout/IconLabelDescriptionList"/>
    <dgm:cxn modelId="{081CCC39-9929-4604-A2F9-98D329228941}" type="presParOf" srcId="{BEDF11AB-07B7-4CF0-9A45-EEA691D073AE}" destId="{4AE376B4-FB75-4884-BEC0-90B26BB2DAD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82F8-4FE0-4945-9DA8-75F8FBC5DC75}">
      <dsp:nvSpPr>
        <dsp:cNvPr id="0" name=""/>
        <dsp:cNvSpPr/>
      </dsp:nvSpPr>
      <dsp:spPr>
        <a:xfrm>
          <a:off x="3520" y="1070851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9BEB8-8049-4B38-A554-FD7AE393A9DA}">
      <dsp:nvSpPr>
        <dsp:cNvPr id="0" name=""/>
        <dsp:cNvSpPr/>
      </dsp:nvSpPr>
      <dsp:spPr>
        <a:xfrm>
          <a:off x="3520" y="1985891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 dirty="0"/>
            <a:t>Pouze tuny</a:t>
          </a:r>
          <a:endParaRPr lang="en-US" sz="1500" kern="1200" dirty="0"/>
        </a:p>
      </dsp:txBody>
      <dsp:txXfrm>
        <a:off x="3520" y="1985891"/>
        <a:ext cx="2320312" cy="348046"/>
      </dsp:txXfrm>
    </dsp:sp>
    <dsp:sp modelId="{922663EE-2567-4D2B-A666-E130038C44FE}">
      <dsp:nvSpPr>
        <dsp:cNvPr id="0" name=""/>
        <dsp:cNvSpPr/>
      </dsp:nvSpPr>
      <dsp:spPr>
        <a:xfrm>
          <a:off x="132739" y="2409108"/>
          <a:ext cx="2320312" cy="1082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od 2. čtvrtletí 2024 by měla být čistá hmotnost vždy vykazována v tunách (kg již nebude možné zvolit).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případě předchozí zprávy, kdy bylo množství uváděno v Kg, budete muset změnit čistou hmotnost na tuny.</a:t>
          </a:r>
          <a:endParaRPr lang="en-US" sz="1100" kern="1200" dirty="0"/>
        </a:p>
      </dsp:txBody>
      <dsp:txXfrm>
        <a:off x="132739" y="2409108"/>
        <a:ext cx="2320312" cy="1082759"/>
      </dsp:txXfrm>
    </dsp:sp>
    <dsp:sp modelId="{3E77E34F-B50B-4D9D-A454-767B9B934B1D}">
      <dsp:nvSpPr>
        <dsp:cNvPr id="0" name=""/>
        <dsp:cNvSpPr/>
      </dsp:nvSpPr>
      <dsp:spPr>
        <a:xfrm>
          <a:off x="2729888" y="1070851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1BF9E-BC66-4CFD-923D-71E3F1BC62A6}">
      <dsp:nvSpPr>
        <dsp:cNvPr id="0" name=""/>
        <dsp:cNvSpPr/>
      </dsp:nvSpPr>
      <dsp:spPr>
        <a:xfrm>
          <a:off x="2729888" y="1985891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Duplikace CBAM zboží</a:t>
          </a:r>
          <a:endParaRPr lang="en-US" sz="1500" kern="1200"/>
        </a:p>
      </dsp:txBody>
      <dsp:txXfrm>
        <a:off x="2729888" y="1985891"/>
        <a:ext cx="2320312" cy="348046"/>
      </dsp:txXfrm>
    </dsp:sp>
    <dsp:sp modelId="{8BBEBA54-80F4-43CC-9D2F-4BBF6BAA7D7E}">
      <dsp:nvSpPr>
        <dsp:cNvPr id="0" name=""/>
        <dsp:cNvSpPr/>
      </dsp:nvSpPr>
      <dsp:spPr>
        <a:xfrm>
          <a:off x="2729888" y="2381812"/>
          <a:ext cx="2320312" cy="1082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 případech, kdy jsou informace o emisích podobné pro různé zboží, které se vyrábí ve stejném zařízení, lze použít funkci "Duplikovat zboží„.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Duplikované zboží lze podle potřeby upravit.</a:t>
          </a:r>
          <a:endParaRPr lang="en-US" sz="1100" kern="1200"/>
        </a:p>
      </dsp:txBody>
      <dsp:txXfrm>
        <a:off x="2729888" y="2381812"/>
        <a:ext cx="2320312" cy="1082759"/>
      </dsp:txXfrm>
    </dsp:sp>
    <dsp:sp modelId="{7B67CCAE-A668-4B4E-A0A1-AFCACFE66FA3}">
      <dsp:nvSpPr>
        <dsp:cNvPr id="0" name=""/>
        <dsp:cNvSpPr/>
      </dsp:nvSpPr>
      <dsp:spPr>
        <a:xfrm>
          <a:off x="5456255" y="1070851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5B6C-052C-4A04-A86E-1B4AC02D2DF3}">
      <dsp:nvSpPr>
        <dsp:cNvPr id="0" name=""/>
        <dsp:cNvSpPr/>
      </dsp:nvSpPr>
      <dsp:spPr>
        <a:xfrm>
          <a:off x="5456255" y="1985891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Tlačítko "XML " </a:t>
          </a:r>
          <a:endParaRPr lang="en-US" sz="1500" kern="1200"/>
        </a:p>
      </dsp:txBody>
      <dsp:txXfrm>
        <a:off x="5456255" y="1985891"/>
        <a:ext cx="2320312" cy="348046"/>
      </dsp:txXfrm>
    </dsp:sp>
    <dsp:sp modelId="{FCA430DB-04FF-4C2F-AD29-B81AA7273DF6}">
      <dsp:nvSpPr>
        <dsp:cNvPr id="0" name=""/>
        <dsp:cNvSpPr/>
      </dsp:nvSpPr>
      <dsp:spPr>
        <a:xfrm>
          <a:off x="5456255" y="2381812"/>
          <a:ext cx="2320312" cy="1082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Nyní je k dispozici také ve zprávách v režimu "V režimu změny" nebo v zobrazení "Moje čtvrtletní zprávy". Stávající údaje zprávy budou smazány a nahrazeny novými údaji z XML, pokud je XML platné.</a:t>
          </a:r>
          <a:endParaRPr lang="en-US" sz="1100" kern="1200" dirty="0"/>
        </a:p>
      </dsp:txBody>
      <dsp:txXfrm>
        <a:off x="5456255" y="2381812"/>
        <a:ext cx="2320312" cy="1082759"/>
      </dsp:txXfrm>
    </dsp:sp>
    <dsp:sp modelId="{7D997847-1821-45D9-9D41-E6C131B8D0C6}">
      <dsp:nvSpPr>
        <dsp:cNvPr id="0" name=""/>
        <dsp:cNvSpPr/>
      </dsp:nvSpPr>
      <dsp:spPr>
        <a:xfrm>
          <a:off x="8182622" y="1070851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9ADE6-C868-45C1-8D44-C50EE686BC8F}">
      <dsp:nvSpPr>
        <dsp:cNvPr id="0" name=""/>
        <dsp:cNvSpPr/>
      </dsp:nvSpPr>
      <dsp:spPr>
        <a:xfrm>
          <a:off x="8182622" y="1985891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Možnost "Uložit jako návrh" </a:t>
          </a:r>
          <a:endParaRPr lang="en-US" sz="1500" kern="1200"/>
        </a:p>
      </dsp:txBody>
      <dsp:txXfrm>
        <a:off x="8182622" y="1985891"/>
        <a:ext cx="2320312" cy="348046"/>
      </dsp:txXfrm>
    </dsp:sp>
    <dsp:sp modelId="{4AE376B4-FB75-4884-BEC0-90B26BB2DAD6}">
      <dsp:nvSpPr>
        <dsp:cNvPr id="0" name=""/>
        <dsp:cNvSpPr/>
      </dsp:nvSpPr>
      <dsp:spPr>
        <a:xfrm>
          <a:off x="8182622" y="2381812"/>
          <a:ext cx="2320312" cy="1082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Tato možnost je nyní dostupná i pro zprávy v režimu změny.</a:t>
          </a:r>
          <a:endParaRPr lang="en-US" sz="1100" kern="1200" dirty="0"/>
        </a:p>
      </dsp:txBody>
      <dsp:txXfrm>
        <a:off x="8182622" y="2381812"/>
        <a:ext cx="2320312" cy="1082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2652C0-9A4D-4696-9B4A-9B6E934BC007}" type="datetimeFigureOut">
              <a:rPr lang="cs-CZ"/>
              <a:t>18.07.2024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0A4EF8-F87A-4A44-B55E-31FF150989C7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6F6E7E-E771-4476-9602-811EB0296C11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3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55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0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2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5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1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5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7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74DC72-F429-8D3C-8FE2-8D134CCBEA85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5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73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67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624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23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63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57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87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60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70D506-2430-5BCB-D9E8-A7A2C5440E9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74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6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15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12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41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37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38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05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80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0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DF8B07-CD8F-281C-6E9E-38511C98AA68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642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392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54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73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403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227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34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22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82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0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A4EF8-F87A-4A44-B55E-31FF150989C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480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6C26B5-881A-59A0-76A2-58ADFC741E9C}" type="slidenum">
              <a:rPr/>
              <a:t>54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A4EF8-F87A-4A44-B55E-31FF150989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46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2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413255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780323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dirty="0"/>
          </a:p>
        </p:txBody>
      </p:sp>
      <p:sp>
        <p:nvSpPr>
          <p:cNvPr id="17969476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69DC4A-1334-73A1-E592-6AC7A36FB0CE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4596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72930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61197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CB32D0-08AD-FEE8-F45B-394A2EB553DD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Nadpis a svislý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Svislý nadpis a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áhlaví oddí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Obsah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648C0C-CF60-484B-9E49-472574E04F8D}" type="datetimeFigureOut">
              <a:rPr lang="cs-CZ"/>
              <a:t>18.07.2024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s-taxation.learning.europa.eu/course/view.php?id=874&amp;section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hyperlink" Target="https://taxation-customs.ec.europa.eu/carbon-border-adjustment-mechanism_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s.ec.europa.eu/taxud/uumds/ca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cbam.ec.europa.eu/declarant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2.png"/><Relationship Id="rId7" Type="http://schemas.openxmlformats.org/officeDocument/2006/relationships/image" Target="../media/image72.svg"/><Relationship Id="rId12" Type="http://schemas.openxmlformats.org/officeDocument/2006/relationships/image" Target="../media/image77.svg"/><Relationship Id="rId17" Type="http://schemas.openxmlformats.org/officeDocument/2006/relationships/hyperlink" Target="mailto:CBAM@cs.mfcr.cz" TargetMode="External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sv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>
          <a:xfrm>
            <a:off x="1524000" y="833245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>
          <a:xfrm>
            <a:off x="1524000" y="3531563"/>
            <a:ext cx="9144000" cy="97219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politiky ochrany klimatu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emisního obchodování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července 2024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5257800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50887" y="4312787"/>
            <a:ext cx="3490225" cy="349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2563256" name="Nadpis 1"/>
          <p:cNvSpPr>
            <a:spLocks noGrp="1"/>
          </p:cNvSpPr>
          <p:nvPr>
            <p:ph type="title"/>
          </p:nvPr>
        </p:nvSpPr>
        <p:spPr bwMode="auto">
          <a:xfrm>
            <a:off x="4084524" y="655983"/>
            <a:ext cx="6539715" cy="66037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výrobce vypočítá emise?</a:t>
            </a:r>
          </a:p>
        </p:txBody>
      </p:sp>
      <p:sp>
        <p:nvSpPr>
          <p:cNvPr id="568443397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818899" y="1316355"/>
            <a:ext cx="2920997" cy="5005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Kroky, které má udělat výrobce: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400" b="0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1) Určí hranice svého zařízení, produkční procesy, postupy a identifikuje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zboží, které spadá pod CBAM (volitelně může monitorovat i emise z výroby non-CBAM produktů)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2) Z</a:t>
            </a:r>
            <a:r>
              <a:rPr lang="cs-CZ" sz="1400" b="0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volí metodologii a zahájí monitoring emisí (monitoruje spalování paliv,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spotřebu tepla, elektřiny a materiálů)</a:t>
            </a:r>
          </a:p>
          <a:p>
            <a:pPr>
              <a:defRPr/>
            </a:pPr>
            <a:r>
              <a:rPr lang="cs-CZ" sz="1400" b="0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3) Poté přiřadí celkové emise zařízení k relevantním výrobním procesům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400" b="0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4) Do vložených emisí zahrne i emise z prekurzorů u výrobků, kde je to relevantní</a:t>
            </a:r>
          </a:p>
          <a:p>
            <a:pPr>
              <a:defRPr/>
            </a:pPr>
            <a:r>
              <a:rPr lang="cs-CZ" sz="1400" b="0" i="0" u="none" strike="noStrike" cap="none" spc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5) Vydělí přiřazené emise k výrobním procesům úrovní činnosti (množstvím zboží v t) a získá specifické vložené emise (tCO2 / t výrobku)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8154437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39" y="5636532"/>
            <a:ext cx="1369908" cy="1369908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40A19602-6B90-EE71-EF66-0BB54CE5EB3F}"/>
              </a:ext>
            </a:extLst>
          </p:cNvPr>
          <p:cNvGrpSpPr/>
          <p:nvPr/>
        </p:nvGrpSpPr>
        <p:grpSpPr>
          <a:xfrm>
            <a:off x="3950208" y="2294128"/>
            <a:ext cx="7573420" cy="2800835"/>
            <a:chOff x="3950208" y="2294128"/>
            <a:chExt cx="7573420" cy="2800835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F8EEE3C2-EB57-4E0D-8069-9FC409E4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208" y="2294128"/>
              <a:ext cx="7573420" cy="2800835"/>
            </a:xfrm>
            <a:prstGeom prst="rect">
              <a:avLst/>
            </a:prstGeom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877B83F5-5E49-380C-D980-2715CDC3F891}"/>
                </a:ext>
              </a:extLst>
            </p:cNvPr>
            <p:cNvSpPr/>
            <p:nvPr/>
          </p:nvSpPr>
          <p:spPr>
            <a:xfrm>
              <a:off x="6365417" y="3747053"/>
              <a:ext cx="303281" cy="3200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66779D4E-03D5-88C6-92AA-F377310DCB81}"/>
                </a:ext>
              </a:extLst>
            </p:cNvPr>
            <p:cNvSpPr/>
            <p:nvPr/>
          </p:nvSpPr>
          <p:spPr bwMode="auto">
            <a:xfrm>
              <a:off x="8269357" y="2458279"/>
              <a:ext cx="301028" cy="3200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6AEA84-444B-4F62-EC60-C43F6A51C4DA}"/>
              </a:ext>
            </a:extLst>
          </p:cNvPr>
          <p:cNvSpPr txBox="1"/>
          <p:nvPr/>
        </p:nvSpPr>
        <p:spPr>
          <a:xfrm>
            <a:off x="8040062" y="4329964"/>
            <a:ext cx="229295" cy="301109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343EFD-9F57-0C63-51B2-16063375624B}"/>
              </a:ext>
            </a:extLst>
          </p:cNvPr>
          <p:cNvSpPr txBox="1"/>
          <p:nvPr/>
        </p:nvSpPr>
        <p:spPr bwMode="auto">
          <a:xfrm>
            <a:off x="5572889" y="5617699"/>
            <a:ext cx="4328057" cy="578882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Jiná pravidla výpočtu emisí než výpočet firemní uhlíkové stopy ! (</a:t>
            </a:r>
            <a:r>
              <a:rPr lang="cs-CZ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1,2,3)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676416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39" y="5636531"/>
            <a:ext cx="1369908" cy="1369907"/>
          </a:xfrm>
          <a:prstGeom prst="rect">
            <a:avLst/>
          </a:prstGeom>
        </p:spPr>
      </p:pic>
      <p:sp>
        <p:nvSpPr>
          <p:cNvPr id="1480108840" name="Nadpis 1"/>
          <p:cNvSpPr>
            <a:spLocks noGrp="1"/>
          </p:cNvSpPr>
          <p:nvPr>
            <p:ph type="title"/>
          </p:nvPr>
        </p:nvSpPr>
        <p:spPr bwMode="auto">
          <a:xfrm>
            <a:off x="3059061" y="436583"/>
            <a:ext cx="6539715" cy="604245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 stanovení emisí</a:t>
            </a:r>
          </a:p>
        </p:txBody>
      </p:sp>
      <p:pic>
        <p:nvPicPr>
          <p:cNvPr id="290562199" name="Obrázek 2905621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87412" y="3295350"/>
            <a:ext cx="3543299" cy="1816819"/>
          </a:xfrm>
          <a:prstGeom prst="rect">
            <a:avLst/>
          </a:prstGeom>
        </p:spPr>
      </p:pic>
      <p:pic>
        <p:nvPicPr>
          <p:cNvPr id="34211080" name="Obrázek 3421107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87411" y="1390368"/>
            <a:ext cx="3543300" cy="172402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588FFCE-C345-4C6C-8715-116358F8E3C2}"/>
              </a:ext>
            </a:extLst>
          </p:cNvPr>
          <p:cNvSpPr txBox="1">
            <a:spLocks/>
          </p:cNvSpPr>
          <p:nvPr/>
        </p:nvSpPr>
        <p:spPr bwMode="auto">
          <a:xfrm>
            <a:off x="4982905" y="1408487"/>
            <a:ext cx="5807016" cy="41528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 ZALOŽENÁ NA VÝPOČTU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3E5B399-A39E-4362-8D3E-951AECA6C7DF}"/>
              </a:ext>
            </a:extLst>
          </p:cNvPr>
          <p:cNvSpPr txBox="1">
            <a:spLocks/>
          </p:cNvSpPr>
          <p:nvPr/>
        </p:nvSpPr>
        <p:spPr bwMode="auto">
          <a:xfrm>
            <a:off x="5003389" y="3297929"/>
            <a:ext cx="5785444" cy="426524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 ZALOŽENÁ NA MĚŘENÍ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3DD96F5-9AFA-41AE-960A-6EB221D13E51}"/>
              </a:ext>
            </a:extLst>
          </p:cNvPr>
          <p:cNvSpPr txBox="1">
            <a:spLocks/>
          </p:cNvSpPr>
          <p:nvPr/>
        </p:nvSpPr>
        <p:spPr bwMode="auto">
          <a:xfrm>
            <a:off x="4886415" y="5239204"/>
            <a:ext cx="5902418" cy="39322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METODY (JEN DO KONCE 2024)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005CAD9-79B0-4E22-9CFE-B2CB6E379FEF}"/>
              </a:ext>
            </a:extLst>
          </p:cNvPr>
          <p:cNvSpPr txBox="1">
            <a:spLocks/>
          </p:cNvSpPr>
          <p:nvPr/>
        </p:nvSpPr>
        <p:spPr bwMode="auto">
          <a:xfrm>
            <a:off x="4981816" y="1883216"/>
            <a:ext cx="5807016" cy="81893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principu jde o určení všech paliv a vstupních materiálů spotřebovaných během výroby, vynásobené výpočtovými faktory jako např. emisní faktor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047C668-382B-4BD8-9E95-D345E5D174A3}"/>
              </a:ext>
            </a:extLst>
          </p:cNvPr>
          <p:cNvSpPr txBox="1">
            <a:spLocks/>
          </p:cNvSpPr>
          <p:nvPr/>
        </p:nvSpPr>
        <p:spPr bwMode="auto">
          <a:xfrm>
            <a:off x="5003387" y="3777235"/>
            <a:ext cx="5785445" cy="426524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Kontinuální měření emisí přímo ze zdroje na úrovni zařízení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11E0DEB-BF91-4454-BEAA-7427E38B9F13}"/>
              </a:ext>
            </a:extLst>
          </p:cNvPr>
          <p:cNvSpPr txBox="1">
            <a:spLocks/>
          </p:cNvSpPr>
          <p:nvPr/>
        </p:nvSpPr>
        <p:spPr bwMode="auto">
          <a:xfrm>
            <a:off x="4886414" y="5695971"/>
            <a:ext cx="5902418" cy="60424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Metody, které už zařízení používá v rámci monitorování emisí v jejich zemi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620C42C-8CD4-438F-8EFD-D1AA46825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65407" y="5156013"/>
            <a:ext cx="1079915" cy="1079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898860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6231844" y="1751162"/>
            <a:ext cx="4775462" cy="42997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9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Výměna informací mezi </a:t>
            </a:r>
            <a:r>
              <a:rPr lang="cs-CZ" sz="19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deklarantem</a:t>
            </a:r>
            <a:r>
              <a:rPr lang="cs-CZ" sz="19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 </a:t>
            </a:r>
            <a:r>
              <a:rPr lang="cs-CZ" sz="19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výrobcem</a:t>
            </a:r>
            <a:r>
              <a:rPr lang="cs-CZ" sz="19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</a:t>
            </a:r>
            <a:endParaRPr lang="cs-CZ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737" indent="-283737">
              <a:buFont typeface="Arial"/>
              <a:buChar char="•"/>
              <a:defRPr/>
            </a:pP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Bez spolupráce s výrobcem </a:t>
            </a:r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nelze stanovit emise </a:t>
            </a: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vložené ve zboží</a:t>
            </a:r>
          </a:p>
          <a:p>
            <a:pPr marL="283737" indent="-283737">
              <a:buFont typeface="Arial"/>
              <a:buChar char="•"/>
              <a:defRPr/>
            </a:pP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 výměně potřebných informací je doporučena </a:t>
            </a:r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šablona</a:t>
            </a: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vytvořena EK</a:t>
            </a:r>
          </a:p>
          <a:p>
            <a:pPr marL="283737" indent="-283737">
              <a:buFont typeface="Arial"/>
              <a:buChar char="•"/>
              <a:defRPr/>
            </a:pPr>
            <a:r>
              <a:rPr lang="cs-CZ" sz="1799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Používejte novou šablonu ve verzi 2.1 z 5. června 2024</a:t>
            </a:r>
            <a:endParaRPr lang="cs-CZ" sz="1799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737" indent="-283737">
              <a:buFont typeface="Arial"/>
              <a:buChar char="•"/>
              <a:defRPr/>
            </a:pP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Při vyplnění informací výrobcem dojde k automatickému výpočtu hodnot, které poté deklarant jednoduše vyplní do CBAM zprávy</a:t>
            </a:r>
          </a:p>
          <a:p>
            <a:pPr marL="283737" indent="-283737">
              <a:buFont typeface="Arial"/>
              <a:buChar char="•"/>
              <a:defRPr/>
            </a:pPr>
            <a:r>
              <a:rPr lang="cs-CZ" sz="17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provozovatele ze třetích zemí v části 6.11 popisují jak mají výrobci tuto šablonu vyplnit</a:t>
            </a:r>
            <a:endParaRPr lang="cs-CZ"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87322A8-DE62-4EC5-8EAE-F94CE9021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16" y="1430874"/>
            <a:ext cx="4919656" cy="526212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002A35D-F3EE-4D38-8365-91CFB667ADA3}"/>
              </a:ext>
            </a:extLst>
          </p:cNvPr>
          <p:cNvSpPr txBox="1">
            <a:spLocks/>
          </p:cNvSpPr>
          <p:nvPr/>
        </p:nvSpPr>
        <p:spPr>
          <a:xfrm>
            <a:off x="2827844" y="526776"/>
            <a:ext cx="6536311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cs-CZ" sz="3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 výrobcem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3921528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komise 16.7. zveřejnila velmi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podrobný video kurz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práci s komunikační šablonou 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Výrobci se zde dozví jak tabulku správně vyplnit s uvedením konkrétních příkladů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 stránkách 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zveřejněny ukázkově vyplněné komunikační šablony pro všechny sektory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5E94753-D06A-4CCC-A216-012EF2311E79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A53475-71EE-A787-2572-425B45B18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479" y="1745056"/>
            <a:ext cx="7168598" cy="3367888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841699D-859F-71DB-FDE4-777F3605B604}"/>
              </a:ext>
            </a:extLst>
          </p:cNvPr>
          <p:cNvSpPr/>
          <p:nvPr/>
        </p:nvSpPr>
        <p:spPr>
          <a:xfrm>
            <a:off x="10746044" y="4581939"/>
            <a:ext cx="1120869" cy="6309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26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002A35D-F3EE-4D38-8365-91CFB667ADA3}"/>
              </a:ext>
            </a:extLst>
          </p:cNvPr>
          <p:cNvSpPr txBox="1">
            <a:spLocks/>
          </p:cNvSpPr>
          <p:nvPr/>
        </p:nvSpPr>
        <p:spPr>
          <a:xfrm>
            <a:off x="2827844" y="526776"/>
            <a:ext cx="6536311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B650581-8886-0FE2-59BE-CAAAAFC3A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33500"/>
              </p:ext>
            </p:extLst>
          </p:nvPr>
        </p:nvGraphicFramePr>
        <p:xfrm>
          <a:off x="446567" y="1790700"/>
          <a:ext cx="10859912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78372">
                  <a:extLst>
                    <a:ext uri="{9D8B030D-6E8A-4147-A177-3AD203B41FA5}">
                      <a16:colId xmlns:a16="http://schemas.microsoft.com/office/drawing/2014/main" val="2040416694"/>
                    </a:ext>
                  </a:extLst>
                </a:gridCol>
                <a:gridCol w="3311754">
                  <a:extLst>
                    <a:ext uri="{9D8B030D-6E8A-4147-A177-3AD203B41FA5}">
                      <a16:colId xmlns:a16="http://schemas.microsoft.com/office/drawing/2014/main" val="2260964387"/>
                    </a:ext>
                  </a:extLst>
                </a:gridCol>
                <a:gridCol w="2269786">
                  <a:extLst>
                    <a:ext uri="{9D8B030D-6E8A-4147-A177-3AD203B41FA5}">
                      <a16:colId xmlns:a16="http://schemas.microsoft.com/office/drawing/2014/main" val="2897337735"/>
                    </a:ext>
                  </a:extLst>
                </a:gridCol>
              </a:tblGrid>
              <a:tr h="124276">
                <a:tc>
                  <a:txBody>
                    <a:bodyPr/>
                    <a:lstStyle/>
                    <a:p>
                      <a:r>
                        <a:rPr lang="cs-CZ" dirty="0"/>
                        <a:t>Krok monitorování emisí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Komunikační šablona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Pokyny pro výrobce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81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Určí hranice svého zařízení, produkční procesy, postupy a identifikuje zboží, které spadá pod CBAM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InsData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až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0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Zvolí metodologii a zahájí monitoring emisí (monitoruje spalování paliv, spotřebu tepla, elektřiny a materiálů)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Listy 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B_EmInst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C_Emissions&amp;Energy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6.5 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(přímé emise)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(nepřímé)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95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Poté přiřadí celkové emise zařízení k relevantním výrobním procesům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D_Processes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Do vložených emisí zahrne i emise z prekurzorů u výrobků, kde je to relevantní</a:t>
                      </a:r>
                    </a:p>
                    <a:p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E_PurchPrec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(pouze pro nakoupené prekurzory)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Vydělí přiřazené emise k výrobním procesům úrovní činnosti (množství zboží v t) a získá specifické vložené emise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Summary_Processes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Summary_Products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(volitelně) Poskytne informace o splatné ceně uhlíku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Summary_Products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 s listem </a:t>
                      </a:r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F_Tools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</a:t>
                      </a: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7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6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5E94753-D06A-4CCC-A216-012EF2311E79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1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DFFBA06-96FC-4337-09A5-53BA91174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2569" y="1834305"/>
            <a:ext cx="3921528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Vykazované období pro dovozce: 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přechodném období je jím každé čtvrtletí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Vykazované období pro výrobce (provozovatele zařízení): 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pro stanovení emisí, ideálně data za celý předchozí rok (nejméně alespoň období tří měsíců) – průměr obsažených emisí za toto období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výrobci nemají data o emisích za 2023, mohou využít odhady na základě známých údajů, např. spotřeba paliv, elektřiny, materiálů.</a:t>
            </a:r>
          </a:p>
          <a:p>
            <a:pPr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F3DD39-03A3-3428-655C-A5153D707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51" y="2129795"/>
            <a:ext cx="7039649" cy="3150663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85DBBA4-ABDB-B40D-B82E-C450EF99EF85}"/>
              </a:ext>
            </a:extLst>
          </p:cNvPr>
          <p:cNvGrpSpPr/>
          <p:nvPr/>
        </p:nvGrpSpPr>
        <p:grpSpPr>
          <a:xfrm>
            <a:off x="8590352" y="1647020"/>
            <a:ext cx="2410285" cy="887362"/>
            <a:chOff x="8448261" y="1647020"/>
            <a:chExt cx="2410285" cy="887362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60DD07A-52F2-9836-A06B-1AD32EE2061C}"/>
                </a:ext>
              </a:extLst>
            </p:cNvPr>
            <p:cNvSpPr txBox="1"/>
            <p:nvPr/>
          </p:nvSpPr>
          <p:spPr>
            <a:xfrm>
              <a:off x="8592424" y="1647020"/>
              <a:ext cx="2121959" cy="37457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Vykazované období</a:t>
              </a:r>
            </a:p>
          </p:txBody>
        </p: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662E95DD-FC41-9466-E83C-3DCDE9528FF0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8448261" y="2021591"/>
              <a:ext cx="1205143" cy="5029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9B3D9D2F-7AA8-0CF7-8398-71F9078B1414}"/>
                </a:ext>
              </a:extLst>
            </p:cNvPr>
            <p:cNvCxnSpPr>
              <a:cxnSpLocks/>
              <a:stCxn id="14" idx="2"/>
            </p:cNvCxnSpPr>
            <p:nvPr/>
          </p:nvCxnSpPr>
          <p:spPr bwMode="auto">
            <a:xfrm>
              <a:off x="9653404" y="2021591"/>
              <a:ext cx="1205142" cy="5127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88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2B00C8B-CE1D-3128-1B81-C08DED23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97" y="1969167"/>
            <a:ext cx="7362825" cy="2781300"/>
          </a:xfrm>
          <a:prstGeom prst="rect">
            <a:avLst/>
          </a:prstGeom>
        </p:spPr>
      </p:pic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320F5DEC-419D-2A87-1702-025503CE4309}"/>
              </a:ext>
            </a:extLst>
          </p:cNvPr>
          <p:cNvSpPr txBox="1">
            <a:spLocks/>
          </p:cNvSpPr>
          <p:nvPr/>
        </p:nvSpPr>
        <p:spPr bwMode="auto">
          <a:xfrm>
            <a:off x="572569" y="1834305"/>
            <a:ext cx="3921528" cy="478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zboží: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Vyrobené ze vstupních materiálů, které sami nejsou CBAM zboží, jsou tedy s nulovými obsaženými emisemi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Složené zboží: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výrobě použity vstupní materiály, které jsou sami o sobě CBAM zbožím (prekurzory)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kategorie zboží: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Seskupení více druhů zboží dle KN do jedné skupiny pro účely monitorování emisí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Výrobní postup: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technologie použitá ve výrobním procesu k výrobě zboží náležejícího do určité souhrnné kategorie zboží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6738B73-9E11-9CFB-6FCB-0F201FF0CAC2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1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2735BA2-7979-22EA-FC27-92126460EF8F}"/>
              </a:ext>
            </a:extLst>
          </p:cNvPr>
          <p:cNvCxnSpPr>
            <a:cxnSpLocks/>
          </p:cNvCxnSpPr>
          <p:nvPr/>
        </p:nvCxnSpPr>
        <p:spPr bwMode="auto">
          <a:xfrm flipV="1">
            <a:off x="3657599" y="3051544"/>
            <a:ext cx="1435396" cy="1297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207406A-7203-8BED-4907-1DD3F30418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33333" y="3359817"/>
            <a:ext cx="6940276" cy="2206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2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4E0967-EB02-1C3A-07BD-AD560DAF8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25" y="1459735"/>
            <a:ext cx="5753100" cy="3286125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BB264402-E4B4-CEAF-7B0E-4C4BD36F7412}"/>
              </a:ext>
            </a:extLst>
          </p:cNvPr>
          <p:cNvSpPr txBox="1">
            <a:spLocks/>
          </p:cNvSpPr>
          <p:nvPr/>
        </p:nvSpPr>
        <p:spPr bwMode="auto">
          <a:xfrm>
            <a:off x="572569" y="1834305"/>
            <a:ext cx="3921528" cy="478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Výrobní proces: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Části zařízení, ve kterých probíhají fyzikální nebo chemické procesy  k výrobě zboží spadající do určité souhrnné kategorie zboží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zboží: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Vyrobené ze vstupních materiálů, které sami nejsou CBAM zboží, jsou tedy s nulovými obsaženými emisemi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Složené zboží: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výrobě použity vstupní materiály, které jsou sami o sobě CBAM zbožím (prekurzory)</a:t>
            </a:r>
          </a:p>
          <a:p>
            <a:pPr marL="742807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345034-E35B-35A6-4E0C-C1F5000FBBE5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1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928BFE6-2BBD-D3C9-7CB1-F1B68EABA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481" y="4785701"/>
            <a:ext cx="4752975" cy="1933575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518A664-55D4-CF23-F3CE-A92658E3941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96363" y="1834305"/>
            <a:ext cx="3230062" cy="175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7427CAF-A15E-E333-9A11-A7DAC4B81260}"/>
              </a:ext>
            </a:extLst>
          </p:cNvPr>
          <p:cNvCxnSpPr>
            <a:cxnSpLocks/>
          </p:cNvCxnSpPr>
          <p:nvPr/>
        </p:nvCxnSpPr>
        <p:spPr bwMode="auto">
          <a:xfrm>
            <a:off x="3891516" y="5635383"/>
            <a:ext cx="19563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2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FCD575-694A-C8C5-C19A-9E331A07BB00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E391AB-9D8B-8937-6C51-088134E9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95" y="1487941"/>
            <a:ext cx="9582150" cy="3962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1492BB-DD53-5B4C-FF16-D79FA58CD24F}"/>
              </a:ext>
            </a:extLst>
          </p:cNvPr>
          <p:cNvSpPr txBox="1"/>
          <p:nvPr/>
        </p:nvSpPr>
        <p:spPr bwMode="auto">
          <a:xfrm>
            <a:off x="2628359" y="5764777"/>
            <a:ext cx="2699015" cy="74914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Údaje o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Množství paliva nebo materiálů spotřebovaných během výroby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A3A037-6FF1-5F63-2028-D156E4C9A42A}"/>
              </a:ext>
            </a:extLst>
          </p:cNvPr>
          <p:cNvSpPr txBox="1"/>
          <p:nvPr/>
        </p:nvSpPr>
        <p:spPr bwMode="auto">
          <a:xfrm>
            <a:off x="5561426" y="5797258"/>
            <a:ext cx="4308130" cy="78319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Výhřevnost (NCV) a Emisní faktor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Příloha VIII prováděcího nařízení Komise 2023/1773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EA69199-D792-84DD-AF16-1C836643DE8F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6708913" y="4005470"/>
            <a:ext cx="1006578" cy="1791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5751E35-6B08-C491-4609-B92E9930881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15491" y="4005470"/>
            <a:ext cx="762587" cy="1759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7B28811-9ACE-2F5D-BD3D-10CCCAF5DD52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3977867" y="3429000"/>
            <a:ext cx="498643" cy="2335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6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B09B744-DD62-2514-67E2-CF919EFC461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C8614A-B9EE-C57F-8FF9-6E6317ED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55" y="1647020"/>
            <a:ext cx="8639175" cy="28003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01F77F-565B-5300-E08A-DDF27FF538DF}"/>
              </a:ext>
            </a:extLst>
          </p:cNvPr>
          <p:cNvSpPr txBox="1"/>
          <p:nvPr/>
        </p:nvSpPr>
        <p:spPr bwMode="auto">
          <a:xfrm>
            <a:off x="5681302" y="4736492"/>
            <a:ext cx="2699015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vyplněné údaje z listu B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BC0D478-74F0-4351-922A-FFB15609B6D3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V="1">
            <a:off x="7030810" y="4447370"/>
            <a:ext cx="0" cy="289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6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2826142" y="497940"/>
            <a:ext cx="6539715" cy="75143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073304" y="1349298"/>
            <a:ext cx="10045390" cy="4771909"/>
          </a:xfrm>
          <a:prstGeom prst="snip1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Všichni účastníci jsou ztlumeni</a:t>
            </a:r>
          </a:p>
          <a:p>
            <a:pPr>
              <a:defRPr/>
            </a:pPr>
            <a:r>
              <a:rPr lang="cs-CZ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nahráván a bude zveřejněn</a:t>
            </a: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nahrávání videa není povoleno</a:t>
            </a: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piště prosím do chatu – budeme se jim věnovat na konci </a:t>
            </a:r>
            <a:r>
              <a:rPr lang="cs-CZ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 zveřejníme na našich webových stránkách, kde také najdete další materiály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22091" y="5859557"/>
            <a:ext cx="1369909" cy="13699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A6EAFD-4142-5445-E3D0-10B26EB8D88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76AF93-88F6-050C-098E-0E3936FF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2" y="1647020"/>
            <a:ext cx="10115550" cy="304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2AA326-5036-F76A-8D79-7FF08DFB8E06}"/>
              </a:ext>
            </a:extLst>
          </p:cNvPr>
          <p:cNvSpPr txBox="1"/>
          <p:nvPr/>
        </p:nvSpPr>
        <p:spPr bwMode="auto">
          <a:xfrm>
            <a:off x="8368411" y="4227040"/>
            <a:ext cx="2691717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Hodnota nepřímých emisí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78C5A81-9FB6-63C8-7681-8A3F3CEBA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808" y="5688729"/>
            <a:ext cx="3176382" cy="52214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D8C40D-B2C7-8BFB-27AF-BA9EDC91ECD3}"/>
              </a:ext>
            </a:extLst>
          </p:cNvPr>
          <p:cNvSpPr txBox="1"/>
          <p:nvPr/>
        </p:nvSpPr>
        <p:spPr>
          <a:xfrm>
            <a:off x="646041" y="4994942"/>
            <a:ext cx="1080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Nepřímé emise výrobce vypočítá vynásobením spotřeby elektřiny (spotřebovanou na výrobu CBAM zboží) v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nebo TJ emisním faktorem pro elektřinu vyjádřením v tCO2/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nebo tCO2/TJ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632070C-008A-9B08-B1B2-D6BB669A8533}"/>
              </a:ext>
            </a:extLst>
          </p:cNvPr>
          <p:cNvCxnSpPr>
            <a:cxnSpLocks/>
          </p:cNvCxnSpPr>
          <p:nvPr/>
        </p:nvCxnSpPr>
        <p:spPr bwMode="auto">
          <a:xfrm flipV="1">
            <a:off x="9720470" y="3647661"/>
            <a:ext cx="0" cy="57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69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E40942-9AC0-0516-9C43-9ED765B78DC5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470D18-E34B-A9F9-1F6A-B2E7BB531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6" y="1950761"/>
            <a:ext cx="10182225" cy="401002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078C909-B554-B8F6-602F-BFEECC8F9ACB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 bwMode="auto">
          <a:xfrm flipH="1" flipV="1">
            <a:off x="6095999" y="5960786"/>
            <a:ext cx="1" cy="302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FD0560-2437-BA5D-1362-BC418D09D685}"/>
              </a:ext>
            </a:extLst>
          </p:cNvPr>
          <p:cNvSpPr txBox="1"/>
          <p:nvPr/>
        </p:nvSpPr>
        <p:spPr bwMode="auto">
          <a:xfrm>
            <a:off x="4262177" y="6263715"/>
            <a:ext cx="3667645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Přiřazení emisí výrobním procesům</a:t>
            </a:r>
          </a:p>
        </p:txBody>
      </p:sp>
    </p:spTree>
    <p:extLst>
      <p:ext uri="{BB962C8B-B14F-4D97-AF65-F5344CB8AC3E}">
        <p14:creationId xmlns:p14="http://schemas.microsoft.com/office/powerpoint/2010/main" val="212776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4C792BE-F0A6-D44F-DEA7-D6BDD770B49C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AE1D3A-7A2B-EE9B-3E9C-91802FA37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6" y="1430170"/>
            <a:ext cx="10106025" cy="44577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C76740F-836E-A430-8F37-0E49ED399E96}"/>
              </a:ext>
            </a:extLst>
          </p:cNvPr>
          <p:cNvSpPr txBox="1"/>
          <p:nvPr/>
        </p:nvSpPr>
        <p:spPr bwMode="auto">
          <a:xfrm>
            <a:off x="6551675" y="6030539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Zde případně naleznete emisní faktor vypočítaný výrobcem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1F875ED-99A6-9AD9-5715-A3DFA1BC547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5205" y="4740965"/>
            <a:ext cx="636763" cy="1300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1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4C792BE-F0A6-D44F-DEA7-D6BDD770B49C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4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661A50-8236-786E-0115-5805DCBF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189" y="1394547"/>
            <a:ext cx="7304225" cy="32934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C42496-4819-225D-8E30-DC1D8165D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43" y="4802512"/>
            <a:ext cx="8460112" cy="18478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6F8BC5-93B7-24F3-ED0B-05B0A3DE09B2}"/>
              </a:ext>
            </a:extLst>
          </p:cNvPr>
          <p:cNvSpPr txBox="1"/>
          <p:nvPr/>
        </p:nvSpPr>
        <p:spPr bwMode="auto">
          <a:xfrm>
            <a:off x="9558159" y="3139559"/>
            <a:ext cx="2633842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Zahrnutí emisí z relevantních prekurzorů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1644C99-7684-EA64-FCE8-9FF50D7B18FD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9333414" y="3429000"/>
            <a:ext cx="2247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2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989AE7-C3FB-B150-4C70-A8713703DD57}"/>
              </a:ext>
            </a:extLst>
          </p:cNvPr>
          <p:cNvSpPr txBox="1">
            <a:spLocks/>
          </p:cNvSpPr>
          <p:nvPr/>
        </p:nvSpPr>
        <p:spPr bwMode="auto">
          <a:xfrm>
            <a:off x="1862930" y="496072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komunikační šablony výrobcem – Krok 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B563AD-4B72-36D3-5F4B-1F0337BEA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939" y="2354720"/>
            <a:ext cx="9372600" cy="1285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DE4A23-C416-0C36-BF34-1FF65EA3A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59" y="3977910"/>
            <a:ext cx="11115675" cy="17049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D1FD1B-B3AB-DB94-11DC-DAB929485F09}"/>
              </a:ext>
            </a:extLst>
          </p:cNvPr>
          <p:cNvSpPr txBox="1"/>
          <p:nvPr/>
        </p:nvSpPr>
        <p:spPr bwMode="auto">
          <a:xfrm>
            <a:off x="3725517" y="1369213"/>
            <a:ext cx="4740964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Shrnutí podle jednotlivých KN k určení specifických obsažených emisí</a:t>
            </a:r>
          </a:p>
        </p:txBody>
      </p:sp>
    </p:spTree>
    <p:extLst>
      <p:ext uri="{BB962C8B-B14F-4D97-AF65-F5344CB8AC3E}">
        <p14:creationId xmlns:p14="http://schemas.microsoft.com/office/powerpoint/2010/main" val="355198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741059" y="1690152"/>
            <a:ext cx="4173569" cy="47869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vyplnění výrobcem naleznete všechny potřebné informace na tomto listu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Relevantní parametry zde vypočtené zahrnují: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Výše splatné ceny uhlíku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Spotřebovaná elektřina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přímé obsažené emise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nepřímé obsažené emise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Parametry specifické pro dané odvětví, např. obsah slitin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5E94753-D06A-4CCC-A216-012EF2311E79}"/>
              </a:ext>
            </a:extLst>
          </p:cNvPr>
          <p:cNvSpPr txBox="1">
            <a:spLocks/>
          </p:cNvSpPr>
          <p:nvPr/>
        </p:nvSpPr>
        <p:spPr bwMode="auto">
          <a:xfrm>
            <a:off x="2514600" y="526774"/>
            <a:ext cx="7199708" cy="819993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Summary_Communication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dovozce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8F8815-8DA6-3664-EEE8-50BAF2C1A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771" y="1690152"/>
            <a:ext cx="6443892" cy="30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3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1499E0E-32F7-7B48-5B7C-0B8FE28195C2}"/>
              </a:ext>
            </a:extLst>
          </p:cNvPr>
          <p:cNvSpPr txBox="1">
            <a:spLocks/>
          </p:cNvSpPr>
          <p:nvPr/>
        </p:nvSpPr>
        <p:spPr bwMode="auto">
          <a:xfrm>
            <a:off x="2496146" y="492621"/>
            <a:ext cx="7199708" cy="819993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Summary_Communication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dovozce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6C4129-9123-D241-ADE7-FFF400B61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6" y="1424195"/>
            <a:ext cx="4838700" cy="24193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3F09F7-5F12-57FF-6AAF-76C5BA20F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717" y="1548020"/>
            <a:ext cx="3886200" cy="22955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B8B530A-CFBC-0D8E-D69E-C18CB8FB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6" y="4004822"/>
            <a:ext cx="8305800" cy="25336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F603BC9-2C9D-581C-EECB-29D98CB1B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176" y="4004822"/>
            <a:ext cx="2905125" cy="12954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1C05730-349F-E2B1-20D1-6A6ACB2C7347}"/>
              </a:ext>
            </a:extLst>
          </p:cNvPr>
          <p:cNvSpPr txBox="1"/>
          <p:nvPr/>
        </p:nvSpPr>
        <p:spPr bwMode="auto">
          <a:xfrm>
            <a:off x="8630056" y="5291239"/>
            <a:ext cx="2154651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Celkové emise zařízení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FE8899C-C086-B907-ABF9-E50DD4156B7F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8593824" y="5461499"/>
            <a:ext cx="36232" cy="33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69A4354-EEE3-BABF-AAC9-687B38A7EB2E}"/>
              </a:ext>
            </a:extLst>
          </p:cNvPr>
          <p:cNvSpPr txBox="1"/>
          <p:nvPr/>
        </p:nvSpPr>
        <p:spPr bwMode="auto">
          <a:xfrm>
            <a:off x="9687993" y="1424195"/>
            <a:ext cx="246966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Výrobní procesy a postupy, souhrnná kategorie zboží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F14E557-A128-A34C-435B-EF7B9D8F2F21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 flipV="1">
            <a:off x="9356585" y="1603385"/>
            <a:ext cx="331408" cy="110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C0AD03D-B6FE-8AF8-3F96-3641E98C2BCF}"/>
              </a:ext>
            </a:extLst>
          </p:cNvPr>
          <p:cNvSpPr txBox="1"/>
          <p:nvPr/>
        </p:nvSpPr>
        <p:spPr bwMode="auto">
          <a:xfrm>
            <a:off x="8593824" y="6022408"/>
            <a:ext cx="2154651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Informace o kvalitě dat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4C9B88E0-B11D-4CB0-7798-FD4AF86931FE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flipH="1">
            <a:off x="8418443" y="6192668"/>
            <a:ext cx="175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898860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840937" y="1766755"/>
            <a:ext cx="11026807" cy="2885248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5AD76FA-AEF3-B540-E7E0-64BA7043D4CD}"/>
              </a:ext>
            </a:extLst>
          </p:cNvPr>
          <p:cNvSpPr txBox="1"/>
          <p:nvPr/>
        </p:nvSpPr>
        <p:spPr bwMode="auto">
          <a:xfrm>
            <a:off x="22829" y="4165721"/>
            <a:ext cx="2154651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Specifické přímé vložené emise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04F349-4102-6997-6C9E-6D96CA77FA0B}"/>
              </a:ext>
            </a:extLst>
          </p:cNvPr>
          <p:cNvSpPr txBox="1"/>
          <p:nvPr/>
        </p:nvSpPr>
        <p:spPr bwMode="auto">
          <a:xfrm>
            <a:off x="840937" y="5877441"/>
            <a:ext cx="2091802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Specifické nepřímé vložené emise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F028BA-F210-F7CB-48DE-C232F94E84FF}"/>
              </a:ext>
            </a:extLst>
          </p:cNvPr>
          <p:cNvSpPr txBox="1"/>
          <p:nvPr/>
        </p:nvSpPr>
        <p:spPr bwMode="auto">
          <a:xfrm>
            <a:off x="3075083" y="6012046"/>
            <a:ext cx="2091803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Specifické vložené emise (celkově)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279523-C255-5D50-C535-2B06066B6AAD}"/>
              </a:ext>
            </a:extLst>
          </p:cNvPr>
          <p:cNvSpPr txBox="1"/>
          <p:nvPr/>
        </p:nvSpPr>
        <p:spPr bwMode="auto">
          <a:xfrm>
            <a:off x="5492395" y="3442170"/>
            <a:ext cx="3081131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 emisního faktoru elektřiny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9CE10C-7AD6-7B39-0F5F-A7D02C159758}"/>
              </a:ext>
            </a:extLst>
          </p:cNvPr>
          <p:cNvSpPr txBox="1"/>
          <p:nvPr/>
        </p:nvSpPr>
        <p:spPr bwMode="auto">
          <a:xfrm>
            <a:off x="6552082" y="5988843"/>
            <a:ext cx="2337973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Spotřebovaná elektřina na tunu výrobku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BDF216E-49C1-A336-9769-462F1549D03B}"/>
              </a:ext>
            </a:extLst>
          </p:cNvPr>
          <p:cNvSpPr txBox="1"/>
          <p:nvPr/>
        </p:nvSpPr>
        <p:spPr bwMode="auto">
          <a:xfrm>
            <a:off x="4504052" y="683169"/>
            <a:ext cx="2154651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KN kód výrobku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727AD22-4DCA-17AB-C332-197138715D5D}"/>
              </a:ext>
            </a:extLst>
          </p:cNvPr>
          <p:cNvSpPr txBox="1"/>
          <p:nvPr/>
        </p:nvSpPr>
        <p:spPr bwMode="auto">
          <a:xfrm>
            <a:off x="6945708" y="683169"/>
            <a:ext cx="2154651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Název výrobku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9D6802B-7EE0-194C-374F-6254173C98E0}"/>
              </a:ext>
            </a:extLst>
          </p:cNvPr>
          <p:cNvSpPr txBox="1"/>
          <p:nvPr/>
        </p:nvSpPr>
        <p:spPr bwMode="auto">
          <a:xfrm>
            <a:off x="9387364" y="683169"/>
            <a:ext cx="2480380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Obchodní název výrobku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6333D9-4227-1A8E-9B38-A645B5394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94" y="1175932"/>
            <a:ext cx="11525250" cy="215265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903423C-C635-BB63-9881-25C70937EF7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66513" y="1023687"/>
            <a:ext cx="295487" cy="743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CA74631-42A6-57A6-4F59-12E73AD71AFE}"/>
              </a:ext>
            </a:extLst>
          </p:cNvPr>
          <p:cNvCxnSpPr>
            <a:cxnSpLocks/>
          </p:cNvCxnSpPr>
          <p:nvPr/>
        </p:nvCxnSpPr>
        <p:spPr bwMode="auto">
          <a:xfrm flipH="1">
            <a:off x="3927873" y="1023688"/>
            <a:ext cx="1653505" cy="1247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7A546CF-1DDA-9476-2855-1A11D7C7018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98128" y="1023687"/>
            <a:ext cx="3174687" cy="1228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2C609AB7-A916-368C-8F75-C815F7AA1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790" y="4001016"/>
            <a:ext cx="8039100" cy="1876425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7E664E5-05C2-C1A5-1881-75BFD54901B5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2177480" y="4455162"/>
            <a:ext cx="695712" cy="196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3EAE277-5962-D8DC-9302-FF2222E4E33D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V="1">
            <a:off x="1886838" y="4652003"/>
            <a:ext cx="1860214" cy="1225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F2726E3-2788-2739-BB88-26D413804C09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7032961" y="3782689"/>
            <a:ext cx="172909" cy="647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952A983A-C15D-8A70-91BB-61DBF4A3E08C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721069" y="4939228"/>
            <a:ext cx="81148" cy="104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076A690E-5CAA-E1E4-2041-F9C90BD958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4167" y="5082363"/>
            <a:ext cx="170121" cy="906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6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898860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840937" y="1766755"/>
            <a:ext cx="11026807" cy="28852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 (a) - průměrný emisní faktor elektrické sítě země původu na základě údajů Mezinárodní energetické agentury (IEA), které Komise poskytla v přechodném registru CBAM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 (b) - jakýkoli jiný emisní faktor elektrické sítě země původu na základě veřejně dostupných údajů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D.4.1 - Emisní faktor elektřiny vyrobené v zařízení jinak než kogenerací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D.4.2 - Emisní faktor elektřiny vyrobené v zařízení kogenerací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D.4.3.1 - Emisní faktor elektřiny vyrobené mimo zařízení a přijaté ze zdroje s přímým technickým propojením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D.4.3.2 - Emisní faktor elektřiny vyrobené mimo zařízení a přijaté od výrobce elektřiny na základě smlouvy o nákupu elektřiny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Mix – např. mix elektřiny vyrobené v zařízení a elektřiny přijaté ze sítě</a:t>
            </a:r>
          </a:p>
        </p:txBody>
      </p:sp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D341F44-9162-0A05-A917-A398B66D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47" y="4929330"/>
            <a:ext cx="6715125" cy="139065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E741D51-3DE6-0B32-79AA-022D8FD59635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emisního faktoru elektřiny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BFEF3C-B3DC-DDAB-98A5-E4BA780F3725}"/>
              </a:ext>
            </a:extLst>
          </p:cNvPr>
          <p:cNvSpPr txBox="1"/>
          <p:nvPr/>
        </p:nvSpPr>
        <p:spPr>
          <a:xfrm>
            <a:off x="7540751" y="5284838"/>
            <a:ext cx="3081131" cy="9194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Odkaz na přílohu III část D prováděcího nařízení 2023/1773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B4B4D5B-8153-0394-B752-3558A6C86EBF}"/>
              </a:ext>
            </a:extLst>
          </p:cNvPr>
          <p:cNvCxnSpPr>
            <a:cxnSpLocks/>
          </p:cNvCxnSpPr>
          <p:nvPr/>
        </p:nvCxnSpPr>
        <p:spPr bwMode="auto">
          <a:xfrm flipH="1">
            <a:off x="6828183" y="5769960"/>
            <a:ext cx="712568" cy="14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9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898860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840937" y="1766755"/>
            <a:ext cx="11026807" cy="2885248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CBDF216E-49C1-A336-9769-462F1549D03B}"/>
              </a:ext>
            </a:extLst>
          </p:cNvPr>
          <p:cNvSpPr txBox="1"/>
          <p:nvPr/>
        </p:nvSpPr>
        <p:spPr bwMode="auto">
          <a:xfrm>
            <a:off x="2932739" y="348996"/>
            <a:ext cx="350688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Doplňující informace dle typu produktu vyplňované do záložky Parametry na kartě Emise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F2726E3-2788-2739-BB88-26D413804C09}"/>
              </a:ext>
            </a:extLst>
          </p:cNvPr>
          <p:cNvCxnSpPr>
            <a:cxnSpLocks/>
          </p:cNvCxnSpPr>
          <p:nvPr/>
        </p:nvCxnSpPr>
        <p:spPr bwMode="auto">
          <a:xfrm>
            <a:off x="7032961" y="3782689"/>
            <a:ext cx="172909" cy="647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535E52D9-A2AE-5CEB-51ED-37AD32BA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80" y="1484008"/>
            <a:ext cx="7953375" cy="1762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7CF483-FE8B-C597-C417-3E9DD553B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33" y="3740010"/>
            <a:ext cx="7162800" cy="1724025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310998F-5BF2-8FBB-801F-8FFE06C6F0E5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H="1" flipV="1">
            <a:off x="6095999" y="5588765"/>
            <a:ext cx="1" cy="280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5212488-3E8F-ABD7-3476-7812DB78D945}"/>
              </a:ext>
            </a:extLst>
          </p:cNvPr>
          <p:cNvCxnSpPr>
            <a:cxnSpLocks/>
            <a:stCxn id="35" idx="2"/>
          </p:cNvCxnSpPr>
          <p:nvPr/>
        </p:nvCxnSpPr>
        <p:spPr bwMode="auto">
          <a:xfrm flipH="1">
            <a:off x="4686182" y="1166241"/>
            <a:ext cx="1" cy="448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B8E3C32-AB2E-B2E5-F2B9-A3C13876AA6F}"/>
              </a:ext>
            </a:extLst>
          </p:cNvPr>
          <p:cNvSpPr txBox="1"/>
          <p:nvPr/>
        </p:nvSpPr>
        <p:spPr bwMode="auto">
          <a:xfrm>
            <a:off x="4342556" y="5869703"/>
            <a:ext cx="3506887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Informace o splatné ceně uhlíku</a:t>
            </a:r>
          </a:p>
        </p:txBody>
      </p:sp>
    </p:spTree>
    <p:extLst>
      <p:ext uri="{BB962C8B-B14F-4D97-AF65-F5344CB8AC3E}">
        <p14:creationId xmlns:p14="http://schemas.microsoft.com/office/powerpoint/2010/main" val="397856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2826142" y="497940"/>
            <a:ext cx="6539715" cy="751437"/>
          </a:xfrm>
          <a:prstGeom prst="roundRect">
            <a:avLst>
              <a:gd name="adj" fmla="val 16667"/>
            </a:avLst>
          </a:prstGeom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073304" y="1768415"/>
            <a:ext cx="10045390" cy="4352792"/>
          </a:xfrm>
          <a:prstGeom prst="rect">
            <a:avLst/>
          </a:prstGeom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situace</a:t>
            </a: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Vykazování skutečných emisí</a:t>
            </a:r>
          </a:p>
          <a:p>
            <a:pPr lvl="1">
              <a:defRPr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Standardní x skutečné</a:t>
            </a:r>
          </a:p>
          <a:p>
            <a:pPr lvl="1">
              <a:defRPr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emisí ve složeném zboží</a:t>
            </a:r>
          </a:p>
          <a:p>
            <a:pPr lvl="1">
              <a:defRPr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emisí výrobcem</a:t>
            </a: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 výrobcem – ukázka šablony</a:t>
            </a:r>
          </a:p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zprávy CBAM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22091" y="5950997"/>
            <a:ext cx="1369909" cy="136990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478" y="701674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zprávy</a:t>
            </a:r>
          </a:p>
        </p:txBody>
      </p:sp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61" y="1646078"/>
            <a:ext cx="10735520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Zprávu lze vytvořit ručně přímo v CBAM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portálu (dostupný zde: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https://customs.ec.europa.eu/taxud/uumds/cas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nebo nahrát pomocí XML</a:t>
            </a:r>
          </a:p>
          <a:p>
            <a:pPr marL="456972" lvl="1"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18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E1C938-A02F-4AAB-8909-DDF81B156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40" y="2934647"/>
            <a:ext cx="11289119" cy="22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54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698ABB-209C-3E6D-7A61-E95A3A8298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53479" y="701674"/>
            <a:ext cx="5946902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 XML </a:t>
            </a:r>
          </a:p>
        </p:txBody>
      </p:sp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455010"/>
            <a:ext cx="2614030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stránkách EK najdete strukturu CBAM zprávy ve formátu XSD a XLS soubor, který může být použit pro vytvoření XML pro nahrání zprávy CBAM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 zveřejnila video návod na nahrání zprávy v XML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18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4C6DC84-561A-DA7D-40B2-FB9F343C6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6" y="1536114"/>
            <a:ext cx="7734103" cy="4240809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522E264-F743-2B2E-3961-A68A6D003B1E}"/>
              </a:ext>
            </a:extLst>
          </p:cNvPr>
          <p:cNvSpPr/>
          <p:nvPr/>
        </p:nvSpPr>
        <p:spPr>
          <a:xfrm>
            <a:off x="5377758" y="4689694"/>
            <a:ext cx="5767058" cy="45267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430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982977-B2E9-4C37-ACF0-D7550F499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8" y="589280"/>
            <a:ext cx="7997620" cy="32816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759916-09BC-442A-9821-71F14F6C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21282" y="3423920"/>
            <a:ext cx="6632252" cy="26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791" y="3128880"/>
            <a:ext cx="7116418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zprávy CBAM – skutečné emise</a:t>
            </a: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0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711200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č.1: Vyplnění záhlaví</a:t>
            </a:r>
          </a:p>
        </p:txBody>
      </p:sp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61" y="1646078"/>
            <a:ext cx="10735520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Záložky v záhlaví: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Oznamující deklarant</a:t>
            </a:r>
          </a:p>
          <a:p>
            <a:pPr marL="456972" lvl="1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Dovozce</a:t>
            </a:r>
          </a:p>
          <a:p>
            <a:pPr marL="456972" lvl="1">
              <a:defRPr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(nepřímý celní) Zástupce</a:t>
            </a:r>
          </a:p>
          <a:p>
            <a:pPr marL="456972" lvl="1">
              <a:defRPr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Příslušný orgán</a:t>
            </a:r>
          </a:p>
          <a:p>
            <a:pPr marL="456972" lvl="1">
              <a:defRPr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569" y="711200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Záložka Oznamující deklarant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110220-D7CF-DD5F-64BE-B24025FF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748" y="2255251"/>
            <a:ext cx="8620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51" y="836233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Záložka Dovozce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CB251-765D-4023-955C-B28A8122B044}"/>
              </a:ext>
            </a:extLst>
          </p:cNvPr>
          <p:cNvSpPr txBox="1"/>
          <p:nvPr/>
        </p:nvSpPr>
        <p:spPr>
          <a:xfrm>
            <a:off x="1820309" y="1815332"/>
            <a:ext cx="81839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 tomto příkladě dovozce je zároveň oznamujícím deklarantem = zprávu vyplňuje dovozce za zboží, které sám dovezl</a:t>
            </a:r>
          </a:p>
          <a:p>
            <a:pPr algn="ctr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Pokud by zprávu vyplňoval nepřímý celní zástupce za jiné dovozce, zde nic vyplňovat nemusí a vyplní záložku Zástupce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DEAD6A-3F69-8F29-1305-B1BA6B29A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35" y="3271409"/>
            <a:ext cx="94964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2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6" y="922497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Záložka Zástupce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CB251-765D-4023-955C-B28A8122B044}"/>
              </a:ext>
            </a:extLst>
          </p:cNvPr>
          <p:cNvSpPr txBox="1"/>
          <p:nvPr/>
        </p:nvSpPr>
        <p:spPr>
          <a:xfrm>
            <a:off x="1795730" y="2081497"/>
            <a:ext cx="8600536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 tomto příkladě nic není vyplněno, zprávu vyplňuje dovozce sám za sebe</a:t>
            </a:r>
          </a:p>
          <a:p>
            <a:pPr algn="just"/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2D156C-AF5E-3C45-7F14-0DE7B8749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30" y="3178595"/>
            <a:ext cx="91916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5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4" y="796089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Příslušný vnitrostátní orgán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CB251-765D-4023-955C-B28A8122B044}"/>
              </a:ext>
            </a:extLst>
          </p:cNvPr>
          <p:cNvSpPr txBox="1"/>
          <p:nvPr/>
        </p:nvSpPr>
        <p:spPr>
          <a:xfrm>
            <a:off x="3148669" y="2122226"/>
            <a:ext cx="589465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Vyplněno automaticky systémem podle čísla EORI</a:t>
            </a:r>
          </a:p>
          <a:p>
            <a:pPr algn="just"/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1868A8-11D1-75C7-B92B-CCE4B8B43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669" y="3060424"/>
            <a:ext cx="6029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6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6" y="1037388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74EC03-4B16-8A91-D2DF-3490BD2CA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12" y="2224087"/>
            <a:ext cx="98583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E3B2A74-610F-D158-5505-4F3CF5B647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27844" y="638033"/>
            <a:ext cx="6536311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44BBA-54EE-3B0B-EF35-BD228F05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Lhůta pro podání CBAM zprávy za Q2 2024 je 31. července, změny a opravy možné do konce srpna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Některé nové funkce a prvky portálu CBAM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Pro zprávu za Q3 2024 (do konce října) je již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nutné vykazovat skutečné hodnoty emisí získané od výrobce</a:t>
            </a:r>
          </a:p>
          <a:p>
            <a:endParaRPr lang="cs-CZ" sz="2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1"/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endParaRPr lang="cs-CZ" sz="2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A1B946A-7443-11BE-6C1B-ADE0DC89403F}"/>
              </a:ext>
            </a:extLst>
          </p:cNvPr>
          <p:cNvGrpSpPr/>
          <p:nvPr/>
        </p:nvGrpSpPr>
        <p:grpSpPr>
          <a:xfrm>
            <a:off x="1000746" y="3717235"/>
            <a:ext cx="10448925" cy="2743200"/>
            <a:chOff x="1000746" y="3717235"/>
            <a:chExt cx="10448925" cy="27432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10AE9F6-95D3-A983-6C94-9728541C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746" y="3717235"/>
              <a:ext cx="10448925" cy="2743200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84BFC83-56A3-42B7-984C-F72AB1B80D8C}"/>
                </a:ext>
              </a:extLst>
            </p:cNvPr>
            <p:cNvSpPr/>
            <p:nvPr/>
          </p:nvSpPr>
          <p:spPr>
            <a:xfrm>
              <a:off x="5595730" y="6176963"/>
              <a:ext cx="636105" cy="283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362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5" y="927594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č.2: Dovezené zboží a Emise</a:t>
            </a:r>
          </a:p>
        </p:txBody>
      </p:sp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923394" y="2108204"/>
            <a:ext cx="4242579" cy="30380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Dovezené zboží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Emise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Splatná cena uhlíku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Doplňkové informace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EEC99F-5041-2493-192D-013B4070E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798" y="2108204"/>
            <a:ext cx="2828925" cy="7715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10C015-7CDF-5812-0B80-E9EE0674B17B}"/>
              </a:ext>
            </a:extLst>
          </p:cNvPr>
          <p:cNvSpPr txBox="1"/>
          <p:nvPr/>
        </p:nvSpPr>
        <p:spPr bwMode="auto">
          <a:xfrm>
            <a:off x="8467203" y="3029582"/>
            <a:ext cx="2699015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Vyplněné údaje ve zprávě průběžně ukládejte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810C5E2-4AC6-7778-40C6-5D9A397D633C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9816711" y="2740460"/>
            <a:ext cx="0" cy="289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6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6" y="814717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Dovezené zboží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AD5153D-D971-25F6-BC0C-99B1C66F77EF}"/>
              </a:ext>
            </a:extLst>
          </p:cNvPr>
          <p:cNvGrpSpPr/>
          <p:nvPr/>
        </p:nvGrpSpPr>
        <p:grpSpPr>
          <a:xfrm>
            <a:off x="842960" y="1670081"/>
            <a:ext cx="9629258" cy="4967829"/>
            <a:chOff x="842960" y="1670081"/>
            <a:chExt cx="9629258" cy="4967829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E8D5096D-90D3-9D3A-16BA-A40A407B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412" y="1670081"/>
              <a:ext cx="9390143" cy="4967829"/>
            </a:xfrm>
            <a:prstGeom prst="rect">
              <a:avLst/>
            </a:prstGeom>
          </p:spPr>
        </p:pic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9E57D861-416D-9F90-5DF7-3753F2A7D6BA}"/>
                </a:ext>
              </a:extLst>
            </p:cNvPr>
            <p:cNvSpPr/>
            <p:nvPr/>
          </p:nvSpPr>
          <p:spPr bwMode="auto">
            <a:xfrm>
              <a:off x="842960" y="2006581"/>
              <a:ext cx="1007390" cy="69742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B018293E-2196-C619-F1DE-F11D0492B1AF}"/>
                </a:ext>
              </a:extLst>
            </p:cNvPr>
            <p:cNvSpPr/>
            <p:nvPr/>
          </p:nvSpPr>
          <p:spPr bwMode="auto">
            <a:xfrm>
              <a:off x="7171079" y="4153995"/>
              <a:ext cx="3301139" cy="4389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Vyplníte kód celního režimu dle celního prohlášení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5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6" y="814717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Kódy celních režimů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679990-310F-4C05-84E1-9BF41AD58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418" y="1753499"/>
            <a:ext cx="8265160" cy="44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4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711200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1A28EB-9676-21B0-3BD9-ACF124F8E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7" y="1549469"/>
            <a:ext cx="7369622" cy="29330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F6B9CE-820A-184D-C202-ABC267A4B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262" y="4025348"/>
            <a:ext cx="6292994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1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898" y="467174"/>
            <a:ext cx="3614203" cy="733115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Emise - přímé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1874BA-3EB0-3FA1-F9A0-8A47E0647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63317"/>
            <a:ext cx="7734300" cy="46482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214A3B-6397-EDA4-D1F1-1B36AB324080}"/>
              </a:ext>
            </a:extLst>
          </p:cNvPr>
          <p:cNvSpPr txBox="1"/>
          <p:nvPr/>
        </p:nvSpPr>
        <p:spPr bwMode="auto">
          <a:xfrm>
            <a:off x="640330" y="6208060"/>
            <a:ext cx="3295566" cy="51077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Hodnota z listu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Summary_Communication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(SEE (direct))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CC5D241-C190-F331-632D-02A0504ECFD6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2288113" y="5933661"/>
            <a:ext cx="335817" cy="274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B4C697-FED0-DD0B-C94C-C3DD00C06EC0}"/>
              </a:ext>
            </a:extLst>
          </p:cNvPr>
          <p:cNvSpPr txBox="1"/>
          <p:nvPr/>
        </p:nvSpPr>
        <p:spPr bwMode="auto">
          <a:xfrm>
            <a:off x="8435921" y="3269391"/>
            <a:ext cx="3295566" cy="30646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Vykazování už pouze v tunách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F82BBC1-CA8B-F876-D884-6BAAB13C02E3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6420678" y="3422624"/>
            <a:ext cx="201524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19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A6EAFD-4142-5445-E3D0-10B26EB8D88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nepřímých emisí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FE3E60-0808-07FB-0DFE-99E8441B220A}"/>
              </a:ext>
            </a:extLst>
          </p:cNvPr>
          <p:cNvSpPr txBox="1"/>
          <p:nvPr/>
        </p:nvSpPr>
        <p:spPr>
          <a:xfrm>
            <a:off x="1441174" y="1719470"/>
            <a:ext cx="8887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 určení nepřímých emisí by se obecně měly využívat </a:t>
            </a:r>
            <a:r>
              <a:rPr lang="cs-CZ" b="1" dirty="0"/>
              <a:t>standardní hodnoty emisních faktorů pro elektřinu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 Tyto hodnoty nejsou zveřejněny, jsou součástí portálu CBAM a automaticky vyplněny podle země původu zboží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FDBD26-8143-16CF-A8A4-5E467E34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921" y="3452155"/>
            <a:ext cx="8534400" cy="13525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B5B742F-7CD6-8C05-956A-CA801B67F395}"/>
              </a:ext>
            </a:extLst>
          </p:cNvPr>
          <p:cNvSpPr txBox="1"/>
          <p:nvPr/>
        </p:nvSpPr>
        <p:spPr bwMode="auto">
          <a:xfrm>
            <a:off x="4750140" y="5286372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vyplněný emisní faktor dle země původu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D52CEE8-CE65-DD3B-7808-19EFB70D1709}"/>
              </a:ext>
            </a:extLst>
          </p:cNvPr>
          <p:cNvSpPr txBox="1"/>
          <p:nvPr/>
        </p:nvSpPr>
        <p:spPr bwMode="auto">
          <a:xfrm>
            <a:off x="1713756" y="5153754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Doplněný údaj o spotřebě elektřiny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na tunu výrobku získaný od výrobce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76475C-0364-24DE-CE41-7A17B4D90499}"/>
              </a:ext>
            </a:extLst>
          </p:cNvPr>
          <p:cNvSpPr txBox="1"/>
          <p:nvPr/>
        </p:nvSpPr>
        <p:spPr bwMode="auto">
          <a:xfrm>
            <a:off x="7770892" y="5288897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vypočítané specifické nepřímé emise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AA46130-1828-D671-546C-0E8599593307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2873192" y="4652003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DC7318B-1A2B-8EA5-23CF-47AEFFE3ED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01759" y="48047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01B9071-6BF9-DC02-C736-267239A412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45964" y="47899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43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A6EAFD-4142-5445-E3D0-10B26EB8D88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nepřímých emisí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FE3E60-0808-07FB-0DFE-99E8441B220A}"/>
              </a:ext>
            </a:extLst>
          </p:cNvPr>
          <p:cNvSpPr txBox="1"/>
          <p:nvPr/>
        </p:nvSpPr>
        <p:spPr>
          <a:xfrm>
            <a:off x="1441174" y="1719470"/>
            <a:ext cx="88878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Alternativně je možné využít jiný emisní faktor země původu, který je veřejně dostupný, </a:t>
            </a:r>
            <a:r>
              <a:rPr lang="cs-CZ" b="1" dirty="0"/>
              <a:t>nebo skutečný emisní faktor </a:t>
            </a:r>
            <a:r>
              <a:rPr lang="cs-CZ" dirty="0"/>
              <a:t>pro elektřinu vypočítaný provozovatelem za předpokladu, že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a) zařízení výrobce je přímo technicky napojeno na zdroj elektřiny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b) je zde smlouva o nákupu elektřiny mezi spotřebitelem a výrobcem elektřiny na množství elektřiny, které odpovídá množství, pro které je požadováno použití této specifické hodnoty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946BC0-8D59-07EE-DF39-37E83F0B5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9" y="3566038"/>
            <a:ext cx="11268075" cy="2009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F39E8C-0E99-2148-8EBA-DEC753DC5930}"/>
              </a:ext>
            </a:extLst>
          </p:cNvPr>
          <p:cNvSpPr txBox="1"/>
          <p:nvPr/>
        </p:nvSpPr>
        <p:spPr bwMode="auto">
          <a:xfrm>
            <a:off x="858991" y="5870576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Doplněný údaj o spotřebě elektřiny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na tunu výrobku získaný od výrobce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AB5603-485E-B0FB-089A-3B9F6F50156C}"/>
              </a:ext>
            </a:extLst>
          </p:cNvPr>
          <p:cNvSpPr txBox="1"/>
          <p:nvPr/>
        </p:nvSpPr>
        <p:spPr bwMode="auto">
          <a:xfrm>
            <a:off x="4894723" y="5454717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Vyplněný emisní faktor dle informace od výrobce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35C243-07EA-289F-6521-D72CDD15F2AC}"/>
              </a:ext>
            </a:extLst>
          </p:cNvPr>
          <p:cNvSpPr txBox="1"/>
          <p:nvPr/>
        </p:nvSpPr>
        <p:spPr bwMode="auto">
          <a:xfrm>
            <a:off x="7770892" y="5288897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vypočítané specifické nepřímé emise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95F2F85-6BD2-86B5-C971-3A4532E95F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59281" y="4731026"/>
            <a:ext cx="345568" cy="1144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105C5DE-E2AF-1FC7-D1A2-3FEC5D599E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54159" y="49571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784EA58-6A53-7CD8-6741-5E2AFC5468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11619" y="4911099"/>
            <a:ext cx="1494000" cy="374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5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562743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F38A9A-F4A6-9204-0504-0EDA81B79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" y="1270074"/>
            <a:ext cx="5629233" cy="37151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1EF714-E443-A238-115E-E09A1B0FD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51" y="5092318"/>
            <a:ext cx="5327374" cy="1540446"/>
          </a:xfrm>
          <a:prstGeom prst="rect">
            <a:avLst/>
          </a:prstGeom>
        </p:spPr>
      </p:pic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77069223-6173-AEDA-AB31-4B6FBE88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6554315" y="1508302"/>
            <a:ext cx="4651434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vyplnit dle údajů uvedených výrobcem v komunikační šabloně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18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6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380" y="558076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Splatná cena uhlíku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FBDD738-1638-C5DE-2D86-1B105CB4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68" y="3702240"/>
            <a:ext cx="6580118" cy="189163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A407E4F-6B7F-CCC8-BB1F-2CAFA5E0E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845" y="3524818"/>
            <a:ext cx="6696155" cy="20529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4B13F75-E3EC-00BE-B539-68838B32F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598" y="1296682"/>
            <a:ext cx="8012803" cy="15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6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512793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Doplňkové informace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666E587-0854-D2F0-7FFA-B042AF690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3" y="1956766"/>
            <a:ext cx="5910884" cy="34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 bwMode="auto">
          <a:xfrm>
            <a:off x="2826142" y="612053"/>
            <a:ext cx="6539715" cy="75143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termínů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4FE879C9-97EE-4965-82B5-A6740A91E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524119"/>
              </p:ext>
            </p:extLst>
          </p:nvPr>
        </p:nvGraphicFramePr>
        <p:xfrm>
          <a:off x="838200" y="1786110"/>
          <a:ext cx="10515600" cy="3708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536139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15035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5321602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OZNAMOVACÍ OBDOBÍ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TERMÍN PODÁNÍ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ZMĚNA MOŽNÁ DO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1487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2023: Říjen - Prosinec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31. leden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highlight>
                            <a:srgbClr val="FFFF00"/>
                          </a:highlight>
                        </a:rPr>
                        <a:t>2024: 31. července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Leden - Březen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30. duben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highlight>
                            <a:srgbClr val="FFFF00"/>
                          </a:highlight>
                        </a:rPr>
                        <a:t>2024: 31. července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437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Duben - Červen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31. červenec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highlight>
                            <a:srgbClr val="FFFF00"/>
                          </a:highlight>
                        </a:rPr>
                        <a:t>2024: 30. srpna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465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2024: Červenec - Září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2024: 31. říjen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2024: 30. listopadu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209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2024: Říjen - Prosinec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31. leden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28. února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471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Leden - Březen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30. duben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31. května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209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Duben - Červen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31. červenec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31. srpna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Červenec - Září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31. říjen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30. listopadu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4993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2025: Říjen – Prosinec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2026: 31. leden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cs-CZ" b="0" dirty="0"/>
                        <a:t>2026: 28. února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21386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226159B9-D6F4-4BB0-AB19-E86E645FD951}"/>
              </a:ext>
            </a:extLst>
          </p:cNvPr>
          <p:cNvSpPr txBox="1"/>
          <p:nvPr/>
        </p:nvSpPr>
        <p:spPr>
          <a:xfrm>
            <a:off x="1334814" y="5948855"/>
            <a:ext cx="891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* První zpráva s povinným hlášením skutečných emisí vypočítaných výrobcem ve třetí zemi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512793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Duplikovat zboží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316E87-049B-623F-F0F0-7E5455FBF953}"/>
              </a:ext>
            </a:extLst>
          </p:cNvPr>
          <p:cNvSpPr txBox="1"/>
          <p:nvPr/>
        </p:nvSpPr>
        <p:spPr bwMode="auto">
          <a:xfrm>
            <a:off x="7235587" y="5766325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Duplikovat zboží, pokud jiné zboží ze stejného zařízení má stejné nebo podobné emise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839E1A-097C-D52E-4F04-ED7DEB71B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814512"/>
            <a:ext cx="11363325" cy="3228975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601B3E5-7014-DA09-9FE0-4E10765B6B73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V="1">
            <a:off x="8581446" y="3755136"/>
            <a:ext cx="2562042" cy="2011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5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57" y="1073510"/>
            <a:ext cx="6370485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zprávy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3E32B1-FFEA-34A1-85C5-4B3F63DE2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2600"/>
            <a:ext cx="12192000" cy="812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932BF72-F27E-4F2A-7441-A26A437020E9}"/>
              </a:ext>
            </a:extLst>
          </p:cNvPr>
          <p:cNvSpPr txBox="1"/>
          <p:nvPr/>
        </p:nvSpPr>
        <p:spPr bwMode="auto">
          <a:xfrm>
            <a:off x="7930165" y="4928508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Nejprve Ověřit platnost – zda nejsou ve zprávě chyby, poté zprávu podat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BD89BB1-8CDC-7962-6223-84CE71C183DC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9276024" y="3390263"/>
            <a:ext cx="846731" cy="153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85F5331-99D5-B92C-DC50-90AC84D5E172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9276024" y="3390263"/>
            <a:ext cx="2551541" cy="153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39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D9A22136-E0F9-E992-D4A4-A55743F671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07128" y="612223"/>
            <a:ext cx="9777743" cy="60024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rad pro problémy s přihlášením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671CDD-9617-BAC0-540A-992DCDF0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2965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yzkoušejte přihlášení přes jiný prohlížeč, nebo přes anonymní okno prohlížení.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ětšinou souvisí s chybným zadávání údajů.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výběru oblasti, do které se chcete přihlásit vybírejte "Clo" (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Customs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místo "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borden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adjusment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Poté při výběru země: Czech Republic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(tu možnost bez EU login)</a:t>
            </a:r>
            <a:endParaRPr lang="cs-CZ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výběru země bez EU loginu vyskočí hláška o migraci účtů, tu ale můžete ignorovat, změna hesla není nutná.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Odkaz pro přihlašování využívejte tento </a:t>
            </a:r>
            <a:r>
              <a:rPr lang="cs-CZ" sz="160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https://cbam.ec.europa.eu/declarant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Pokud by nic z předchozího nepomohlo, obraťte se na Celní správu na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Reg_uumds@cs.mfcr.cz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32E114-9317-CA62-B502-DB1D5195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65" y="1593036"/>
            <a:ext cx="2584876" cy="45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2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D45D3E-42DB-4061-9159-866F02ECA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19" y="1350382"/>
            <a:ext cx="10040161" cy="4769425"/>
          </a:xfrm>
          <a:prstGeom prst="snip1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10EB906-B027-4E6D-8D70-5070E5E1F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32" y="5858293"/>
            <a:ext cx="1369196" cy="136919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DEE0C42A-9B69-4172-8F47-1912049A36E6}"/>
              </a:ext>
            </a:extLst>
          </p:cNvPr>
          <p:cNvGrpSpPr/>
          <p:nvPr/>
        </p:nvGrpSpPr>
        <p:grpSpPr>
          <a:xfrm>
            <a:off x="1421055" y="1769345"/>
            <a:ext cx="1272194" cy="1224846"/>
            <a:chOff x="1432640" y="2347269"/>
            <a:chExt cx="1272857" cy="1225484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7E57A28C-CD07-462B-9600-4F4B430AE503}"/>
                </a:ext>
              </a:extLst>
            </p:cNvPr>
            <p:cNvSpPr/>
            <p:nvPr/>
          </p:nvSpPr>
          <p:spPr>
            <a:xfrm>
              <a:off x="1432640" y="2347269"/>
              <a:ext cx="1272857" cy="1225484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5D9C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71"/>
              <a:endParaRPr lang="en-US" sz="1799">
                <a:solidFill>
                  <a:prstClr val="white"/>
                </a:solidFill>
                <a:latin typeface="Barlow"/>
              </a:endParaRPr>
            </a:p>
          </p:txBody>
        </p:sp>
        <p:pic>
          <p:nvPicPr>
            <p:cNvPr id="7" name="Graphic 10" descr="Office worker male outline">
              <a:extLst>
                <a:ext uri="{FF2B5EF4-FFF2-40B4-BE49-F238E27FC236}">
                  <a16:creationId xmlns:a16="http://schemas.microsoft.com/office/drawing/2014/main" id="{1E75C0D0-586B-4F75-8DF8-3195DAE3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64734" y="2681045"/>
              <a:ext cx="528020" cy="528020"/>
            </a:xfrm>
            <a:prstGeom prst="rect">
              <a:avLst/>
            </a:prstGeom>
          </p:spPr>
        </p:pic>
        <p:pic>
          <p:nvPicPr>
            <p:cNvPr id="8" name="Graphic 11" descr="Office worker male outline">
              <a:extLst>
                <a:ext uri="{FF2B5EF4-FFF2-40B4-BE49-F238E27FC236}">
                  <a16:creationId xmlns:a16="http://schemas.microsoft.com/office/drawing/2014/main" id="{9FF256A4-8036-4885-933A-36E1274C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09365" y="2674732"/>
              <a:ext cx="528020" cy="528020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CEC571B-B761-45D1-8D93-06A6EB0EA92F}"/>
              </a:ext>
            </a:extLst>
          </p:cNvPr>
          <p:cNvGrpSpPr/>
          <p:nvPr/>
        </p:nvGrpSpPr>
        <p:grpSpPr>
          <a:xfrm>
            <a:off x="4117598" y="1815172"/>
            <a:ext cx="1272194" cy="1224846"/>
            <a:chOff x="4116566" y="2347269"/>
            <a:chExt cx="1272857" cy="1225484"/>
          </a:xfrm>
        </p:grpSpPr>
        <p:sp>
          <p:nvSpPr>
            <p:cNvPr id="10" name="Flowchart: Connector 12">
              <a:extLst>
                <a:ext uri="{FF2B5EF4-FFF2-40B4-BE49-F238E27FC236}">
                  <a16:creationId xmlns:a16="http://schemas.microsoft.com/office/drawing/2014/main" id="{612AF9AE-FDB2-44E2-ADEC-13CADD390BF0}"/>
                </a:ext>
              </a:extLst>
            </p:cNvPr>
            <p:cNvSpPr/>
            <p:nvPr/>
          </p:nvSpPr>
          <p:spPr>
            <a:xfrm>
              <a:off x="4116566" y="2347269"/>
              <a:ext cx="1272857" cy="1225484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5D9C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71"/>
              <a:endParaRPr lang="en-US" sz="1799">
                <a:solidFill>
                  <a:prstClr val="white"/>
                </a:solidFill>
                <a:latin typeface="Barlow"/>
              </a:endParaRPr>
            </a:p>
          </p:txBody>
        </p:sp>
        <p:pic>
          <p:nvPicPr>
            <p:cNvPr id="11" name="Graphic 13" descr="Document outline">
              <a:extLst>
                <a:ext uri="{FF2B5EF4-FFF2-40B4-BE49-F238E27FC236}">
                  <a16:creationId xmlns:a16="http://schemas.microsoft.com/office/drawing/2014/main" id="{1F86D6D1-33B9-4C9C-984D-AFE187E8A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48660" y="2681045"/>
              <a:ext cx="528020" cy="528020"/>
            </a:xfrm>
            <a:prstGeom prst="rect">
              <a:avLst/>
            </a:prstGeom>
          </p:spPr>
        </p:pic>
        <p:pic>
          <p:nvPicPr>
            <p:cNvPr id="12" name="Graphic 14" descr="Filing Box Archive outline">
              <a:extLst>
                <a:ext uri="{FF2B5EF4-FFF2-40B4-BE49-F238E27FC236}">
                  <a16:creationId xmlns:a16="http://schemas.microsoft.com/office/drawing/2014/main" id="{4CBCFC46-529D-406D-A3B1-A0FA1D446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693291" y="2731294"/>
              <a:ext cx="528020" cy="528020"/>
            </a:xfrm>
            <a:prstGeom prst="rect">
              <a:avLst/>
            </a:prstGeom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872D1CB-93E5-4CB2-844D-DC4312068E16}"/>
              </a:ext>
            </a:extLst>
          </p:cNvPr>
          <p:cNvGrpSpPr/>
          <p:nvPr/>
        </p:nvGrpSpPr>
        <p:grpSpPr>
          <a:xfrm>
            <a:off x="6747725" y="1838738"/>
            <a:ext cx="1272194" cy="1224846"/>
            <a:chOff x="6748063" y="2347269"/>
            <a:chExt cx="1272857" cy="1225484"/>
          </a:xfrm>
        </p:grpSpPr>
        <p:sp>
          <p:nvSpPr>
            <p:cNvPr id="14" name="Flowchart: Connector 15">
              <a:extLst>
                <a:ext uri="{FF2B5EF4-FFF2-40B4-BE49-F238E27FC236}">
                  <a16:creationId xmlns:a16="http://schemas.microsoft.com/office/drawing/2014/main" id="{F08CD9F3-AFA3-4F2C-A9AE-59513847135B}"/>
                </a:ext>
              </a:extLst>
            </p:cNvPr>
            <p:cNvSpPr/>
            <p:nvPr/>
          </p:nvSpPr>
          <p:spPr>
            <a:xfrm>
              <a:off x="6748063" y="2347269"/>
              <a:ext cx="1272857" cy="1225484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5D9C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71"/>
              <a:endParaRPr lang="en-US" sz="1799">
                <a:solidFill>
                  <a:prstClr val="white"/>
                </a:solidFill>
                <a:latin typeface="Barlow"/>
              </a:endParaRPr>
            </a:p>
          </p:txBody>
        </p:sp>
        <p:pic>
          <p:nvPicPr>
            <p:cNvPr id="16" name="Graphic 16">
              <a:extLst>
                <a:ext uri="{FF2B5EF4-FFF2-40B4-BE49-F238E27FC236}">
                  <a16:creationId xmlns:a16="http://schemas.microsoft.com/office/drawing/2014/main" id="{C52A6602-DD61-4C1C-A7F5-B7B5019B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80157" y="2681045"/>
              <a:ext cx="528020" cy="52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phic 17" descr="Laptop with solid fill">
              <a:extLst>
                <a:ext uri="{FF2B5EF4-FFF2-40B4-BE49-F238E27FC236}">
                  <a16:creationId xmlns:a16="http://schemas.microsoft.com/office/drawing/2014/main" id="{01C1AD42-58CF-411F-8AD9-AF032C81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371923" y="2731294"/>
              <a:ext cx="528020" cy="528020"/>
            </a:xfrm>
            <a:prstGeom prst="rect">
              <a:avLst/>
            </a:prstGeom>
          </p:spPr>
        </p:pic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29F98A8-9DB7-4EAE-9E64-2EF0D770A256}"/>
              </a:ext>
            </a:extLst>
          </p:cNvPr>
          <p:cNvGrpSpPr/>
          <p:nvPr/>
        </p:nvGrpSpPr>
        <p:grpSpPr>
          <a:xfrm>
            <a:off x="9423081" y="1769345"/>
            <a:ext cx="1272194" cy="1224846"/>
            <a:chOff x="9446011" y="2347269"/>
            <a:chExt cx="1272857" cy="1225484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A737C1DC-D449-43AE-813E-CE86149BDD66}"/>
                </a:ext>
              </a:extLst>
            </p:cNvPr>
            <p:cNvSpPr/>
            <p:nvPr/>
          </p:nvSpPr>
          <p:spPr>
            <a:xfrm>
              <a:off x="9446011" y="2347269"/>
              <a:ext cx="1272857" cy="1225484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5D9C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71"/>
              <a:endParaRPr lang="en-US" sz="1799">
                <a:solidFill>
                  <a:prstClr val="white"/>
                </a:solidFill>
                <a:latin typeface="Barlow"/>
              </a:endParaRPr>
            </a:p>
          </p:txBody>
        </p:sp>
        <p:pic>
          <p:nvPicPr>
            <p:cNvPr id="20" name="Graphic 16">
              <a:extLst>
                <a:ext uri="{FF2B5EF4-FFF2-40B4-BE49-F238E27FC236}">
                  <a16:creationId xmlns:a16="http://schemas.microsoft.com/office/drawing/2014/main" id="{B94EC0DC-FFB5-4793-9CD9-0C5C70C2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8105" y="2709326"/>
              <a:ext cx="528020" cy="52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raphic 20" descr="Laptop with solid fill">
              <a:extLst>
                <a:ext uri="{FF2B5EF4-FFF2-40B4-BE49-F238E27FC236}">
                  <a16:creationId xmlns:a16="http://schemas.microsoft.com/office/drawing/2014/main" id="{306DDA51-7E8B-4AC5-8878-43CA1C28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069871" y="2806710"/>
              <a:ext cx="528020" cy="528020"/>
            </a:xfrm>
            <a:prstGeom prst="rect">
              <a:avLst/>
            </a:prstGeom>
          </p:spPr>
        </p:pic>
        <p:pic>
          <p:nvPicPr>
            <p:cNvPr id="22" name="Graphic 22" descr="Single gear with solid fill">
              <a:extLst>
                <a:ext uri="{FF2B5EF4-FFF2-40B4-BE49-F238E27FC236}">
                  <a16:creationId xmlns:a16="http://schemas.microsoft.com/office/drawing/2014/main" id="{A2C49DD1-8D09-4CE5-87C5-AC9F41E9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48895" y="2427073"/>
              <a:ext cx="468553" cy="468553"/>
            </a:xfrm>
            <a:prstGeom prst="rect">
              <a:avLst/>
            </a:prstGeom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2AB92E-37CC-4E5E-8E38-2184FE2DA321}"/>
              </a:ext>
            </a:extLst>
          </p:cNvPr>
          <p:cNvSpPr txBox="1"/>
          <p:nvPr/>
        </p:nvSpPr>
        <p:spPr>
          <a:xfrm>
            <a:off x="8777275" y="3566524"/>
            <a:ext cx="2538678" cy="3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971"/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komise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546253-1864-4092-AD04-F241FED74F86}"/>
              </a:ext>
            </a:extLst>
          </p:cNvPr>
          <p:cNvSpPr txBox="1"/>
          <p:nvPr/>
        </p:nvSpPr>
        <p:spPr>
          <a:xfrm>
            <a:off x="3426931" y="3571261"/>
            <a:ext cx="2753812" cy="86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971"/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Užitečné dokumenty: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Pokyny, manuály, FAQ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cs-CZ" sz="1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cs-CZ" sz="1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cs-CZ" sz="1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F39F5AC-BCD2-4D8E-8EFA-0552F946CAF5}"/>
              </a:ext>
            </a:extLst>
          </p:cNvPr>
          <p:cNvSpPr txBox="1"/>
          <p:nvPr/>
        </p:nvSpPr>
        <p:spPr>
          <a:xfrm>
            <a:off x="6138155" y="3566525"/>
            <a:ext cx="2538678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971"/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Příslušný orgán: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Celní správa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MŽP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CC13B59-A4CF-46BD-A4B7-9A20CAE6F76A}"/>
              </a:ext>
            </a:extLst>
          </p:cNvPr>
          <p:cNvSpPr txBox="1"/>
          <p:nvPr/>
        </p:nvSpPr>
        <p:spPr>
          <a:xfrm>
            <a:off x="677919" y="3544199"/>
            <a:ext cx="2639120" cy="3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971"/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Oznamující deklaranti</a:t>
            </a:r>
          </a:p>
        </p:txBody>
      </p:sp>
      <p:pic>
        <p:nvPicPr>
          <p:cNvPr id="30" name="Graphic 33" descr="Chevron arrows with solid fill">
            <a:extLst>
              <a:ext uri="{FF2B5EF4-FFF2-40B4-BE49-F238E27FC236}">
                <a16:creationId xmlns:a16="http://schemas.microsoft.com/office/drawing/2014/main" id="{7FDA0005-78EB-4D89-BFA5-FF444D15D7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27776" y="2214774"/>
            <a:ext cx="442879" cy="442879"/>
          </a:xfrm>
          <a:prstGeom prst="rect">
            <a:avLst/>
          </a:prstGeom>
        </p:spPr>
      </p:pic>
      <p:pic>
        <p:nvPicPr>
          <p:cNvPr id="31" name="Graphic 33" descr="Chevron arrows with solid fill">
            <a:extLst>
              <a:ext uri="{FF2B5EF4-FFF2-40B4-BE49-F238E27FC236}">
                <a16:creationId xmlns:a16="http://schemas.microsoft.com/office/drawing/2014/main" id="{9B073E1D-74CE-40F4-99EE-216E0594B6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98106" y="2193803"/>
            <a:ext cx="442879" cy="442879"/>
          </a:xfrm>
          <a:prstGeom prst="rect">
            <a:avLst/>
          </a:prstGeom>
        </p:spPr>
      </p:pic>
      <p:pic>
        <p:nvPicPr>
          <p:cNvPr id="32" name="Graphic 33" descr="Chevron arrows with solid fill">
            <a:extLst>
              <a:ext uri="{FF2B5EF4-FFF2-40B4-BE49-F238E27FC236}">
                <a16:creationId xmlns:a16="http://schemas.microsoft.com/office/drawing/2014/main" id="{61C2D460-2F10-41EB-82D8-8769BFC302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10130" y="2206155"/>
            <a:ext cx="442879" cy="442879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B0E3F432-4C37-431D-B9D5-5AF85410BAB7}"/>
              </a:ext>
            </a:extLst>
          </p:cNvPr>
          <p:cNvSpPr txBox="1"/>
          <p:nvPr/>
        </p:nvSpPr>
        <p:spPr>
          <a:xfrm>
            <a:off x="840938" y="4799885"/>
            <a:ext cx="4925035" cy="15997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697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Celní správa: 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pl-PL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k registračnímu postupu na</a:t>
            </a:r>
          </a:p>
          <a:p>
            <a:pPr defTabSz="456971"/>
            <a:r>
              <a:rPr lang="pl-PL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15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Reg_uumds@cs.mfcr.cz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pl-PL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Obecnější dotazy k celním záležitostem na </a:t>
            </a:r>
            <a:r>
              <a:rPr lang="pl-PL" sz="15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CBAM@cs.mfcr.cz</a:t>
            </a:r>
            <a:r>
              <a:rPr lang="pl-PL" sz="15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endParaRPr lang="pl-PL" sz="15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3198C01-F769-4335-972B-CD3846235E7A}"/>
              </a:ext>
            </a:extLst>
          </p:cNvPr>
          <p:cNvSpPr txBox="1"/>
          <p:nvPr/>
        </p:nvSpPr>
        <p:spPr>
          <a:xfrm>
            <a:off x="6390918" y="4799885"/>
            <a:ext cx="4925035" cy="861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697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životního prostředí:</a:t>
            </a:r>
          </a:p>
          <a:p>
            <a:pPr marL="285607" indent="-285607" defTabSz="456971">
              <a:buFont typeface="Arial" panose="020B0604020202020204" pitchFamily="34" charset="0"/>
              <a:buChar char="•"/>
            </a:pPr>
            <a:r>
              <a:rPr lang="pl-PL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ohledně vyplnění CBAM zprávy na </a:t>
            </a:r>
            <a:endParaRPr lang="pl-PL" sz="15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71"/>
            <a:r>
              <a:rPr lang="pl-PL" sz="15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CBAM_ETS@mzp.cz</a:t>
            </a:r>
            <a:endParaRPr lang="cs-CZ" sz="15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Nadpis 1">
            <a:extLst>
              <a:ext uri="{FF2B5EF4-FFF2-40B4-BE49-F238E27FC236}">
                <a16:creationId xmlns:a16="http://schemas.microsoft.com/office/drawing/2014/main" id="{820E1B9F-9B9F-4F93-842C-0D9F2BC574AF}"/>
              </a:ext>
            </a:extLst>
          </p:cNvPr>
          <p:cNvSpPr txBox="1">
            <a:spLocks/>
          </p:cNvSpPr>
          <p:nvPr/>
        </p:nvSpPr>
        <p:spPr>
          <a:xfrm>
            <a:off x="2497817" y="568740"/>
            <a:ext cx="6536311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cs-CZ" sz="3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Koho můžete kontaktovat?</a:t>
            </a:r>
          </a:p>
        </p:txBody>
      </p:sp>
    </p:spTree>
    <p:extLst>
      <p:ext uri="{BB962C8B-B14F-4D97-AF65-F5344CB8AC3E}">
        <p14:creationId xmlns:p14="http://schemas.microsoft.com/office/powerpoint/2010/main" val="2729737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 bwMode="auto">
          <a:xfrm>
            <a:off x="3056961" y="2464419"/>
            <a:ext cx="5676633" cy="790588"/>
          </a:xfrm>
          <a:prstGeom prst="roundRect">
            <a:avLst>
              <a:gd name="adj" fmla="val 16667"/>
            </a:avLst>
          </a:prstGeom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na závěr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7A708C-5CA5-4FCC-84D6-5A58CA532F14}"/>
              </a:ext>
            </a:extLst>
          </p:cNvPr>
          <p:cNvSpPr txBox="1"/>
          <p:nvPr/>
        </p:nvSpPr>
        <p:spPr>
          <a:xfrm>
            <a:off x="3178098" y="3429000"/>
            <a:ext cx="54306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 minut přestávka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bude pokračovat zodpovězením otázek z chatu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E649800-5BC3-BBCD-7401-1AF3743A8E3C}"/>
              </a:ext>
            </a:extLst>
          </p:cNvPr>
          <p:cNvSpPr txBox="1">
            <a:spLocks/>
          </p:cNvSpPr>
          <p:nvPr/>
        </p:nvSpPr>
        <p:spPr bwMode="auto">
          <a:xfrm>
            <a:off x="3420585" y="546652"/>
            <a:ext cx="5350830" cy="745436"/>
          </a:xfrm>
          <a:prstGeom prst="round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2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</a:t>
            </a:r>
            <a:r>
              <a:rPr lang="en-US" sz="3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32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portálu</a:t>
            </a:r>
            <a:r>
              <a:rPr lang="en-US" sz="32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CBAM</a:t>
            </a:r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6E433887-D28B-966F-3CFB-5EF4C37B2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670763"/>
              </p:ext>
            </p:extLst>
          </p:nvPr>
        </p:nvGraphicFramePr>
        <p:xfrm>
          <a:off x="844296" y="1588273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04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5074E50-1595-4E29-B608-5CCA4CF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4" y="638033"/>
            <a:ext cx="6536311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a zjednodušení</a:t>
            </a:r>
          </a:p>
        </p:txBody>
      </p:sp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60" y="1646078"/>
            <a:ext cx="10050921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Standardní (defaultní) hodnoty: </a:t>
            </a:r>
            <a:endParaRPr lang="cs-CZ" sz="1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 31. července 2024 (první 3 reporty – dovozy do 30.  června) </a:t>
            </a: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pro určení 100 % vložených emisí ve zboží</a:t>
            </a:r>
            <a:endParaRPr lang="cs-CZ" sz="15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Poté už pouze na 20% emisí ve složeném zboží (prekurzory)</a:t>
            </a:r>
            <a:endParaRPr lang="cs-CZ" sz="15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Stanovení emisí podle metod již používaných v místě, kde se zařízení nachází:</a:t>
            </a:r>
            <a:endParaRPr lang="cs-CZ" sz="17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Pokud vedou k obdobnému rozsahu a obdobné přesnosti údajů, lze použít metody již používané pro monitorování emisí nebo stanovení ceny uhlíku ze třetích zemí </a:t>
            </a:r>
            <a:r>
              <a:rPr lang="cs-CZ" sz="1599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(jen do konce roku 2024)</a:t>
            </a:r>
            <a:endParaRPr lang="cs-CZ" sz="15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Zjednodušení pro podávání zpráv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případech, kdy jsou informace o emisích podobné pro různé zboží, které se vyrábí ve stejném zařízení, lze použít funkci „</a:t>
            </a:r>
            <a:r>
              <a:rPr lang="cs-CZ" sz="1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</a:t>
            </a: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Duplikované zboží lze podle potřeby upravovat.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XML souborů pro zautomatizování podávání zpráv.</a:t>
            </a: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r>
              <a:rPr lang="cs-CZ" sz="1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zprávu pomocí zprávy předchozí</a:t>
            </a:r>
          </a:p>
          <a:p>
            <a:pPr marL="285379" indent="-285607">
              <a:buFont typeface="Arial" panose="020B0604020202020204" pitchFamily="34" charset="0"/>
              <a:buChar char="•"/>
              <a:defRPr/>
            </a:pPr>
            <a:endParaRPr lang="cs-CZ" sz="17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10EB906-B027-4E6D-8D70-5070E5E1F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32" y="5858293"/>
            <a:ext cx="1369196" cy="13691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09A03AF-E730-41B2-BA47-292A5D0C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4" y="544231"/>
            <a:ext cx="703025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31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standardních hodnot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282F6C-4817-4768-AF28-C958DDB9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39" y="1826460"/>
            <a:ext cx="10628250" cy="434907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 100 % vložených emisí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jen pro dovozy do 30. června 2024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tedy první tři zprávy do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31.7.2024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maximálně 20 % celkových vložených emisí ve složeném zboží</a:t>
            </a:r>
          </a:p>
          <a:p>
            <a:pPr lvl="1"/>
            <a:r>
              <a:rPr lang="cs-CZ" sz="1599" dirty="0">
                <a:latin typeface="Arial" panose="020B0604020202020204" pitchFamily="34" charset="0"/>
                <a:cs typeface="Arial" panose="020B0604020202020204" pitchFamily="34" charset="0"/>
              </a:rPr>
              <a:t>Musí být použity pro dovoz elektřiny a pro nepřímé emise, pokud nejsou splněna určitá kritéria.</a:t>
            </a:r>
          </a:p>
          <a:p>
            <a:pPr lvl="1"/>
            <a:r>
              <a:rPr lang="cs-CZ" sz="1599" dirty="0">
                <a:latin typeface="Arial" panose="020B0604020202020204" pitchFamily="34" charset="0"/>
                <a:cs typeface="Arial" panose="020B0604020202020204" pitchFamily="34" charset="0"/>
              </a:rPr>
              <a:t>Pokud provozovatel vyrábí složené zboží a nakupuje prekurzory, které se na celkových vložených emisích </a:t>
            </a:r>
            <a:r>
              <a:rPr lang="cs-CZ" sz="1599" b="1" dirty="0">
                <a:latin typeface="Arial" panose="020B0604020202020204" pitchFamily="34" charset="0"/>
                <a:cs typeface="Arial" panose="020B0604020202020204" pitchFamily="34" charset="0"/>
              </a:rPr>
              <a:t>podílejí méně než 20 %, </a:t>
            </a:r>
            <a:r>
              <a:rPr lang="cs-CZ" sz="1599" dirty="0">
                <a:latin typeface="Arial" panose="020B0604020202020204" pitchFamily="34" charset="0"/>
                <a:cs typeface="Arial" panose="020B0604020202020204" pitchFamily="34" charset="0"/>
              </a:rPr>
              <a:t>může použít standardní hodnoty k určení emisí tohoto prekurzoru.</a:t>
            </a:r>
          </a:p>
          <a:p>
            <a:pPr lvl="1"/>
            <a:r>
              <a:rPr lang="cs-CZ" sz="1599" dirty="0">
                <a:latin typeface="Arial" panose="020B0604020202020204" pitchFamily="34" charset="0"/>
                <a:cs typeface="Arial" panose="020B0604020202020204" pitchFamily="34" charset="0"/>
              </a:rPr>
              <a:t>Pokud většinu vložených emisí výrobku tvoří prekurzory (např. pokud provozovatel nakupuje ocelové tyče pro výrobu šroubů a matic), může výrobce použít standardní hodnoty pro svůj vlastní výrobní proces za předpokladu, že od výrobců prekurzorů obdrží spolehlivé údaje o jejich vložených emisích a že jejich vlastní výrobní proces se na celkových vložených emisích </a:t>
            </a:r>
            <a:r>
              <a:rPr lang="cs-CZ" sz="1599" b="1" dirty="0">
                <a:latin typeface="Arial" panose="020B0604020202020204" pitchFamily="34" charset="0"/>
                <a:cs typeface="Arial" panose="020B0604020202020204" pitchFamily="34" charset="0"/>
              </a:rPr>
              <a:t>podílí nejvýše 20 %. </a:t>
            </a:r>
            <a:endParaRPr lang="cs-CZ" sz="19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62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Možné použít standardní hodnoty pro dovozy do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30. června 2024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Předávání těchto informací zavést např. jako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smluvní podmínku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 třeba předem výrobce upozornit, že pokud nebude dodávat potřebné údaje, může ze strany dovozců dojít ke změně dodavatele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Důležité je také výrobce upozornit, že pokud nebudou monitorovat své emise, v definitivním období bude jejich zboží zatížené vysokou cenou uhlíku (budou používány standardní hodnoty vycházející z emisní náročnosti nejhorších zařízení) a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budou tak finančně znevýhodněni oproti výrobcům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kteří své emise monitorovat budou</a:t>
            </a:r>
          </a:p>
          <a:p>
            <a:pPr marL="285607" indent="-285607">
              <a:buFont typeface="Arial" panose="020B0604020202020204" pitchFamily="34" charset="0"/>
              <a:buChar char="•"/>
              <a:defRPr/>
            </a:pP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Bude připravený postup k situaci, kdy do konce října dovozce podnikne všechny nezbytné kroky a přesto data od výrobce neobdrží – budeme dále komunikovat</a:t>
            </a:r>
          </a:p>
          <a:p>
            <a:pPr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5E94753-D06A-4CCC-A216-012EF2311E79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dělat když mi výrobce údaje neposkytne?</a:t>
            </a:r>
          </a:p>
        </p:txBody>
      </p:sp>
    </p:spTree>
    <p:extLst>
      <p:ext uri="{BB962C8B-B14F-4D97-AF65-F5344CB8AC3E}">
        <p14:creationId xmlns:p14="http://schemas.microsoft.com/office/powerpoint/2010/main" val="3902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Arial"/>
        <a:cs typeface="Arial"/>
      </a:majorFont>
      <a:minorFont>
        <a:latin typeface="Barlow"/>
        <a:ea typeface="Arial"/>
        <a:cs typeface="Arial"/>
      </a:minorFont>
    </a:fontScheme>
    <a:fmtScheme name="Motiv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16156</TotalTime>
  <Words>2630</Words>
  <Application>Microsoft Office PowerPoint</Application>
  <DocSecurity>0</DocSecurity>
  <PresentationFormat>Širokoúhlá obrazovka</PresentationFormat>
  <Paragraphs>404</Paragraphs>
  <Slides>54</Slides>
  <Notes>51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Barlow</vt:lpstr>
      <vt:lpstr>Barlow bold</vt:lpstr>
      <vt:lpstr>Office Theme</vt:lpstr>
      <vt:lpstr>CBAM webinář</vt:lpstr>
      <vt:lpstr>Pravidla webináře</vt:lpstr>
      <vt:lpstr>Program</vt:lpstr>
      <vt:lpstr>Aktuální situace</vt:lpstr>
      <vt:lpstr>Přehled termínů</vt:lpstr>
      <vt:lpstr>Prezentace aplikace PowerPoint</vt:lpstr>
      <vt:lpstr>Flexibility a zjednodušení</vt:lpstr>
      <vt:lpstr>Využití standardních hodnot</vt:lpstr>
      <vt:lpstr>Prezentace aplikace PowerPoint</vt:lpstr>
      <vt:lpstr>Jak výrobce vypočítá emise?</vt:lpstr>
      <vt:lpstr>Metodologie stanovení emisí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Podání zprávy</vt:lpstr>
      <vt:lpstr>Formát XML </vt:lpstr>
      <vt:lpstr>Prezentace aplikace PowerPoint</vt:lpstr>
      <vt:lpstr>Vyplnění zprávy CBAM – skutečné emise</vt:lpstr>
      <vt:lpstr>Krok č.1: Vyplnění záhlaví</vt:lpstr>
      <vt:lpstr>Záložka Oznamující deklarant</vt:lpstr>
      <vt:lpstr>Záložka Dovozce</vt:lpstr>
      <vt:lpstr>Záložka Zástupce</vt:lpstr>
      <vt:lpstr>Příslušný vnitrostátní orgán</vt:lpstr>
      <vt:lpstr>Podpisy</vt:lpstr>
      <vt:lpstr>Krok č.2: Dovezené zboží a Emise</vt:lpstr>
      <vt:lpstr>Dovezené zboží</vt:lpstr>
      <vt:lpstr>Kódy celních režimů</vt:lpstr>
      <vt:lpstr>Zařízení</vt:lpstr>
      <vt:lpstr>Emise - přímé</vt:lpstr>
      <vt:lpstr>Prezentace aplikace PowerPoint</vt:lpstr>
      <vt:lpstr>Prezentace aplikace PowerPoint</vt:lpstr>
      <vt:lpstr>Parametry</vt:lpstr>
      <vt:lpstr>Splatná cena uhlíku</vt:lpstr>
      <vt:lpstr>Doplňkové informace</vt:lpstr>
      <vt:lpstr>Duplikovat zboží</vt:lpstr>
      <vt:lpstr>Podání zprávy</vt:lpstr>
      <vt:lpstr>Několik rad pro problémy s přihlášením</vt:lpstr>
      <vt:lpstr>Prezentace aplikace PowerPoint</vt:lpstr>
      <vt:lpstr>Otázky na závěr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Svrčinová Veronika</dc:creator>
  <cp:keywords/>
  <dc:description/>
  <cp:lastModifiedBy>Jakub Žilák</cp:lastModifiedBy>
  <cp:revision>221</cp:revision>
  <dcterms:created xsi:type="dcterms:W3CDTF">2023-09-13T13:11:25Z</dcterms:created>
  <dcterms:modified xsi:type="dcterms:W3CDTF">2024-07-18T07:37:41Z</dcterms:modified>
  <cp:category/>
  <dc:identifier/>
  <cp:contentStatus/>
  <dc:language/>
  <cp:version/>
</cp:coreProperties>
</file>