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1"/>
  </p:notesMasterIdLst>
  <p:sldIdLst>
    <p:sldId id="256" r:id="rId2"/>
    <p:sldId id="257" r:id="rId3"/>
    <p:sldId id="258" r:id="rId4"/>
    <p:sldId id="305" r:id="rId5"/>
    <p:sldId id="262" r:id="rId6"/>
    <p:sldId id="264" r:id="rId7"/>
    <p:sldId id="296" r:id="rId8"/>
    <p:sldId id="365" r:id="rId9"/>
    <p:sldId id="366" r:id="rId10"/>
    <p:sldId id="308" r:id="rId11"/>
    <p:sldId id="304" r:id="rId12"/>
    <p:sldId id="312" r:id="rId13"/>
    <p:sldId id="265" r:id="rId14"/>
    <p:sldId id="267" r:id="rId15"/>
    <p:sldId id="263" r:id="rId16"/>
    <p:sldId id="268" r:id="rId17"/>
    <p:sldId id="372" r:id="rId18"/>
    <p:sldId id="297" r:id="rId19"/>
    <p:sldId id="277" r:id="rId20"/>
    <p:sldId id="303" r:id="rId21"/>
    <p:sldId id="276" r:id="rId22"/>
    <p:sldId id="340" r:id="rId23"/>
    <p:sldId id="271" r:id="rId24"/>
    <p:sldId id="272" r:id="rId25"/>
    <p:sldId id="273" r:id="rId26"/>
    <p:sldId id="279" r:id="rId27"/>
    <p:sldId id="282" r:id="rId28"/>
    <p:sldId id="280" r:id="rId29"/>
    <p:sldId id="371" r:id="rId30"/>
    <p:sldId id="373" r:id="rId31"/>
    <p:sldId id="374" r:id="rId32"/>
    <p:sldId id="352" r:id="rId33"/>
    <p:sldId id="382" r:id="rId34"/>
    <p:sldId id="301" r:id="rId35"/>
    <p:sldId id="339" r:id="rId36"/>
    <p:sldId id="341" r:id="rId37"/>
    <p:sldId id="342" r:id="rId38"/>
    <p:sldId id="353" r:id="rId39"/>
    <p:sldId id="375" r:id="rId40"/>
    <p:sldId id="343" r:id="rId41"/>
    <p:sldId id="354" r:id="rId42"/>
    <p:sldId id="359" r:id="rId43"/>
    <p:sldId id="355" r:id="rId44"/>
    <p:sldId id="348" r:id="rId45"/>
    <p:sldId id="347" r:id="rId46"/>
    <p:sldId id="356" r:id="rId47"/>
    <p:sldId id="357" r:id="rId48"/>
    <p:sldId id="358" r:id="rId49"/>
    <p:sldId id="360" r:id="rId50"/>
    <p:sldId id="361" r:id="rId51"/>
    <p:sldId id="376" r:id="rId52"/>
    <p:sldId id="362" r:id="rId53"/>
    <p:sldId id="377" r:id="rId54"/>
    <p:sldId id="363" r:id="rId55"/>
    <p:sldId id="364" r:id="rId56"/>
    <p:sldId id="367" r:id="rId57"/>
    <p:sldId id="368" r:id="rId58"/>
    <p:sldId id="369" r:id="rId59"/>
    <p:sldId id="370" r:id="rId60"/>
    <p:sldId id="378" r:id="rId61"/>
    <p:sldId id="381" r:id="rId62"/>
    <p:sldId id="379" r:id="rId63"/>
    <p:sldId id="380" r:id="rId64"/>
    <p:sldId id="284" r:id="rId65"/>
    <p:sldId id="289" r:id="rId66"/>
    <p:sldId id="290" r:id="rId67"/>
    <p:sldId id="383" r:id="rId68"/>
    <p:sldId id="386" r:id="rId69"/>
    <p:sldId id="396" r:id="rId70"/>
    <p:sldId id="387" r:id="rId71"/>
    <p:sldId id="388" r:id="rId72"/>
    <p:sldId id="389" r:id="rId73"/>
    <p:sldId id="398" r:id="rId74"/>
    <p:sldId id="391" r:id="rId75"/>
    <p:sldId id="392" r:id="rId76"/>
    <p:sldId id="394" r:id="rId77"/>
    <p:sldId id="395" r:id="rId78"/>
    <p:sldId id="393" r:id="rId79"/>
    <p:sldId id="397" r:id="rId80"/>
  </p:sldIdLst>
  <p:sldSz cx="12192000" cy="6858000"/>
  <p:notesSz cx="6858000" cy="9144000"/>
  <p:embeddedFontLst>
    <p:embeddedFont>
      <p:font typeface="Barlow" panose="020B0604020202020204" charset="-18"/>
      <p:regular r:id="rId82"/>
      <p:bold r:id="rId83"/>
      <p:italic r:id="rId84"/>
      <p:boldItalic r:id="rId85"/>
    </p:embeddedFont>
    <p:embeddedFont>
      <p:font typeface="Barlow bold" panose="020B0604020202020204" charset="-18"/>
      <p:bold r:id="rId86"/>
    </p:embeddedFont>
    <p:embeddedFont>
      <p:font typeface="Calibri" panose="020F0502020204030204" pitchFamily="34" charset="0"/>
      <p:regular r:id="rId87"/>
      <p:bold r:id="rId88"/>
      <p:italic r:id="rId89"/>
      <p:boldItalic r:id="rId90"/>
    </p:embeddedFont>
  </p:embeddedFontLst>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Žilák Jakub" initials="ŽJ" lastIdx="2" clrIdx="0">
    <p:extLst>
      <p:ext uri="{19B8F6BF-5375-455C-9EA6-DF929625EA0E}">
        <p15:presenceInfo xmlns:p15="http://schemas.microsoft.com/office/powerpoint/2012/main" userId="S-1-5-21-3039528631-2850849986-3139846408-4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94660"/>
  </p:normalViewPr>
  <p:slideViewPr>
    <p:cSldViewPr snapToGrid="0">
      <p:cViewPr varScale="1">
        <p:scale>
          <a:sx n="96" d="100"/>
          <a:sy n="96" d="100"/>
        </p:scale>
        <p:origin x="102" y="27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9.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Zástupný symbol pro záhlaví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E2652C0-9A4D-4696-9B4A-9B6E934BC007}" type="datetimeFigureOut">
              <a:rPr lang="cs-CZ"/>
              <a:t>20.03.2024</a:t>
            </a:fld>
            <a:endParaRPr lang="cs-CZ"/>
          </a:p>
        </p:txBody>
      </p:sp>
      <p:sp>
        <p:nvSpPr>
          <p:cNvPr id="4" name="Zástupný symbol pro obrázek snímku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cs-CZ"/>
          </a:p>
        </p:txBody>
      </p:sp>
      <p:sp>
        <p:nvSpPr>
          <p:cNvPr id="5" name="Zástupný symbol pro poznámky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a:p>
        </p:txBody>
      </p:sp>
      <p:sp>
        <p:nvSpPr>
          <p:cNvPr id="6" name="Zástupný symbol pro zápatí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70A4EF8-F87A-4A44-B55E-31FF150989C7}" type="slidenum">
              <a:rPr lang="cs-CZ"/>
              <a:t>‹#›</a:t>
            </a:fld>
            <a:endParaRPr lang="cs-CZ"/>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Tx/>
              <a:buChar char="-"/>
              <a:defRPr/>
            </a:pPr>
            <a:endParaRPr lang="cs-CZ" dirty="0"/>
          </a:p>
        </p:txBody>
      </p:sp>
      <p:sp>
        <p:nvSpPr>
          <p:cNvPr id="4" name="Slide Number Placeholder 3"/>
          <p:cNvSpPr>
            <a:spLocks noGrp="1"/>
          </p:cNvSpPr>
          <p:nvPr>
            <p:ph type="sldNum" sz="quarter" idx="10"/>
          </p:nvPr>
        </p:nvSpPr>
        <p:spPr bwMode="auto"/>
        <p:txBody>
          <a:bodyPr/>
          <a:lstStyle/>
          <a:p>
            <a:pPr>
              <a:defRPr/>
            </a:pPr>
            <a:fld id="{336F6E7E-E771-4476-9602-811EB0296C11}"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58748362" name="Slide Image Placeholder 1"/>
          <p:cNvSpPr>
            <a:spLocks noGrp="1" noRot="1" noChangeAspect="1"/>
          </p:cNvSpPr>
          <p:nvPr>
            <p:ph type="sldImg"/>
          </p:nvPr>
        </p:nvSpPr>
        <p:spPr bwMode="auto"/>
      </p:sp>
      <p:sp>
        <p:nvSpPr>
          <p:cNvPr id="2089883299" name="Notes Placeholder 2"/>
          <p:cNvSpPr>
            <a:spLocks noGrp="1"/>
          </p:cNvSpPr>
          <p:nvPr>
            <p:ph type="body" idx="1"/>
          </p:nvPr>
        </p:nvSpPr>
        <p:spPr bwMode="auto"/>
        <p:txBody>
          <a:bodyPr/>
          <a:lstStyle/>
          <a:p>
            <a:pPr>
              <a:defRPr/>
            </a:pPr>
            <a:endParaRPr/>
          </a:p>
        </p:txBody>
      </p:sp>
      <p:sp>
        <p:nvSpPr>
          <p:cNvPr id="1478793801" name="Slide Number Placeholder 3"/>
          <p:cNvSpPr>
            <a:spLocks noGrp="1"/>
          </p:cNvSpPr>
          <p:nvPr>
            <p:ph type="sldNum" sz="quarter" idx="10"/>
          </p:nvPr>
        </p:nvSpPr>
        <p:spPr bwMode="auto"/>
        <p:txBody>
          <a:bodyPr/>
          <a:lstStyle/>
          <a:p>
            <a:pPr>
              <a:defRPr/>
            </a:pPr>
            <a:fld id="{53522F05-D8A4-6FDD-2F4E-97C5723F9434}" type="slidenum">
              <a:rPr/>
              <a:t>16</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58748362" name="Slide Image Placeholder 1"/>
          <p:cNvSpPr>
            <a:spLocks noGrp="1" noRot="1" noChangeAspect="1"/>
          </p:cNvSpPr>
          <p:nvPr>
            <p:ph type="sldImg"/>
          </p:nvPr>
        </p:nvSpPr>
        <p:spPr bwMode="auto"/>
      </p:sp>
      <p:sp>
        <p:nvSpPr>
          <p:cNvPr id="2089883299" name="Notes Placeholder 2"/>
          <p:cNvSpPr>
            <a:spLocks noGrp="1"/>
          </p:cNvSpPr>
          <p:nvPr>
            <p:ph type="body" idx="1"/>
          </p:nvPr>
        </p:nvSpPr>
        <p:spPr bwMode="auto"/>
        <p:txBody>
          <a:bodyPr/>
          <a:lstStyle/>
          <a:p>
            <a:pPr>
              <a:defRPr/>
            </a:pPr>
            <a:endParaRPr/>
          </a:p>
        </p:txBody>
      </p:sp>
      <p:sp>
        <p:nvSpPr>
          <p:cNvPr id="1478793801" name="Slide Number Placeholder 3"/>
          <p:cNvSpPr>
            <a:spLocks noGrp="1"/>
          </p:cNvSpPr>
          <p:nvPr>
            <p:ph type="sldNum" sz="quarter" idx="10"/>
          </p:nvPr>
        </p:nvSpPr>
        <p:spPr bwMode="auto"/>
        <p:txBody>
          <a:bodyPr/>
          <a:lstStyle/>
          <a:p>
            <a:pPr>
              <a:defRPr/>
            </a:pPr>
            <a:fld id="{53522F05-D8A4-6FDD-2F4E-97C5723F9434}" type="slidenum">
              <a:rPr/>
              <a:t>17</a:t>
            </a:fld>
            <a:endParaRPr/>
          </a:p>
        </p:txBody>
      </p:sp>
    </p:spTree>
    <p:extLst>
      <p:ext uri="{BB962C8B-B14F-4D97-AF65-F5344CB8AC3E}">
        <p14:creationId xmlns:p14="http://schemas.microsoft.com/office/powerpoint/2010/main" val="70008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pPr>
              <a:defRPr/>
            </a:pPr>
            <a:fld id="{A70A4EF8-F87A-4A44-B55E-31FF150989C7}" type="slidenum">
              <a:rPr lang="cs-CZ" smtClean="0"/>
              <a:t>18</a:t>
            </a:fld>
            <a:endParaRPr lang="cs-CZ"/>
          </a:p>
        </p:txBody>
      </p:sp>
    </p:spTree>
    <p:extLst>
      <p:ext uri="{BB962C8B-B14F-4D97-AF65-F5344CB8AC3E}">
        <p14:creationId xmlns:p14="http://schemas.microsoft.com/office/powerpoint/2010/main" val="403357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pPr>
              <a:defRPr/>
            </a:pPr>
            <a:fld id="{A70A4EF8-F87A-4A44-B55E-31FF150989C7}" type="slidenum">
              <a:rPr lang="cs-CZ" smtClean="0"/>
              <a:t>20</a:t>
            </a:fld>
            <a:endParaRPr lang="cs-CZ"/>
          </a:p>
        </p:txBody>
      </p:sp>
    </p:spTree>
    <p:extLst>
      <p:ext uri="{BB962C8B-B14F-4D97-AF65-F5344CB8AC3E}">
        <p14:creationId xmlns:p14="http://schemas.microsoft.com/office/powerpoint/2010/main" val="198846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Tx/>
              <a:buChar char="-"/>
              <a:defRPr/>
            </a:pPr>
            <a:endParaRPr dirty="0"/>
          </a:p>
        </p:txBody>
      </p:sp>
      <p:sp>
        <p:nvSpPr>
          <p:cNvPr id="4" name="Slide Number Placeholder 3"/>
          <p:cNvSpPr>
            <a:spLocks noGrp="1"/>
          </p:cNvSpPr>
          <p:nvPr>
            <p:ph type="sldNum" sz="quarter" idx="10"/>
          </p:nvPr>
        </p:nvSpPr>
        <p:spPr bwMode="auto"/>
        <p:txBody>
          <a:bodyPr/>
          <a:lstStyle/>
          <a:p>
            <a:pPr>
              <a:defRPr/>
            </a:pPr>
            <a:fld id="{55DF8B07-CD8F-281C-6E9E-38511C98AA68}" type="slidenum">
              <a:rPr/>
              <a:t>21</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61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42319563" name="Slide Image Placeholder 1"/>
          <p:cNvSpPr>
            <a:spLocks noGrp="1" noRot="1" noChangeAspect="1"/>
          </p:cNvSpPr>
          <p:nvPr>
            <p:ph type="sldImg"/>
          </p:nvPr>
        </p:nvSpPr>
        <p:spPr bwMode="auto"/>
      </p:sp>
      <p:sp>
        <p:nvSpPr>
          <p:cNvPr id="1185647525" name="Notes Placeholder 2"/>
          <p:cNvSpPr>
            <a:spLocks noGrp="1"/>
          </p:cNvSpPr>
          <p:nvPr>
            <p:ph type="body" idx="1"/>
          </p:nvPr>
        </p:nvSpPr>
        <p:spPr bwMode="auto"/>
        <p:txBody>
          <a:bodyPr/>
          <a:lstStyle/>
          <a:p>
            <a:pPr>
              <a:defRPr/>
            </a:pPr>
            <a:endParaRPr/>
          </a:p>
        </p:txBody>
      </p:sp>
      <p:sp>
        <p:nvSpPr>
          <p:cNvPr id="179823510" name="Slide Number Placeholder 3"/>
          <p:cNvSpPr>
            <a:spLocks noGrp="1"/>
          </p:cNvSpPr>
          <p:nvPr>
            <p:ph type="sldNum" sz="quarter" idx="10"/>
          </p:nvPr>
        </p:nvSpPr>
        <p:spPr bwMode="auto"/>
        <p:txBody>
          <a:bodyPr/>
          <a:lstStyle/>
          <a:p>
            <a:pPr>
              <a:defRPr/>
            </a:pPr>
            <a:fld id="{C97D8B8F-B363-91C3-2CCC-8AA9D160FA4B}" type="slidenum">
              <a:rPr/>
              <a:t>23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76278933" name="Slide Image Placeholder 1"/>
          <p:cNvSpPr>
            <a:spLocks noGrp="1" noRot="1" noChangeAspect="1"/>
          </p:cNvSpPr>
          <p:nvPr>
            <p:ph type="sldImg"/>
          </p:nvPr>
        </p:nvSpPr>
        <p:spPr bwMode="auto"/>
      </p:sp>
      <p:sp>
        <p:nvSpPr>
          <p:cNvPr id="711566082" name="Notes Placeholder 2"/>
          <p:cNvSpPr>
            <a:spLocks noGrp="1"/>
          </p:cNvSpPr>
          <p:nvPr>
            <p:ph type="body" idx="1"/>
          </p:nvPr>
        </p:nvSpPr>
        <p:spPr bwMode="auto"/>
        <p:txBody>
          <a:bodyPr/>
          <a:lstStyle/>
          <a:p>
            <a:pPr>
              <a:defRPr/>
            </a:pPr>
            <a:endParaRPr/>
          </a:p>
        </p:txBody>
      </p:sp>
      <p:sp>
        <p:nvSpPr>
          <p:cNvPr id="1022386945" name="Slide Number Placeholder 3"/>
          <p:cNvSpPr>
            <a:spLocks noGrp="1"/>
          </p:cNvSpPr>
          <p:nvPr>
            <p:ph type="sldNum" sz="quarter" idx="10"/>
          </p:nvPr>
        </p:nvSpPr>
        <p:spPr bwMode="auto"/>
        <p:txBody>
          <a:bodyPr/>
          <a:lstStyle/>
          <a:p>
            <a:pPr>
              <a:defRPr/>
            </a:pPr>
            <a:fld id="{2DACEE9B-7177-4438-D808-BF2768292D87}" type="slidenum">
              <a:rPr/>
              <a:t>24</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2119850" name="Slide Image Placeholder 1"/>
          <p:cNvSpPr>
            <a:spLocks noGrp="1" noRot="1" noChangeAspect="1"/>
          </p:cNvSpPr>
          <p:nvPr>
            <p:ph type="sldImg"/>
          </p:nvPr>
        </p:nvSpPr>
        <p:spPr bwMode="auto"/>
      </p:sp>
      <p:sp>
        <p:nvSpPr>
          <p:cNvPr id="1738420920" name="Notes Placeholder 2"/>
          <p:cNvSpPr>
            <a:spLocks noGrp="1"/>
          </p:cNvSpPr>
          <p:nvPr>
            <p:ph type="body" idx="1"/>
          </p:nvPr>
        </p:nvSpPr>
        <p:spPr bwMode="auto"/>
        <p:txBody>
          <a:bodyPr/>
          <a:lstStyle/>
          <a:p>
            <a:pPr>
              <a:defRPr/>
            </a:pPr>
            <a:endParaRPr/>
          </a:p>
        </p:txBody>
      </p:sp>
      <p:sp>
        <p:nvSpPr>
          <p:cNvPr id="1509045628" name="Slide Number Placeholder 3"/>
          <p:cNvSpPr>
            <a:spLocks noGrp="1"/>
          </p:cNvSpPr>
          <p:nvPr>
            <p:ph type="sldNum" sz="quarter" idx="10"/>
          </p:nvPr>
        </p:nvSpPr>
        <p:spPr bwMode="auto"/>
        <p:txBody>
          <a:bodyPr/>
          <a:lstStyle/>
          <a:p>
            <a:pPr>
              <a:defRPr/>
            </a:pPr>
            <a:fld id="{49FC2DD9-82CD-710D-B741-5BFCC95FE0E9}" type="slidenum">
              <a:rPr/>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A974DC72-F429-8D3C-8FE2-8D134CCBEA85}"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64132552" name="Slide Image Placeholder 1"/>
          <p:cNvSpPr>
            <a:spLocks noGrp="1" noRot="1" noChangeAspect="1"/>
          </p:cNvSpPr>
          <p:nvPr>
            <p:ph type="sldImg"/>
          </p:nvPr>
        </p:nvSpPr>
        <p:spPr bwMode="auto"/>
      </p:sp>
      <p:sp>
        <p:nvSpPr>
          <p:cNvPr id="1078032367" name="Notes Placeholder 2"/>
          <p:cNvSpPr>
            <a:spLocks noGrp="1"/>
          </p:cNvSpPr>
          <p:nvPr>
            <p:ph type="body" idx="1"/>
          </p:nvPr>
        </p:nvSpPr>
        <p:spPr bwMode="auto"/>
        <p:txBody>
          <a:bodyPr/>
          <a:lstStyle/>
          <a:p>
            <a:pPr marL="171450" indent="-171450">
              <a:buFontTx/>
              <a:buChar char="-"/>
              <a:defRPr/>
            </a:pPr>
            <a:endParaRPr dirty="0"/>
          </a:p>
        </p:txBody>
      </p:sp>
      <p:sp>
        <p:nvSpPr>
          <p:cNvPr id="1796947682" name="Slide Number Placeholder 3"/>
          <p:cNvSpPr>
            <a:spLocks noGrp="1"/>
          </p:cNvSpPr>
          <p:nvPr>
            <p:ph type="sldNum" sz="quarter" idx="10"/>
          </p:nvPr>
        </p:nvSpPr>
        <p:spPr bwMode="auto"/>
        <p:txBody>
          <a:bodyPr/>
          <a:lstStyle/>
          <a:p>
            <a:pPr>
              <a:defRPr/>
            </a:pPr>
            <a:fld id="{5769DC4A-1334-73A1-E592-6AC7A36FB0CE}" type="slidenum">
              <a:rPr/>
              <a:t>26</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7459616" name="Slide Image Placeholder 1"/>
          <p:cNvSpPr>
            <a:spLocks noGrp="1" noRot="1" noChangeAspect="1"/>
          </p:cNvSpPr>
          <p:nvPr>
            <p:ph type="sldImg"/>
          </p:nvPr>
        </p:nvSpPr>
        <p:spPr bwMode="auto"/>
      </p:sp>
      <p:sp>
        <p:nvSpPr>
          <p:cNvPr id="207293064" name="Notes Placeholder 2"/>
          <p:cNvSpPr>
            <a:spLocks noGrp="1"/>
          </p:cNvSpPr>
          <p:nvPr>
            <p:ph type="body" idx="1"/>
          </p:nvPr>
        </p:nvSpPr>
        <p:spPr bwMode="auto"/>
        <p:txBody>
          <a:bodyPr/>
          <a:lstStyle/>
          <a:p>
            <a:pPr>
              <a:defRPr/>
            </a:pPr>
            <a:endParaRPr/>
          </a:p>
        </p:txBody>
      </p:sp>
      <p:sp>
        <p:nvSpPr>
          <p:cNvPr id="1906119756" name="Slide Number Placeholder 3"/>
          <p:cNvSpPr>
            <a:spLocks noGrp="1"/>
          </p:cNvSpPr>
          <p:nvPr>
            <p:ph type="sldNum" sz="quarter" idx="10"/>
          </p:nvPr>
        </p:nvSpPr>
        <p:spPr bwMode="auto"/>
        <p:txBody>
          <a:bodyPr/>
          <a:lstStyle/>
          <a:p>
            <a:pPr>
              <a:defRPr/>
            </a:pPr>
            <a:fld id="{B8CB32D0-08AD-FEE8-F45B-394A2EB553DD}" type="slidenum">
              <a:rPr/>
              <a:t>27</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031795" name="Slide Image Placeholder 1"/>
          <p:cNvSpPr>
            <a:spLocks noGrp="1" noRot="1" noChangeAspect="1"/>
          </p:cNvSpPr>
          <p:nvPr>
            <p:ph type="sldImg"/>
          </p:nvPr>
        </p:nvSpPr>
        <p:spPr bwMode="auto"/>
      </p:sp>
      <p:sp>
        <p:nvSpPr>
          <p:cNvPr id="420026029" name="Notes Placeholder 2"/>
          <p:cNvSpPr>
            <a:spLocks noGrp="1"/>
          </p:cNvSpPr>
          <p:nvPr>
            <p:ph type="body" idx="1"/>
          </p:nvPr>
        </p:nvSpPr>
        <p:spPr bwMode="auto"/>
        <p:txBody>
          <a:bodyPr/>
          <a:lstStyle/>
          <a:p>
            <a:pPr>
              <a:defRPr/>
            </a:pPr>
            <a:endParaRPr dirty="0"/>
          </a:p>
        </p:txBody>
      </p:sp>
      <p:sp>
        <p:nvSpPr>
          <p:cNvPr id="1354516388"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155A1F-3586-77D8-05CC-2941073B4462}"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53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87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624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031795" name="Slide Image Placeholder 1"/>
          <p:cNvSpPr>
            <a:spLocks noGrp="1" noRot="1" noChangeAspect="1"/>
          </p:cNvSpPr>
          <p:nvPr>
            <p:ph type="sldImg"/>
          </p:nvPr>
        </p:nvSpPr>
        <p:spPr bwMode="auto"/>
      </p:sp>
      <p:sp>
        <p:nvSpPr>
          <p:cNvPr id="420026029" name="Notes Placeholder 2"/>
          <p:cNvSpPr>
            <a:spLocks noGrp="1"/>
          </p:cNvSpPr>
          <p:nvPr>
            <p:ph type="body" idx="1"/>
          </p:nvPr>
        </p:nvSpPr>
        <p:spPr bwMode="auto"/>
        <p:txBody>
          <a:bodyPr/>
          <a:lstStyle/>
          <a:p>
            <a:pPr>
              <a:defRPr/>
            </a:pPr>
            <a:endParaRPr dirty="0"/>
          </a:p>
        </p:txBody>
      </p:sp>
      <p:sp>
        <p:nvSpPr>
          <p:cNvPr id="1354516388"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155A1F-3586-77D8-05CC-2941073B4462}"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32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721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pPr>
              <a:defRPr/>
            </a:pPr>
            <a:fld id="{A70A4EF8-F87A-4A44-B55E-31FF150989C7}" type="slidenum">
              <a:rPr lang="cs-CZ" smtClean="0"/>
              <a:t>34</a:t>
            </a:fld>
            <a:endParaRPr lang="cs-CZ"/>
          </a:p>
        </p:txBody>
      </p:sp>
    </p:spTree>
    <p:extLst>
      <p:ext uri="{BB962C8B-B14F-4D97-AF65-F5344CB8AC3E}">
        <p14:creationId xmlns:p14="http://schemas.microsoft.com/office/powerpoint/2010/main" val="1473484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marL="171450" indent="-171450">
              <a:buFontTx/>
              <a:buChar cha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70D506-2430-5BCB-D9E8-A7A2C5440E90}"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362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060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4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marL="171450" indent="-171450">
              <a:buFontTx/>
              <a:buChar cha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974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578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015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785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215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712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marL="171450" indent="-171450">
              <a:buFontTx/>
              <a:buChar cha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54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pPr>
              <a:defRPr/>
            </a:pPr>
            <a:fld id="{A70A4EF8-F87A-4A44-B55E-31FF150989C7}" type="slidenum">
              <a:rPr lang="cs-CZ" smtClean="0"/>
              <a:t>4</a:t>
            </a:fld>
            <a:endParaRPr lang="cs-CZ"/>
          </a:p>
        </p:txBody>
      </p:sp>
    </p:spTree>
    <p:extLst>
      <p:ext uri="{BB962C8B-B14F-4D97-AF65-F5344CB8AC3E}">
        <p14:creationId xmlns:p14="http://schemas.microsoft.com/office/powerpoint/2010/main" val="2710736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87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837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382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638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605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80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marL="171450" indent="-171450">
              <a:buFontTx/>
              <a:buChar cha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506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642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marL="171450" indent="-171450">
              <a:buFontTx/>
              <a:buChar cha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439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marL="171450" indent="-171450">
              <a:buFontTx/>
              <a:buChar cha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85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43C5E16-99E8-F55A-F442-5BDCE4FA9C1B}" type="slidenum">
              <a:r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022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marL="171450" indent="-171450">
              <a:buFontTx/>
              <a:buChar cha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934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7227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2019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27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372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4388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0797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94434911" name="Slide Image Placeholder 1"/>
          <p:cNvSpPr>
            <a:spLocks noGrp="1" noRot="1" noChangeAspect="1"/>
          </p:cNvSpPr>
          <p:nvPr>
            <p:ph type="sldImg"/>
          </p:nvPr>
        </p:nvSpPr>
        <p:spPr bwMode="auto"/>
      </p:sp>
      <p:sp>
        <p:nvSpPr>
          <p:cNvPr id="279431203" name="Notes Placeholder 2"/>
          <p:cNvSpPr>
            <a:spLocks noGrp="1"/>
          </p:cNvSpPr>
          <p:nvPr>
            <p:ph type="body" idx="1"/>
          </p:nvPr>
        </p:nvSpPr>
        <p:spPr bwMode="auto"/>
        <p:txBody>
          <a:bodyPr/>
          <a:lstStyle/>
          <a:p>
            <a:pPr>
              <a:defRPr/>
            </a:pPr>
            <a:endParaRPr/>
          </a:p>
        </p:txBody>
      </p:sp>
      <p:sp>
        <p:nvSpPr>
          <p:cNvPr id="2085045769" name="Slide Number Placeholder 3"/>
          <p:cNvSpPr>
            <a:spLocks noGrp="1"/>
          </p:cNvSpPr>
          <p:nvPr>
            <p:ph type="sldNum" sz="quarter" idx="10"/>
          </p:nvPr>
        </p:nvSpPr>
        <p:spPr bwMode="auto"/>
        <p:txBody>
          <a:bodyPr/>
          <a:lstStyle/>
          <a:p>
            <a:pPr>
              <a:defRPr/>
            </a:pPr>
            <a:fld id="{BD2844AF-193B-3930-81B9-05523B003D85}" type="slidenum">
              <a:rPr/>
              <a:t>64</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6C26B5-881A-59A0-76A2-58ADFC741E9C}" type="slidenum">
              <a:rPr/>
              <a:t>65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Zástupný symbol pro obrázek snímku 1"/>
          <p:cNvSpPr>
            <a:spLocks noGrp="1" noRot="1" noChangeAspect="1"/>
          </p:cNvSpPr>
          <p:nvPr>
            <p:ph type="sldImg"/>
          </p:nvPr>
        </p:nvSpPr>
        <p:spPr bwMode="auto"/>
      </p:sp>
      <p:sp>
        <p:nvSpPr>
          <p:cNvPr id="3" name="Zástupný symbol pro poznámky 2"/>
          <p:cNvSpPr>
            <a:spLocks noGrp="1"/>
          </p:cNvSpPr>
          <p:nvPr>
            <p:ph type="body" idx="1"/>
          </p:nvPr>
        </p:nvSpPr>
        <p:spPr bwMode="auto"/>
        <p:txBody>
          <a:bodyPr/>
          <a:lstStyle/>
          <a:p>
            <a:pPr>
              <a:defRPr/>
            </a:pPr>
            <a:endParaRPr lang="cs-CZ" dirty="0"/>
          </a:p>
        </p:txBody>
      </p:sp>
      <p:sp>
        <p:nvSpPr>
          <p:cNvPr id="4" name="Zástupný symbol pro číslo snímku 3"/>
          <p:cNvSpPr>
            <a:spLocks noGrp="1"/>
          </p:cNvSpPr>
          <p:nvPr>
            <p:ph type="sldNum" sz="quarter" idx="5"/>
          </p:nvPr>
        </p:nvSpPr>
        <p:spPr bwMode="auto"/>
        <p:txBody>
          <a:bodyPr/>
          <a:lstStyle/>
          <a:p>
            <a:pPr>
              <a:defRPr/>
            </a:pPr>
            <a:fld id="{A70A4EF8-F87A-4A44-B55E-31FF150989C7}" type="slidenum">
              <a:rPr lang="cs-CZ"/>
              <a:t>6</a:t>
            </a:fld>
            <a:endParaRPr 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60CA47-D015-805A-A08D-1E67939FF480}" type="slidenum">
              <a:rPr/>
              <a:t>66</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94434911" name="Slide Image Placeholder 1"/>
          <p:cNvSpPr>
            <a:spLocks noGrp="1" noRot="1" noChangeAspect="1"/>
          </p:cNvSpPr>
          <p:nvPr>
            <p:ph type="sldImg"/>
          </p:nvPr>
        </p:nvSpPr>
        <p:spPr bwMode="auto"/>
      </p:sp>
      <p:sp>
        <p:nvSpPr>
          <p:cNvPr id="279431203" name="Notes Placeholder 2"/>
          <p:cNvSpPr>
            <a:spLocks noGrp="1"/>
          </p:cNvSpPr>
          <p:nvPr>
            <p:ph type="body" idx="1"/>
          </p:nvPr>
        </p:nvSpPr>
        <p:spPr bwMode="auto"/>
        <p:txBody>
          <a:bodyPr/>
          <a:lstStyle/>
          <a:p>
            <a:pPr>
              <a:defRPr/>
            </a:pPr>
            <a:endParaRPr/>
          </a:p>
        </p:txBody>
      </p:sp>
      <p:sp>
        <p:nvSpPr>
          <p:cNvPr id="2085045769" name="Slide Number Placeholder 3"/>
          <p:cNvSpPr>
            <a:spLocks noGrp="1"/>
          </p:cNvSpPr>
          <p:nvPr>
            <p:ph type="sldNum" sz="quarter" idx="10"/>
          </p:nvPr>
        </p:nvSpPr>
        <p:spPr bwMode="auto"/>
        <p:txBody>
          <a:bodyPr/>
          <a:lstStyle/>
          <a:p>
            <a:pPr>
              <a:defRPr/>
            </a:pPr>
            <a:fld id="{BD2844AF-193B-3930-81B9-05523B003D85}" type="slidenum">
              <a:rPr/>
              <a:t>67</a:t>
            </a:fld>
            <a:endParaRPr/>
          </a:p>
        </p:txBody>
      </p:sp>
    </p:spTree>
    <p:extLst>
      <p:ext uri="{BB962C8B-B14F-4D97-AF65-F5344CB8AC3E}">
        <p14:creationId xmlns:p14="http://schemas.microsoft.com/office/powerpoint/2010/main" val="24208155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0755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6776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9046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8325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3073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10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646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0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4922A7-7D26-2647-FB05-540D05E236F5}" type="slidenum">
              <a:rPr/>
              <a:t>13</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279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4479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603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dirty="0"/>
          </a:p>
        </p:txBody>
      </p:sp>
      <p:sp>
        <p:nvSpPr>
          <p:cNvPr id="719167719" name="Slide Number Placeholder 3"/>
          <p:cNvSpPr>
            <a:spLocks noGrp="1"/>
          </p:cNvSpPr>
          <p:nvPr>
            <p:ph type="sldNum" sz="quarter" idx="10"/>
          </p:nvPr>
        </p:nvSpPr>
        <p:spPr bwMode="auto"/>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EE6BF7-7BED-30E2-1259-B7E229BB4B1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59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4618857" name="Zástupný symbol pro obrázek snímku 1"/>
          <p:cNvSpPr>
            <a:spLocks noGrp="1" noRot="1" noChangeAspect="1"/>
          </p:cNvSpPr>
          <p:nvPr>
            <p:ph type="sldImg"/>
          </p:nvPr>
        </p:nvSpPr>
        <p:spPr bwMode="auto"/>
      </p:sp>
      <p:sp>
        <p:nvSpPr>
          <p:cNvPr id="176020140" name="Zástupný symbol pro poznámky 2"/>
          <p:cNvSpPr>
            <a:spLocks noGrp="1"/>
          </p:cNvSpPr>
          <p:nvPr>
            <p:ph type="body" idx="1"/>
          </p:nvPr>
        </p:nvSpPr>
        <p:spPr bwMode="auto"/>
        <p:txBody>
          <a:bodyPr/>
          <a:lstStyle/>
          <a:p>
            <a:pPr>
              <a:defRPr/>
            </a:pPr>
            <a:endParaRPr lang="cs-CZ"/>
          </a:p>
        </p:txBody>
      </p:sp>
      <p:sp>
        <p:nvSpPr>
          <p:cNvPr id="720496810" name="Zástupný symbol pro číslo snímku 3"/>
          <p:cNvSpPr>
            <a:spLocks noGrp="1"/>
          </p:cNvSpPr>
          <p:nvPr>
            <p:ph type="sldNum" sz="quarter" idx="5"/>
          </p:nvPr>
        </p:nvSpPr>
        <p:spPr bwMode="auto"/>
        <p:txBody>
          <a:bodyPr/>
          <a:lstStyle/>
          <a:p>
            <a:pPr>
              <a:defRPr/>
            </a:pPr>
            <a:fld id="{6ABE17E6-A4BB-C270-EAF3-1F7F53D467D1}" type="slidenum">
              <a:rPr lang="cs-CZ"/>
              <a:t>14</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27149323" name="Zástupný symbol pro obrázek snímku 1"/>
          <p:cNvSpPr>
            <a:spLocks noGrp="1" noRot="1" noChangeAspect="1"/>
          </p:cNvSpPr>
          <p:nvPr>
            <p:ph type="sldImg"/>
          </p:nvPr>
        </p:nvSpPr>
        <p:spPr bwMode="auto"/>
      </p:sp>
      <p:sp>
        <p:nvSpPr>
          <p:cNvPr id="995506291" name="Zástupný symbol pro poznámky 2"/>
          <p:cNvSpPr>
            <a:spLocks noGrp="1"/>
          </p:cNvSpPr>
          <p:nvPr>
            <p:ph type="body" idx="1"/>
          </p:nvPr>
        </p:nvSpPr>
        <p:spPr bwMode="auto"/>
        <p:txBody>
          <a:bodyPr/>
          <a:lstStyle/>
          <a:p>
            <a:pPr>
              <a:defRPr/>
            </a:pPr>
            <a:endParaRPr lang="cs-CZ" dirty="0"/>
          </a:p>
        </p:txBody>
      </p:sp>
      <p:sp>
        <p:nvSpPr>
          <p:cNvPr id="1035182623" name="Zástupný symbol pro číslo snímku 3"/>
          <p:cNvSpPr>
            <a:spLocks noGrp="1"/>
          </p:cNvSpPr>
          <p:nvPr>
            <p:ph type="sldNum" sz="quarter" idx="5"/>
          </p:nvPr>
        </p:nvSpPr>
        <p:spPr bwMode="auto"/>
        <p:txBody>
          <a:bodyPr/>
          <a:lstStyle/>
          <a:p>
            <a:pPr>
              <a:defRPr/>
            </a:pPr>
            <a:fld id="{9E6D9047-9D0A-9218-1E86-426D9A529314}" type="slidenum">
              <a:rPr lang="cs-CZ"/>
              <a:t>15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Úvodní snímek">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cs-CZ"/>
              <a:t>Kliknutím lze upravit styl.</a:t>
            </a:r>
            <a:endParaRPr lang="en-US"/>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cs-CZ"/>
              <a:t>Kliknutím můžete upravit styl předlohy.</a:t>
            </a:r>
            <a:endParaRPr lang="en-US"/>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Nadpis a svislý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cs-CZ"/>
              <a:t>Kliknutím lze upravit styl.</a:t>
            </a:r>
            <a:endParaRPr lang="en-US"/>
          </a:p>
        </p:txBody>
      </p:sp>
      <p:sp>
        <p:nvSpPr>
          <p:cNvPr id="3" name="Vertical Text Placeholder 2"/>
          <p:cNvSpPr>
            <a:spLocks noGrp="1"/>
          </p:cNvSpPr>
          <p:nvPr>
            <p:ph type="body" orient="vert" idx="1"/>
          </p:nvPr>
        </p:nvSpPr>
        <p:spPr bwMode="auto"/>
        <p:txBody>
          <a:bodyPr vert="eaVert"/>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Svislý nadpis a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cs-CZ"/>
              <a:t>Kliknutím lze upravit styl.</a:t>
            </a:r>
            <a:endParaRPr lang="en-US"/>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cs-CZ"/>
              <a:t>Kliknutím lze upravit styl.</a:t>
            </a:r>
            <a:endParaRPr lang="en-US"/>
          </a:p>
        </p:txBody>
      </p:sp>
      <p:sp>
        <p:nvSpPr>
          <p:cNvPr id="3" name="Content Placeholder 2"/>
          <p:cNvSpPr>
            <a:spLocks noGrp="1"/>
          </p:cNvSpPr>
          <p:nvPr>
            <p:ph idx="1"/>
          </p:nvPr>
        </p:nvSpPr>
        <p:spPr bwMode="auto"/>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Záhlaví oddílu">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cs-CZ"/>
              <a:t>Kliknutím lze upravit styl.</a:t>
            </a:r>
            <a:endParaRPr lang="en-US"/>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cs-CZ"/>
              <a:t>Upravte styly předlohy textu.</a:t>
            </a:r>
            <a:endParaRPr/>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va obsah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cs-CZ"/>
              <a:t>Kliknutím lze upravit styl.</a:t>
            </a:r>
            <a:endParaRPr lang="en-US"/>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5" name="Date Placeholder 4"/>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6" name="Footer Placeholder 5"/>
          <p:cNvSpPr>
            <a:spLocks noGrp="1"/>
          </p:cNvSpPr>
          <p:nvPr>
            <p:ph type="ftr" sz="quarter" idx="11"/>
          </p:nvPr>
        </p:nvSpPr>
        <p:spPr bwMode="auto"/>
        <p:txBody>
          <a:bodyPr/>
          <a:lstStyle/>
          <a:p>
            <a:pPr>
              <a:defRPr/>
            </a:pPr>
            <a:endParaRPr lang="cs-CZ"/>
          </a:p>
        </p:txBody>
      </p:sp>
      <p:sp>
        <p:nvSpPr>
          <p:cNvPr id="7" name="Slide Number Placeholder 6"/>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Porovnání">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cs-CZ"/>
              <a:t>Kliknutím lze upravit styl.</a:t>
            </a:r>
            <a:endParaRPr lang="en-US"/>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cs-CZ"/>
              <a:t>Upravte styly předlohy textu.</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cs-CZ"/>
              <a:t>Upravte styly předlohy textu.</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7" name="Date Placeholder 6"/>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8" name="Footer Placeholder 7"/>
          <p:cNvSpPr>
            <a:spLocks noGrp="1"/>
          </p:cNvSpPr>
          <p:nvPr>
            <p:ph type="ftr" sz="quarter" idx="11"/>
          </p:nvPr>
        </p:nvSpPr>
        <p:spPr bwMode="auto"/>
        <p:txBody>
          <a:bodyPr/>
          <a:lstStyle/>
          <a:p>
            <a:pPr>
              <a:defRPr/>
            </a:pPr>
            <a:endParaRPr lang="cs-CZ"/>
          </a:p>
        </p:txBody>
      </p:sp>
      <p:sp>
        <p:nvSpPr>
          <p:cNvPr id="9" name="Slide Number Placeholder 8"/>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Jenom nadpis">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cs-CZ"/>
              <a:t>Kliknutím lze upravit styl.</a:t>
            </a:r>
            <a:endParaRPr lang="en-US"/>
          </a:p>
        </p:txBody>
      </p:sp>
      <p:sp>
        <p:nvSpPr>
          <p:cNvPr id="3" name="Date Placeholder 2"/>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4" name="Footer Placeholder 3"/>
          <p:cNvSpPr>
            <a:spLocks noGrp="1"/>
          </p:cNvSpPr>
          <p:nvPr>
            <p:ph type="ftr" sz="quarter" idx="11"/>
          </p:nvPr>
        </p:nvSpPr>
        <p:spPr bwMode="auto"/>
        <p:txBody>
          <a:bodyPr/>
          <a:lstStyle/>
          <a:p>
            <a:pPr>
              <a:defRPr/>
            </a:pPr>
            <a:endParaRPr lang="cs-CZ"/>
          </a:p>
        </p:txBody>
      </p:sp>
      <p:sp>
        <p:nvSpPr>
          <p:cNvPr id="5" name="Slide Number Placeholder 4"/>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Prázdný">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3" name="Footer Placeholder 2"/>
          <p:cNvSpPr>
            <a:spLocks noGrp="1"/>
          </p:cNvSpPr>
          <p:nvPr>
            <p:ph type="ftr" sz="quarter" idx="11"/>
          </p:nvPr>
        </p:nvSpPr>
        <p:spPr bwMode="auto"/>
        <p:txBody>
          <a:bodyPr/>
          <a:lstStyle/>
          <a:p>
            <a:pPr>
              <a:defRPr/>
            </a:pPr>
            <a:endParaRPr lang="cs-CZ"/>
          </a:p>
        </p:txBody>
      </p:sp>
      <p:sp>
        <p:nvSpPr>
          <p:cNvPr id="4" name="Slide Number Placeholder 3"/>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Obsah s titulkem">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cs-CZ"/>
              <a:t>Kliknutím lze upravit styl.</a:t>
            </a:r>
            <a:endParaRPr lang="en-US"/>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cs-CZ"/>
              <a:t>Upravte styly předlohy textu.</a:t>
            </a:r>
            <a:endParaRPr/>
          </a:p>
        </p:txBody>
      </p:sp>
      <p:sp>
        <p:nvSpPr>
          <p:cNvPr id="5" name="Date Placeholder 4"/>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6" name="Footer Placeholder 5"/>
          <p:cNvSpPr>
            <a:spLocks noGrp="1"/>
          </p:cNvSpPr>
          <p:nvPr>
            <p:ph type="ftr" sz="quarter" idx="11"/>
          </p:nvPr>
        </p:nvSpPr>
        <p:spPr bwMode="auto"/>
        <p:txBody>
          <a:bodyPr/>
          <a:lstStyle/>
          <a:p>
            <a:pPr>
              <a:defRPr/>
            </a:pPr>
            <a:endParaRPr lang="cs-CZ"/>
          </a:p>
        </p:txBody>
      </p:sp>
      <p:sp>
        <p:nvSpPr>
          <p:cNvPr id="7" name="Slide Number Placeholder 6"/>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Obrázek s titulkem">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cs-CZ"/>
              <a:t>Kliknutím lze upravit styl.</a:t>
            </a:r>
            <a:endParaRPr lang="en-US"/>
          </a:p>
        </p:txBody>
      </p:sp>
      <p:sp>
        <p:nvSpPr>
          <p:cNvPr id="3"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cs-CZ"/>
              <a:t>Kliknutím na ikonu přidáte obrázek.</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cs-CZ"/>
              <a:t>Upravte styly předlohy textu.</a:t>
            </a:r>
            <a:endParaRPr/>
          </a:p>
        </p:txBody>
      </p:sp>
      <p:sp>
        <p:nvSpPr>
          <p:cNvPr id="5" name="Date Placeholder 4"/>
          <p:cNvSpPr>
            <a:spLocks noGrp="1"/>
          </p:cNvSpPr>
          <p:nvPr>
            <p:ph type="dt" sz="half" idx="10"/>
          </p:nvPr>
        </p:nvSpPr>
        <p:spPr bwMode="auto"/>
        <p:txBody>
          <a:bodyPr/>
          <a:lstStyle/>
          <a:p>
            <a:pPr>
              <a:defRPr/>
            </a:pPr>
            <a:fld id="{98648C0C-CF60-484B-9E49-472574E04F8D}" type="datetimeFigureOut">
              <a:rPr lang="cs-CZ"/>
              <a:t>20.03.2024</a:t>
            </a:fld>
            <a:endParaRPr lang="cs-CZ"/>
          </a:p>
        </p:txBody>
      </p:sp>
      <p:sp>
        <p:nvSpPr>
          <p:cNvPr id="6" name="Footer Placeholder 5"/>
          <p:cNvSpPr>
            <a:spLocks noGrp="1"/>
          </p:cNvSpPr>
          <p:nvPr>
            <p:ph type="ftr" sz="quarter" idx="11"/>
          </p:nvPr>
        </p:nvSpPr>
        <p:spPr bwMode="auto"/>
        <p:txBody>
          <a:bodyPr/>
          <a:lstStyle/>
          <a:p>
            <a:pPr>
              <a:defRPr/>
            </a:pPr>
            <a:endParaRPr lang="cs-CZ"/>
          </a:p>
        </p:txBody>
      </p:sp>
      <p:sp>
        <p:nvSpPr>
          <p:cNvPr id="7" name="Slide Number Placeholder 6"/>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cs-CZ"/>
              <a:t>Kliknutím lze upravit styl.</a:t>
            </a:r>
            <a:endParaRPr lang="en-US"/>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8648C0C-CF60-484B-9E49-472574E04F8D}" type="datetimeFigureOut">
              <a:rPr lang="cs-CZ"/>
              <a:t>20.03.2024</a:t>
            </a:fld>
            <a:endParaRPr lang="cs-CZ"/>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E0EAF11-13EE-46E4-9461-D756499F8883}" type="slidenum">
              <a:rPr lang="cs-CZ"/>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hyperlink" Target="mailto:CBAM@cs.mfcr.cz" TargetMode="External"/><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23.svg"/><Relationship Id="rId17" Type="http://schemas.openxmlformats.org/officeDocument/2006/relationships/hyperlink" Target="mailto:Reg_uumds@cs.mfcr.cz" TargetMode="External"/><Relationship Id="rId2" Type="http://schemas.openxmlformats.org/officeDocument/2006/relationships/notesSlide" Target="../notesSlides/notesSlide12.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hyperlink" Target="mailto:CBAM_ETS@mzp.cz" TargetMode="External"/><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hyperlink" Target="https://www.celnisprava.cz/cz/dalsi-kompetence/cbam/Stranky/default.aspx"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mailto:Reg_uumds@cs.mfcr.cz"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ustoms.ec.europa.eu/taxud/uumds/cas"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eur-lex.europa.eu/eli/reg_impl/2023/1773/oj?locale=cs"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9.xml"/><Relationship Id="rId5" Type="http://schemas.openxmlformats.org/officeDocument/2006/relationships/image" Target="../media/image68.png"/><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png"/><Relationship Id="rId7"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hyperlink" Target="mailto:Reg_uumds@cs.mfcr.cz" TargetMode="External"/><Relationship Id="rId2" Type="http://schemas.openxmlformats.org/officeDocument/2006/relationships/notesSlide" Target="../notesSlides/notesSlide6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hyperlink" Target="https://taxation-customs.ec.europa.eu/carbon-border-adjustment-mechanism_en" TargetMode="External"/><Relationship Id="rId2" Type="http://schemas.openxmlformats.org/officeDocument/2006/relationships/notesSlide" Target="../notesSlides/notesSlide67.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2.png"/><Relationship Id="rId4" Type="http://schemas.openxmlformats.org/officeDocument/2006/relationships/hyperlink" Target="https://www.mzp.cz/cz/cbam_dokumenty_stazeni"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taxation-customs.ec.europa.eu/carbon-border-adjustment-mechanism_e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mzp.cz/cz/cba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solidFill>
        <a:effectLst/>
      </p:bgPr>
    </p:bg>
    <p:spTree>
      <p:nvGrpSpPr>
        <p:cNvPr id="1" name=""/>
        <p:cNvGrpSpPr/>
        <p:nvPr/>
      </p:nvGrpSpPr>
      <p:grpSpPr bwMode="auto">
        <a:xfrm>
          <a:off x="0" y="0"/>
          <a:ext cx="0" cy="0"/>
          <a:chOff x="0" y="0"/>
          <a:chExt cx="0" cy="0"/>
        </a:xfrm>
      </p:grpSpPr>
      <p:sp>
        <p:nvSpPr>
          <p:cNvPr id="2" name="Nadpis 1"/>
          <p:cNvSpPr>
            <a:spLocks noGrp="1"/>
          </p:cNvSpPr>
          <p:nvPr>
            <p:ph type="ctrTitle"/>
          </p:nvPr>
        </p:nvSpPr>
        <p:spPr bwMode="auto">
          <a:xfrm>
            <a:off x="1524000" y="833245"/>
            <a:ext cx="9144000" cy="2387600"/>
          </a:xfrm>
        </p:spPr>
        <p:txBody>
          <a:bodyPr/>
          <a:lstStyle/>
          <a:p>
            <a:pPr>
              <a:defRPr/>
            </a:pPr>
            <a:r>
              <a:rPr lang="cs-CZ" b="1" dirty="0">
                <a:solidFill>
                  <a:schemeClr val="bg1"/>
                </a:solidFill>
                <a:latin typeface="Arial" panose="020B0604020202020204" pitchFamily="34" charset="0"/>
                <a:cs typeface="Arial" panose="020B0604020202020204" pitchFamily="34" charset="0"/>
              </a:rPr>
              <a:t>CBAM </a:t>
            </a:r>
            <a:r>
              <a:rPr lang="cs-CZ" b="1" dirty="0" err="1">
                <a:solidFill>
                  <a:schemeClr val="bg1"/>
                </a:solidFill>
                <a:latin typeface="Arial" panose="020B0604020202020204" pitchFamily="34" charset="0"/>
                <a:cs typeface="Arial" panose="020B0604020202020204" pitchFamily="34" charset="0"/>
              </a:rPr>
              <a:t>webinář</a:t>
            </a:r>
            <a:endParaRPr lang="cs-CZ" b="1" dirty="0">
              <a:solidFill>
                <a:schemeClr val="bg1"/>
              </a:solidFill>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bwMode="auto">
          <a:xfrm>
            <a:off x="1524000" y="3531563"/>
            <a:ext cx="9144000" cy="972197"/>
          </a:xfrm>
        </p:spPr>
        <p:txBody>
          <a:bodyPr>
            <a:normAutofit fontScale="77500" lnSpcReduction="20000"/>
          </a:bodyPr>
          <a:lstStyle/>
          <a:p>
            <a:pPr>
              <a:defRPr/>
            </a:pPr>
            <a:r>
              <a:rPr lang="cs-CZ" b="1" dirty="0">
                <a:solidFill>
                  <a:schemeClr val="bg1"/>
                </a:solidFill>
                <a:latin typeface="Arial" panose="020B0604020202020204" pitchFamily="34" charset="0"/>
                <a:cs typeface="Arial" panose="020B0604020202020204" pitchFamily="34" charset="0"/>
              </a:rPr>
              <a:t>Odbor energetiky a ochrany klimatu</a:t>
            </a:r>
          </a:p>
          <a:p>
            <a:pPr>
              <a:defRPr/>
            </a:pPr>
            <a:r>
              <a:rPr lang="cs-CZ" b="1" dirty="0">
                <a:solidFill>
                  <a:schemeClr val="bg1"/>
                </a:solidFill>
                <a:latin typeface="Arial" panose="020B0604020202020204" pitchFamily="34" charset="0"/>
                <a:cs typeface="Arial" panose="020B0604020202020204" pitchFamily="34" charset="0"/>
              </a:rPr>
              <a:t>Oddělení emisního obchodování</a:t>
            </a:r>
          </a:p>
          <a:p>
            <a:pPr>
              <a:defRPr/>
            </a:pPr>
            <a:r>
              <a:rPr lang="cs-CZ" b="1" dirty="0">
                <a:solidFill>
                  <a:schemeClr val="bg1"/>
                </a:solidFill>
                <a:latin typeface="Arial" panose="020B0604020202020204" pitchFamily="34" charset="0"/>
                <a:cs typeface="Arial" panose="020B0604020202020204" pitchFamily="34" charset="0"/>
              </a:rPr>
              <a:t>19. března 2024</a:t>
            </a:r>
          </a:p>
        </p:txBody>
      </p:sp>
      <p:sp>
        <p:nvSpPr>
          <p:cNvPr id="4" name="Obdélník 3"/>
          <p:cNvSpPr/>
          <p:nvPr/>
        </p:nvSpPr>
        <p:spPr bwMode="auto">
          <a:xfrm>
            <a:off x="0" y="5257800"/>
            <a:ext cx="12192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cs-CZ"/>
          </a:p>
        </p:txBody>
      </p:sp>
      <p:pic>
        <p:nvPicPr>
          <p:cNvPr id="6" name="Obrázek 5"/>
          <p:cNvPicPr>
            <a:picLocks noChangeAspect="1"/>
          </p:cNvPicPr>
          <p:nvPr/>
        </p:nvPicPr>
        <p:blipFill>
          <a:blip r:embed="rId3"/>
          <a:stretch/>
        </p:blipFill>
        <p:spPr bwMode="auto">
          <a:xfrm>
            <a:off x="4350887" y="4312787"/>
            <a:ext cx="3490225" cy="3490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se zakulacenými rohy 7">
            <a:extLst>
              <a:ext uri="{FF2B5EF4-FFF2-40B4-BE49-F238E27FC236}">
                <a16:creationId xmlns:a16="http://schemas.microsoft.com/office/drawing/2014/main" id="{FD6FF5C0-F8EE-4154-9234-6D0F9CEB6A43}"/>
              </a:ext>
            </a:extLst>
          </p:cNvPr>
          <p:cNvSpPr/>
          <p:nvPr/>
        </p:nvSpPr>
        <p:spPr>
          <a:xfrm>
            <a:off x="1465881" y="1724961"/>
            <a:ext cx="9328688" cy="7224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cs-CZ" sz="1600" b="1" dirty="0">
                <a:solidFill>
                  <a:schemeClr val="tx1">
                    <a:lumMod val="65000"/>
                    <a:lumOff val="35000"/>
                  </a:schemeClr>
                </a:solidFill>
                <a:latin typeface="Arial" panose="020B0604020202020204" pitchFamily="34" charset="0"/>
                <a:cs typeface="Arial" panose="020B0604020202020204" pitchFamily="34" charset="0"/>
              </a:rPr>
              <a:t>Zkontrolujte</a:t>
            </a:r>
            <a:r>
              <a:rPr lang="cs-CZ" sz="1600" dirty="0">
                <a:solidFill>
                  <a:schemeClr val="tx1">
                    <a:lumMod val="65000"/>
                    <a:lumOff val="35000"/>
                  </a:schemeClr>
                </a:solidFill>
                <a:latin typeface="Arial" panose="020B0604020202020204" pitchFamily="34" charset="0"/>
                <a:cs typeface="Arial" panose="020B0604020202020204" pitchFamily="34" charset="0"/>
              </a:rPr>
              <a:t>, zda je Vámi dovážené zboží uvedené v příloze I nařízení 2023/956 CBAM. Porovnejte KN kódy Vámi dováženého zboží, s kódy uvedenými v příloze I.</a:t>
            </a:r>
          </a:p>
        </p:txBody>
      </p:sp>
      <p:sp>
        <p:nvSpPr>
          <p:cNvPr id="9" name="Obdélník: se zakulacenými rohy 8">
            <a:extLst>
              <a:ext uri="{FF2B5EF4-FFF2-40B4-BE49-F238E27FC236}">
                <a16:creationId xmlns:a16="http://schemas.microsoft.com/office/drawing/2014/main" id="{ACA7E6B3-B99D-4625-ABB3-1E4FCBE07EE4}"/>
              </a:ext>
            </a:extLst>
          </p:cNvPr>
          <p:cNvSpPr/>
          <p:nvPr/>
        </p:nvSpPr>
        <p:spPr>
          <a:xfrm>
            <a:off x="1465881" y="2591819"/>
            <a:ext cx="9328688" cy="7224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cs-CZ" sz="1600" dirty="0">
                <a:solidFill>
                  <a:schemeClr val="tx1">
                    <a:lumMod val="65000"/>
                    <a:lumOff val="35000"/>
                  </a:schemeClr>
                </a:solidFill>
                <a:latin typeface="Arial" panose="020B0604020202020204" pitchFamily="34" charset="0"/>
                <a:cs typeface="Arial" panose="020B0604020202020204" pitchFamily="34" charset="0"/>
              </a:rPr>
              <a:t> Pokud se na Vámi uvedené zboží CBAM vztahuje, </a:t>
            </a:r>
            <a:r>
              <a:rPr lang="cs-CZ" sz="1600" b="1" dirty="0">
                <a:solidFill>
                  <a:schemeClr val="tx1">
                    <a:lumMod val="65000"/>
                    <a:lumOff val="35000"/>
                  </a:schemeClr>
                </a:solidFill>
                <a:latin typeface="Arial" panose="020B0604020202020204" pitchFamily="34" charset="0"/>
                <a:cs typeface="Arial" panose="020B0604020202020204" pitchFamily="34" charset="0"/>
              </a:rPr>
              <a:t>zaregistrujte se </a:t>
            </a:r>
            <a:r>
              <a:rPr lang="cs-CZ" sz="1600" dirty="0">
                <a:solidFill>
                  <a:schemeClr val="tx1">
                    <a:lumMod val="65000"/>
                    <a:lumOff val="35000"/>
                  </a:schemeClr>
                </a:solidFill>
                <a:latin typeface="Arial" panose="020B0604020202020204" pitchFamily="34" charset="0"/>
                <a:cs typeface="Arial" panose="020B0604020202020204" pitchFamily="34" charset="0"/>
              </a:rPr>
              <a:t>do přechodného rejstříku CBAM, kde budete Vy, nebo Váš zástupce vyplňovat CBAM zprávu. Registraci zajištuje Celní správa. </a:t>
            </a:r>
          </a:p>
        </p:txBody>
      </p:sp>
      <p:sp>
        <p:nvSpPr>
          <p:cNvPr id="11" name="Obdélník: se zakulacenými rohy 10">
            <a:extLst>
              <a:ext uri="{FF2B5EF4-FFF2-40B4-BE49-F238E27FC236}">
                <a16:creationId xmlns:a16="http://schemas.microsoft.com/office/drawing/2014/main" id="{E0565435-CB48-46EF-ADCF-DDE36FC96777}"/>
              </a:ext>
            </a:extLst>
          </p:cNvPr>
          <p:cNvSpPr/>
          <p:nvPr/>
        </p:nvSpPr>
        <p:spPr>
          <a:xfrm>
            <a:off x="1465881" y="3458677"/>
            <a:ext cx="9328688" cy="7224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cs-CZ" sz="1600" b="1" dirty="0">
                <a:solidFill>
                  <a:schemeClr val="tx1">
                    <a:lumMod val="65000"/>
                    <a:lumOff val="35000"/>
                  </a:schemeClr>
                </a:solidFill>
                <a:latin typeface="Arial" panose="020B0604020202020204" pitchFamily="34" charset="0"/>
                <a:cs typeface="Arial" panose="020B0604020202020204" pitchFamily="34" charset="0"/>
              </a:rPr>
              <a:t>Ujistěte se</a:t>
            </a:r>
            <a:r>
              <a:rPr lang="cs-CZ" sz="1600" dirty="0">
                <a:solidFill>
                  <a:schemeClr val="tx1">
                    <a:lumMod val="65000"/>
                    <a:lumOff val="35000"/>
                  </a:schemeClr>
                </a:solidFill>
                <a:latin typeface="Arial" panose="020B0604020202020204" pitchFamily="34" charset="0"/>
                <a:cs typeface="Arial" panose="020B0604020202020204" pitchFamily="34" charset="0"/>
              </a:rPr>
              <a:t>, že Vaši obchodní partneři mimo EU jsou seznámeni s pokyny pro provozovatele zařízení mimo EU a s prováděcím nařízením Komise 2023/1773. </a:t>
            </a:r>
          </a:p>
        </p:txBody>
      </p:sp>
      <p:sp>
        <p:nvSpPr>
          <p:cNvPr id="12" name="Obdélník: se zakulacenými rohy 11">
            <a:extLst>
              <a:ext uri="{FF2B5EF4-FFF2-40B4-BE49-F238E27FC236}">
                <a16:creationId xmlns:a16="http://schemas.microsoft.com/office/drawing/2014/main" id="{CE68E42D-CBDD-4573-B0BD-D8D4AAEC8921}"/>
              </a:ext>
            </a:extLst>
          </p:cNvPr>
          <p:cNvSpPr/>
          <p:nvPr/>
        </p:nvSpPr>
        <p:spPr>
          <a:xfrm>
            <a:off x="1431656" y="4233299"/>
            <a:ext cx="9328688" cy="14839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cs-CZ" sz="1600" b="1" dirty="0">
                <a:solidFill>
                  <a:schemeClr val="tx1">
                    <a:lumMod val="65000"/>
                    <a:lumOff val="35000"/>
                  </a:schemeClr>
                </a:solidFill>
                <a:latin typeface="Arial" panose="020B0604020202020204" pitchFamily="34" charset="0"/>
                <a:cs typeface="Arial" panose="020B0604020202020204" pitchFamily="34" charset="0"/>
              </a:rPr>
              <a:t>Podejte zprávu CBAM vždy do jednoho měsíce od konce čtvrtletí</a:t>
            </a:r>
            <a:r>
              <a:rPr lang="cs-CZ" sz="1600" dirty="0">
                <a:solidFill>
                  <a:schemeClr val="tx1">
                    <a:lumMod val="65000"/>
                    <a:lumOff val="35000"/>
                  </a:schemeClr>
                </a:solidFill>
                <a:latin typeface="Arial" panose="020B0604020202020204" pitchFamily="34" charset="0"/>
                <a:cs typeface="Arial" panose="020B0604020202020204" pitchFamily="34" charset="0"/>
              </a:rPr>
              <a:t>, ve kterém jste dovezli zboží CBAM, poprvé do 31. ledna 2024. Návod na vyplnění CBAM zprávy a pro práci v portálu CBAM naleznete v manuálu zveřejněném na webu MŽP, nebo se můžete podívat na záznam </a:t>
            </a:r>
            <a:r>
              <a:rPr lang="cs-CZ" sz="1600" dirty="0" err="1">
                <a:solidFill>
                  <a:schemeClr val="tx1">
                    <a:lumMod val="65000"/>
                    <a:lumOff val="35000"/>
                  </a:schemeClr>
                </a:solidFill>
                <a:latin typeface="Arial" panose="020B0604020202020204" pitchFamily="34" charset="0"/>
                <a:cs typeface="Arial" panose="020B0604020202020204" pitchFamily="34" charset="0"/>
              </a:rPr>
              <a:t>webináře</a:t>
            </a:r>
            <a:r>
              <a:rPr lang="cs-CZ" sz="1600" dirty="0">
                <a:solidFill>
                  <a:schemeClr val="tx1">
                    <a:lumMod val="65000"/>
                    <a:lumOff val="35000"/>
                  </a:schemeClr>
                </a:solidFill>
                <a:latin typeface="Arial" panose="020B0604020202020204" pitchFamily="34" charset="0"/>
                <a:cs typeface="Arial" panose="020B0604020202020204" pitchFamily="34" charset="0"/>
              </a:rPr>
              <a:t>, kde je názorně ukázáno, jak zprávu vyplnit. Další informace lze nalézt v dokumentu nejčastějších otázek a odpovědí.</a:t>
            </a:r>
          </a:p>
        </p:txBody>
      </p:sp>
      <p:sp>
        <p:nvSpPr>
          <p:cNvPr id="13" name="Obdélník: se zakulacenými rohy 12">
            <a:extLst>
              <a:ext uri="{FF2B5EF4-FFF2-40B4-BE49-F238E27FC236}">
                <a16:creationId xmlns:a16="http://schemas.microsoft.com/office/drawing/2014/main" id="{667FABB4-6C22-4B30-90CC-3D7B314D9730}"/>
              </a:ext>
            </a:extLst>
          </p:cNvPr>
          <p:cNvSpPr/>
          <p:nvPr/>
        </p:nvSpPr>
        <p:spPr>
          <a:xfrm>
            <a:off x="1431656" y="5771751"/>
            <a:ext cx="9328688" cy="7224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cs-CZ" sz="1600" dirty="0">
                <a:solidFill>
                  <a:schemeClr val="tx1">
                    <a:lumMod val="65000"/>
                    <a:lumOff val="35000"/>
                  </a:schemeClr>
                </a:solidFill>
                <a:latin typeface="Arial" panose="020B0604020202020204" pitchFamily="34" charset="0"/>
                <a:cs typeface="Arial" panose="020B0604020202020204" pitchFamily="34" charset="0"/>
              </a:rPr>
              <a:t>Pokud chcete dostávat aktuální informace, včetně informací o případných dalších </a:t>
            </a:r>
            <a:r>
              <a:rPr lang="cs-CZ" sz="1600" dirty="0" err="1">
                <a:solidFill>
                  <a:schemeClr val="tx1">
                    <a:lumMod val="65000"/>
                    <a:lumOff val="35000"/>
                  </a:schemeClr>
                </a:solidFill>
                <a:latin typeface="Arial" panose="020B0604020202020204" pitchFamily="34" charset="0"/>
                <a:cs typeface="Arial" panose="020B0604020202020204" pitchFamily="34" charset="0"/>
              </a:rPr>
              <a:t>webinářích</a:t>
            </a:r>
            <a:r>
              <a:rPr lang="cs-CZ" sz="1600" dirty="0">
                <a:solidFill>
                  <a:schemeClr val="tx1">
                    <a:lumMod val="65000"/>
                    <a:lumOff val="35000"/>
                  </a:schemeClr>
                </a:solidFill>
                <a:latin typeface="Arial" panose="020B0604020202020204" pitchFamily="34" charset="0"/>
                <a:cs typeface="Arial" panose="020B0604020202020204" pitchFamily="34" charset="0"/>
              </a:rPr>
              <a:t>, obraťte se na naši adresu CBAM_ETS@mzp.cz s žádostí o </a:t>
            </a:r>
            <a:r>
              <a:rPr lang="cs-CZ" sz="1600" b="1" dirty="0">
                <a:solidFill>
                  <a:schemeClr val="tx1">
                    <a:lumMod val="65000"/>
                    <a:lumOff val="35000"/>
                  </a:schemeClr>
                </a:solidFill>
                <a:latin typeface="Arial" panose="020B0604020202020204" pitchFamily="34" charset="0"/>
                <a:cs typeface="Arial" panose="020B0604020202020204" pitchFamily="34" charset="0"/>
              </a:rPr>
              <a:t>zařazení na náš kontaktní list.</a:t>
            </a:r>
          </a:p>
        </p:txBody>
      </p:sp>
      <p:sp>
        <p:nvSpPr>
          <p:cNvPr id="14" name="Obdélník: se zakulacenými rohy 13">
            <a:extLst>
              <a:ext uri="{FF2B5EF4-FFF2-40B4-BE49-F238E27FC236}">
                <a16:creationId xmlns:a16="http://schemas.microsoft.com/office/drawing/2014/main" id="{2DB89F56-92DD-41A0-98A1-AAF6511C159E}"/>
              </a:ext>
            </a:extLst>
          </p:cNvPr>
          <p:cNvSpPr/>
          <p:nvPr/>
        </p:nvSpPr>
        <p:spPr>
          <a:xfrm>
            <a:off x="594099" y="1724961"/>
            <a:ext cx="488197" cy="7224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dirty="0">
                <a:solidFill>
                  <a:schemeClr val="tx1">
                    <a:lumMod val="65000"/>
                    <a:lumOff val="35000"/>
                  </a:schemeClr>
                </a:solidFill>
                <a:latin typeface="Arial" panose="020B0604020202020204" pitchFamily="34" charset="0"/>
                <a:cs typeface="Arial" panose="020B0604020202020204" pitchFamily="34" charset="0"/>
              </a:rPr>
              <a:t>1.</a:t>
            </a:r>
          </a:p>
        </p:txBody>
      </p:sp>
      <p:sp>
        <p:nvSpPr>
          <p:cNvPr id="15" name="Obdélník: se zakulacenými rohy 14">
            <a:extLst>
              <a:ext uri="{FF2B5EF4-FFF2-40B4-BE49-F238E27FC236}">
                <a16:creationId xmlns:a16="http://schemas.microsoft.com/office/drawing/2014/main" id="{CFFE89BC-81A2-4F15-A349-06718F190715}"/>
              </a:ext>
            </a:extLst>
          </p:cNvPr>
          <p:cNvSpPr/>
          <p:nvPr/>
        </p:nvSpPr>
        <p:spPr>
          <a:xfrm>
            <a:off x="594099" y="2587797"/>
            <a:ext cx="488197" cy="7224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dirty="0">
                <a:solidFill>
                  <a:schemeClr val="tx1">
                    <a:lumMod val="65000"/>
                    <a:lumOff val="35000"/>
                  </a:schemeClr>
                </a:solidFill>
                <a:latin typeface="Arial" panose="020B0604020202020204" pitchFamily="34" charset="0"/>
                <a:cs typeface="Arial" panose="020B0604020202020204" pitchFamily="34" charset="0"/>
              </a:rPr>
              <a:t>2.</a:t>
            </a:r>
          </a:p>
        </p:txBody>
      </p:sp>
      <p:sp>
        <p:nvSpPr>
          <p:cNvPr id="16" name="Obdélník: se zakulacenými rohy 15">
            <a:extLst>
              <a:ext uri="{FF2B5EF4-FFF2-40B4-BE49-F238E27FC236}">
                <a16:creationId xmlns:a16="http://schemas.microsoft.com/office/drawing/2014/main" id="{994DF94B-143C-4BF7-967D-D53615080D0E}"/>
              </a:ext>
            </a:extLst>
          </p:cNvPr>
          <p:cNvSpPr/>
          <p:nvPr/>
        </p:nvSpPr>
        <p:spPr>
          <a:xfrm>
            <a:off x="594099" y="3459401"/>
            <a:ext cx="488197" cy="7224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dirty="0">
                <a:solidFill>
                  <a:schemeClr val="tx1">
                    <a:lumMod val="65000"/>
                    <a:lumOff val="35000"/>
                  </a:schemeClr>
                </a:solidFill>
                <a:latin typeface="Arial" panose="020B0604020202020204" pitchFamily="34" charset="0"/>
                <a:cs typeface="Arial" panose="020B0604020202020204" pitchFamily="34" charset="0"/>
              </a:rPr>
              <a:t>3.</a:t>
            </a:r>
          </a:p>
        </p:txBody>
      </p:sp>
      <p:sp>
        <p:nvSpPr>
          <p:cNvPr id="17" name="Obdélník: se zakulacenými rohy 16">
            <a:extLst>
              <a:ext uri="{FF2B5EF4-FFF2-40B4-BE49-F238E27FC236}">
                <a16:creationId xmlns:a16="http://schemas.microsoft.com/office/drawing/2014/main" id="{B41E202C-926D-40B8-AED0-DC030182F57B}"/>
              </a:ext>
            </a:extLst>
          </p:cNvPr>
          <p:cNvSpPr/>
          <p:nvPr/>
        </p:nvSpPr>
        <p:spPr>
          <a:xfrm>
            <a:off x="594097" y="4615576"/>
            <a:ext cx="488197" cy="7224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dirty="0">
                <a:solidFill>
                  <a:schemeClr val="tx1">
                    <a:lumMod val="65000"/>
                    <a:lumOff val="35000"/>
                  </a:schemeClr>
                </a:solidFill>
                <a:latin typeface="Arial" panose="020B0604020202020204" pitchFamily="34" charset="0"/>
                <a:cs typeface="Arial" panose="020B0604020202020204" pitchFamily="34" charset="0"/>
              </a:rPr>
              <a:t>4.</a:t>
            </a:r>
          </a:p>
        </p:txBody>
      </p:sp>
      <p:sp>
        <p:nvSpPr>
          <p:cNvPr id="18" name="Obdélník: se zakulacenými rohy 17">
            <a:extLst>
              <a:ext uri="{FF2B5EF4-FFF2-40B4-BE49-F238E27FC236}">
                <a16:creationId xmlns:a16="http://schemas.microsoft.com/office/drawing/2014/main" id="{4A732C86-73A4-4BBF-9B76-74F3DBF7D54F}"/>
              </a:ext>
            </a:extLst>
          </p:cNvPr>
          <p:cNvSpPr/>
          <p:nvPr/>
        </p:nvSpPr>
        <p:spPr>
          <a:xfrm>
            <a:off x="594098" y="5771751"/>
            <a:ext cx="488197" cy="7224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dirty="0">
                <a:solidFill>
                  <a:schemeClr val="tx1">
                    <a:lumMod val="65000"/>
                    <a:lumOff val="35000"/>
                  </a:schemeClr>
                </a:solidFill>
                <a:latin typeface="Arial" panose="020B0604020202020204" pitchFamily="34" charset="0"/>
                <a:cs typeface="Arial" panose="020B0604020202020204" pitchFamily="34" charset="0"/>
              </a:rPr>
              <a:t>5.</a:t>
            </a:r>
          </a:p>
        </p:txBody>
      </p:sp>
      <p:sp>
        <p:nvSpPr>
          <p:cNvPr id="19" name="Nadpis 1">
            <a:extLst>
              <a:ext uri="{FF2B5EF4-FFF2-40B4-BE49-F238E27FC236}">
                <a16:creationId xmlns:a16="http://schemas.microsoft.com/office/drawing/2014/main" id="{C4D8C89C-2790-47D9-A64F-AB4C6D599A56}"/>
              </a:ext>
            </a:extLst>
          </p:cNvPr>
          <p:cNvSpPr txBox="1">
            <a:spLocks/>
          </p:cNvSpPr>
          <p:nvPr/>
        </p:nvSpPr>
        <p:spPr>
          <a:xfrm>
            <a:off x="2862069" y="578354"/>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cs-CZ" sz="2400" dirty="0">
                <a:solidFill>
                  <a:schemeClr val="bg1"/>
                </a:solidFill>
                <a:latin typeface="Arial" panose="020B0604020202020204" pitchFamily="34" charset="0"/>
                <a:cs typeface="Arial" panose="020B0604020202020204" pitchFamily="34" charset="0"/>
              </a:rPr>
              <a:t>Co musím udělat, pokud dovážím CBAM zboží?</a:t>
            </a:r>
          </a:p>
        </p:txBody>
      </p:sp>
    </p:spTree>
    <p:extLst>
      <p:ext uri="{BB962C8B-B14F-4D97-AF65-F5344CB8AC3E}">
        <p14:creationId xmlns:p14="http://schemas.microsoft.com/office/powerpoint/2010/main" val="246373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10EB906-B027-4E6D-8D70-5070E5E1F3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9632" y="5858293"/>
            <a:ext cx="1369196" cy="1369196"/>
          </a:xfrm>
          <a:prstGeom prst="rect">
            <a:avLst/>
          </a:prstGeom>
        </p:spPr>
      </p:pic>
      <p:sp>
        <p:nvSpPr>
          <p:cNvPr id="5" name="Zástupný symbol pro obsah 4">
            <a:extLst>
              <a:ext uri="{FF2B5EF4-FFF2-40B4-BE49-F238E27FC236}">
                <a16:creationId xmlns:a16="http://schemas.microsoft.com/office/drawing/2014/main" id="{CB28F831-8B64-455D-A71D-FBC6BDBC66D8}"/>
              </a:ext>
            </a:extLst>
          </p:cNvPr>
          <p:cNvSpPr>
            <a:spLocks noGrp="1"/>
          </p:cNvSpPr>
          <p:nvPr>
            <p:ph idx="1"/>
          </p:nvPr>
        </p:nvSpPr>
        <p:spPr>
          <a:xfrm>
            <a:off x="840937" y="1826460"/>
            <a:ext cx="10809690" cy="4349073"/>
          </a:xfrm>
        </p:spPr>
        <p:txBody>
          <a:bodyPr>
            <a:normAutofit/>
          </a:bodyPr>
          <a:lstStyle/>
          <a:p>
            <a:pPr algn="just"/>
            <a:r>
              <a:rPr lang="cs-CZ" sz="1999" dirty="0">
                <a:latin typeface="Arial" panose="020B0604020202020204" pitchFamily="34" charset="0"/>
                <a:cs typeface="Arial" panose="020B0604020202020204" pitchFamily="34" charset="0"/>
              </a:rPr>
              <a:t>Podat CBAM zprávu:</a:t>
            </a:r>
          </a:p>
          <a:p>
            <a:pPr lvl="1" algn="just"/>
            <a:r>
              <a:rPr lang="cs-CZ" sz="1999" dirty="0">
                <a:latin typeface="Arial" panose="020B0604020202020204" pitchFamily="34" charset="0"/>
                <a:cs typeface="Arial" panose="020B0604020202020204" pitchFamily="34" charset="0"/>
              </a:rPr>
              <a:t>Podává </a:t>
            </a:r>
            <a:r>
              <a:rPr lang="cs-CZ" sz="1999" b="1" dirty="0">
                <a:latin typeface="Arial" panose="020B0604020202020204" pitchFamily="34" charset="0"/>
                <a:cs typeface="Arial" panose="020B0604020202020204" pitchFamily="34" charset="0"/>
              </a:rPr>
              <a:t>oznamující deklarant </a:t>
            </a:r>
            <a:r>
              <a:rPr lang="cs-CZ" sz="1999" dirty="0">
                <a:latin typeface="Arial" panose="020B0604020202020204" pitchFamily="34" charset="0"/>
                <a:cs typeface="Arial" panose="020B0604020202020204" pitchFamily="34" charset="0"/>
              </a:rPr>
              <a:t>(dovozce nebo nepřímý celní zástupce) na konci </a:t>
            </a:r>
            <a:r>
              <a:rPr lang="cs-CZ" sz="1999" b="1" dirty="0">
                <a:latin typeface="Arial" panose="020B0604020202020204" pitchFamily="34" charset="0"/>
                <a:cs typeface="Arial" panose="020B0604020202020204" pitchFamily="34" charset="0"/>
              </a:rPr>
              <a:t>každého čtvrtletí</a:t>
            </a:r>
            <a:r>
              <a:rPr lang="cs-CZ" sz="1999" dirty="0">
                <a:latin typeface="Arial" panose="020B0604020202020204" pitchFamily="34" charset="0"/>
                <a:cs typeface="Arial" panose="020B0604020202020204" pitchFamily="34" charset="0"/>
              </a:rPr>
              <a:t>, ve kterém doveze CBAM zboží</a:t>
            </a:r>
          </a:p>
          <a:p>
            <a:pPr lvl="1" algn="just"/>
            <a:r>
              <a:rPr lang="cs-CZ" sz="1999" dirty="0">
                <a:latin typeface="Arial" panose="020B0604020202020204" pitchFamily="34" charset="0"/>
                <a:cs typeface="Arial" panose="020B0604020202020204" pitchFamily="34" charset="0"/>
              </a:rPr>
              <a:t>Podává prostřednictvím </a:t>
            </a:r>
            <a:r>
              <a:rPr lang="cs-CZ" sz="1999" b="1" dirty="0">
                <a:latin typeface="Arial" panose="020B0604020202020204" pitchFamily="34" charset="0"/>
                <a:cs typeface="Arial" panose="020B0604020202020204" pitchFamily="34" charset="0"/>
              </a:rPr>
              <a:t>přechodného CBAM registru </a:t>
            </a:r>
            <a:r>
              <a:rPr lang="cs-CZ" sz="1999" dirty="0">
                <a:latin typeface="Arial" panose="020B0604020202020204" pitchFamily="34" charset="0"/>
                <a:cs typeface="Arial" panose="020B0604020202020204" pitchFamily="34" charset="0"/>
              </a:rPr>
              <a:t>– CBAM </a:t>
            </a:r>
            <a:r>
              <a:rPr lang="cs-CZ" sz="1999" dirty="0" err="1">
                <a:latin typeface="Arial" panose="020B0604020202020204" pitchFamily="34" charset="0"/>
                <a:cs typeface="Arial" panose="020B0604020202020204" pitchFamily="34" charset="0"/>
              </a:rPr>
              <a:t>Trader</a:t>
            </a:r>
            <a:r>
              <a:rPr lang="cs-CZ" sz="1999" dirty="0">
                <a:latin typeface="Arial" panose="020B0604020202020204" pitchFamily="34" charset="0"/>
                <a:cs typeface="Arial" panose="020B0604020202020204" pitchFamily="34" charset="0"/>
              </a:rPr>
              <a:t> </a:t>
            </a:r>
            <a:r>
              <a:rPr lang="cs-CZ" sz="1999" dirty="0" err="1">
                <a:latin typeface="Arial" panose="020B0604020202020204" pitchFamily="34" charset="0"/>
                <a:cs typeface="Arial" panose="020B0604020202020204" pitchFamily="34" charset="0"/>
              </a:rPr>
              <a:t>portal</a:t>
            </a:r>
            <a:endParaRPr lang="cs-CZ" sz="1999" dirty="0">
              <a:latin typeface="Arial" panose="020B0604020202020204" pitchFamily="34" charset="0"/>
              <a:cs typeface="Arial" panose="020B0604020202020204" pitchFamily="34" charset="0"/>
            </a:endParaRPr>
          </a:p>
          <a:p>
            <a:pPr lvl="1" algn="just"/>
            <a:r>
              <a:rPr lang="cs-CZ" sz="1999" dirty="0">
                <a:latin typeface="Arial" panose="020B0604020202020204" pitchFamily="34" charset="0"/>
                <a:cs typeface="Arial" panose="020B0604020202020204" pitchFamily="34" charset="0"/>
              </a:rPr>
              <a:t>Vykáže emise obsažené v dováženém zboží a další </a:t>
            </a:r>
            <a:r>
              <a:rPr lang="cs-CZ" sz="1999" b="1" dirty="0">
                <a:latin typeface="Arial" panose="020B0604020202020204" pitchFamily="34" charset="0"/>
                <a:cs typeface="Arial" panose="020B0604020202020204" pitchFamily="34" charset="0"/>
              </a:rPr>
              <a:t>povinné údaje</a:t>
            </a:r>
          </a:p>
          <a:p>
            <a:pPr lvl="1" algn="just"/>
            <a:endParaRPr lang="cs-CZ" sz="1999" b="1" dirty="0">
              <a:latin typeface="Arial" panose="020B0604020202020204" pitchFamily="34" charset="0"/>
              <a:cs typeface="Arial" panose="020B0604020202020204" pitchFamily="34" charset="0"/>
            </a:endParaRPr>
          </a:p>
          <a:p>
            <a:pPr algn="just"/>
            <a:r>
              <a:rPr lang="cs-CZ" sz="1999" dirty="0">
                <a:latin typeface="Arial" panose="020B0604020202020204" pitchFamily="34" charset="0"/>
                <a:cs typeface="Arial" panose="020B0604020202020204" pitchFamily="34" charset="0"/>
              </a:rPr>
              <a:t>Není třeba emise ověřovat, není žádné zpoplatnění emisí</a:t>
            </a:r>
          </a:p>
        </p:txBody>
      </p:sp>
      <p:sp>
        <p:nvSpPr>
          <p:cNvPr id="6" name="Nadpis 1">
            <a:extLst>
              <a:ext uri="{FF2B5EF4-FFF2-40B4-BE49-F238E27FC236}">
                <a16:creationId xmlns:a16="http://schemas.microsoft.com/office/drawing/2014/main" id="{094117A1-0685-4CCA-A807-47ECE9C03E7C}"/>
              </a:ext>
            </a:extLst>
          </p:cNvPr>
          <p:cNvSpPr txBox="1">
            <a:spLocks/>
          </p:cNvSpPr>
          <p:nvPr/>
        </p:nvSpPr>
        <p:spPr>
          <a:xfrm>
            <a:off x="2977626" y="731050"/>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cs-CZ" sz="3198" dirty="0">
                <a:solidFill>
                  <a:prstClr val="white"/>
                </a:solidFill>
                <a:latin typeface="Arial" panose="020B0604020202020204" pitchFamily="34" charset="0"/>
                <a:cs typeface="Arial" panose="020B0604020202020204" pitchFamily="34" charset="0"/>
              </a:rPr>
              <a:t>Povinnosti v přechodném období</a:t>
            </a:r>
          </a:p>
        </p:txBody>
      </p:sp>
    </p:spTree>
    <p:extLst>
      <p:ext uri="{BB962C8B-B14F-4D97-AF65-F5344CB8AC3E}">
        <p14:creationId xmlns:p14="http://schemas.microsoft.com/office/powerpoint/2010/main" val="140907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10EB906-B027-4E6D-8D70-5070E5E1F3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9632" y="5858293"/>
            <a:ext cx="1369196" cy="1369196"/>
          </a:xfrm>
          <a:prstGeom prst="rect">
            <a:avLst/>
          </a:prstGeom>
        </p:spPr>
      </p:pic>
      <p:sp>
        <p:nvSpPr>
          <p:cNvPr id="6" name="Nadpis 1">
            <a:extLst>
              <a:ext uri="{FF2B5EF4-FFF2-40B4-BE49-F238E27FC236}">
                <a16:creationId xmlns:a16="http://schemas.microsoft.com/office/drawing/2014/main" id="{094117A1-0685-4CCA-A807-47ECE9C03E7C}"/>
              </a:ext>
            </a:extLst>
          </p:cNvPr>
          <p:cNvSpPr txBox="1">
            <a:spLocks/>
          </p:cNvSpPr>
          <p:nvPr/>
        </p:nvSpPr>
        <p:spPr>
          <a:xfrm>
            <a:off x="2827844" y="646659"/>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cs-CZ" sz="3198" dirty="0">
                <a:solidFill>
                  <a:prstClr val="white"/>
                </a:solidFill>
                <a:latin typeface="Arial" panose="020B0604020202020204" pitchFamily="34" charset="0"/>
                <a:cs typeface="Arial" panose="020B0604020202020204" pitchFamily="34" charset="0"/>
              </a:rPr>
              <a:t>Kdo je odpovědný za podání zprávy?</a:t>
            </a:r>
          </a:p>
        </p:txBody>
      </p:sp>
      <p:graphicFrame>
        <p:nvGraphicFramePr>
          <p:cNvPr id="7" name="Zástupný symbol pro obsah 2">
            <a:extLst>
              <a:ext uri="{FF2B5EF4-FFF2-40B4-BE49-F238E27FC236}">
                <a16:creationId xmlns:a16="http://schemas.microsoft.com/office/drawing/2014/main" id="{AACF7776-8C1C-4E77-B8C5-CDA8B1ADE56A}"/>
              </a:ext>
            </a:extLst>
          </p:cNvPr>
          <p:cNvGraphicFramePr>
            <a:graphicFrameLocks noGrp="1"/>
          </p:cNvGraphicFramePr>
          <p:nvPr>
            <p:ph idx="1"/>
            <p:extLst>
              <p:ext uri="{D42A27DB-BD31-4B8C-83A1-F6EECF244321}">
                <p14:modId xmlns:p14="http://schemas.microsoft.com/office/powerpoint/2010/main" val="3043465714"/>
              </p:ext>
            </p:extLst>
          </p:nvPr>
        </p:nvGraphicFramePr>
        <p:xfrm>
          <a:off x="840938" y="1797803"/>
          <a:ext cx="10221100" cy="3812684"/>
        </p:xfrm>
        <a:graphic>
          <a:graphicData uri="http://schemas.openxmlformats.org/drawingml/2006/table">
            <a:tbl>
              <a:tblPr firstRow="1" bandRow="1">
                <a:tableStyleId>{7DF18680-E054-41AD-8BC1-D1AEF772440D}</a:tableStyleId>
              </a:tblPr>
              <a:tblGrid>
                <a:gridCol w="3308508">
                  <a:extLst>
                    <a:ext uri="{9D8B030D-6E8A-4147-A177-3AD203B41FA5}">
                      <a16:colId xmlns:a16="http://schemas.microsoft.com/office/drawing/2014/main" val="3682880201"/>
                    </a:ext>
                  </a:extLst>
                </a:gridCol>
                <a:gridCol w="3456296">
                  <a:extLst>
                    <a:ext uri="{9D8B030D-6E8A-4147-A177-3AD203B41FA5}">
                      <a16:colId xmlns:a16="http://schemas.microsoft.com/office/drawing/2014/main" val="886704127"/>
                    </a:ext>
                  </a:extLst>
                </a:gridCol>
                <a:gridCol w="3456296">
                  <a:extLst>
                    <a:ext uri="{9D8B030D-6E8A-4147-A177-3AD203B41FA5}">
                      <a16:colId xmlns:a16="http://schemas.microsoft.com/office/drawing/2014/main" val="1937860462"/>
                    </a:ext>
                  </a:extLst>
                </a:gridCol>
              </a:tblGrid>
              <a:tr h="866098">
                <a:tc>
                  <a:txBody>
                    <a:bodyPr/>
                    <a:lstStyle/>
                    <a:p>
                      <a:endParaRPr lang="cs-CZ"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endParaRPr lang="cs-CZ" dirty="0">
                        <a:solidFill>
                          <a:schemeClr val="tx1"/>
                        </a:solidFill>
                        <a:latin typeface="Arial" panose="020B0604020202020204" pitchFamily="34" charset="0"/>
                        <a:cs typeface="Arial" panose="020B0604020202020204" pitchFamily="34" charset="0"/>
                      </a:endParaRPr>
                    </a:p>
                    <a:p>
                      <a:pPr algn="ctr"/>
                      <a:r>
                        <a:rPr lang="cs-CZ" b="1" dirty="0">
                          <a:solidFill>
                            <a:schemeClr val="tx1"/>
                          </a:solidFill>
                          <a:latin typeface="Arial" panose="020B0604020202020204" pitchFamily="34" charset="0"/>
                          <a:cs typeface="Arial" panose="020B0604020202020204" pitchFamily="34" charset="0"/>
                        </a:rPr>
                        <a:t>DOVOZCE</a:t>
                      </a:r>
                    </a:p>
                  </a:txBody>
                  <a:tcPr>
                    <a:solidFill>
                      <a:schemeClr val="accent5">
                        <a:lumMod val="60000"/>
                        <a:lumOff val="40000"/>
                      </a:schemeClr>
                    </a:solidFill>
                  </a:tcPr>
                </a:tc>
                <a:tc>
                  <a:txBody>
                    <a:bodyPr/>
                    <a:lstStyle/>
                    <a:p>
                      <a:pPr algn="ctr"/>
                      <a:endParaRPr lang="cs-CZ" dirty="0">
                        <a:solidFill>
                          <a:schemeClr val="tx1"/>
                        </a:solidFill>
                        <a:latin typeface="Arial" panose="020B0604020202020204" pitchFamily="34" charset="0"/>
                        <a:cs typeface="Arial" panose="020B0604020202020204" pitchFamily="34" charset="0"/>
                      </a:endParaRPr>
                    </a:p>
                    <a:p>
                      <a:pPr algn="ctr"/>
                      <a:r>
                        <a:rPr lang="cs-CZ" b="1" dirty="0">
                          <a:solidFill>
                            <a:schemeClr val="tx1"/>
                          </a:solidFill>
                          <a:latin typeface="Arial" panose="020B0604020202020204" pitchFamily="34" charset="0"/>
                          <a:cs typeface="Arial" panose="020B0604020202020204" pitchFamily="34" charset="0"/>
                        </a:rPr>
                        <a:t>NEPŘÍMÝ CELNÍ ZÁSTUPCE</a:t>
                      </a:r>
                    </a:p>
                  </a:txBody>
                  <a:tcPr>
                    <a:solidFill>
                      <a:schemeClr val="accent5">
                        <a:lumMod val="60000"/>
                        <a:lumOff val="40000"/>
                      </a:schemeClr>
                    </a:solidFill>
                  </a:tcPr>
                </a:tc>
                <a:extLst>
                  <a:ext uri="{0D108BD9-81ED-4DB2-BD59-A6C34878D82A}">
                    <a16:rowId xmlns:a16="http://schemas.microsoft.com/office/drawing/2014/main" val="2777915667"/>
                  </a:ext>
                </a:extLst>
              </a:tr>
              <a:tr h="1714010">
                <a:tc>
                  <a:txBody>
                    <a:bodyPr/>
                    <a:lstStyle/>
                    <a:p>
                      <a:r>
                        <a:rPr lang="cs-CZ" b="1" dirty="0">
                          <a:solidFill>
                            <a:schemeClr val="tx1"/>
                          </a:solidFill>
                          <a:latin typeface="Arial" panose="020B0604020202020204" pitchFamily="34" charset="0"/>
                          <a:cs typeface="Arial" panose="020B0604020202020204" pitchFamily="34" charset="0"/>
                        </a:rPr>
                        <a:t>DOVOZCE USAZENÝ V EU</a:t>
                      </a:r>
                    </a:p>
                  </a:txBody>
                  <a:tcPr>
                    <a:solidFill>
                      <a:schemeClr val="accent6">
                        <a:lumMod val="85000"/>
                      </a:schemeClr>
                    </a:solidFill>
                  </a:tcPr>
                </a:tc>
                <a:tc>
                  <a:txBody>
                    <a:bodyPr/>
                    <a:lstStyle/>
                    <a:p>
                      <a:r>
                        <a:rPr lang="cs-CZ" dirty="0">
                          <a:solidFill>
                            <a:schemeClr val="tx1"/>
                          </a:solidFill>
                          <a:latin typeface="Arial" panose="020B0604020202020204" pitchFamily="34" charset="0"/>
                          <a:cs typeface="Arial" panose="020B0604020202020204" pitchFamily="34" charset="0"/>
                        </a:rPr>
                        <a:t>Možné.</a:t>
                      </a:r>
                    </a:p>
                    <a:p>
                      <a:r>
                        <a:rPr lang="cs-CZ" dirty="0">
                          <a:solidFill>
                            <a:schemeClr val="tx1"/>
                          </a:solidFill>
                          <a:latin typeface="Arial" panose="020B0604020202020204" pitchFamily="34" charset="0"/>
                          <a:cs typeface="Arial" panose="020B0604020202020204" pitchFamily="34" charset="0"/>
                        </a:rPr>
                        <a:t>Dovozce je odpovědný za zprávu CBAM, i když si najme přímého celního zástupce.</a:t>
                      </a:r>
                    </a:p>
                  </a:txBody>
                  <a:tcPr>
                    <a:solidFill>
                      <a:schemeClr val="accent6">
                        <a:lumMod val="95000"/>
                      </a:schemeClr>
                    </a:solidFill>
                  </a:tcPr>
                </a:tc>
                <a:tc>
                  <a:txBody>
                    <a:bodyPr/>
                    <a:lstStyle/>
                    <a:p>
                      <a:r>
                        <a:rPr lang="cs-CZ" dirty="0">
                          <a:solidFill>
                            <a:schemeClr val="tx1"/>
                          </a:solidFill>
                          <a:latin typeface="Arial" panose="020B0604020202020204" pitchFamily="34" charset="0"/>
                          <a:cs typeface="Arial" panose="020B0604020202020204" pitchFamily="34" charset="0"/>
                        </a:rPr>
                        <a:t>Možné.</a:t>
                      </a:r>
                    </a:p>
                    <a:p>
                      <a:r>
                        <a:rPr lang="cs-CZ" dirty="0">
                          <a:solidFill>
                            <a:schemeClr val="tx1"/>
                          </a:solidFill>
                          <a:latin typeface="Arial" panose="020B0604020202020204" pitchFamily="34" charset="0"/>
                          <a:cs typeface="Arial" panose="020B0604020202020204" pitchFamily="34" charset="0"/>
                        </a:rPr>
                        <a:t>Za zprávu CBAM je odpovědný buď dovozce, nebo nepřímý celní zástupce, který souhlasí s převzetím odpovědnosti za CBAM.</a:t>
                      </a:r>
                    </a:p>
                  </a:txBody>
                  <a:tcPr>
                    <a:solidFill>
                      <a:schemeClr val="accent6">
                        <a:lumMod val="95000"/>
                      </a:schemeClr>
                    </a:solidFill>
                  </a:tcPr>
                </a:tc>
                <a:extLst>
                  <a:ext uri="{0D108BD9-81ED-4DB2-BD59-A6C34878D82A}">
                    <a16:rowId xmlns:a16="http://schemas.microsoft.com/office/drawing/2014/main" val="3595924409"/>
                  </a:ext>
                </a:extLst>
              </a:tr>
              <a:tr h="1209226">
                <a:tc>
                  <a:txBody>
                    <a:bodyPr/>
                    <a:lstStyle/>
                    <a:p>
                      <a:r>
                        <a:rPr lang="cs-CZ" b="1" dirty="0">
                          <a:solidFill>
                            <a:schemeClr val="tx1"/>
                          </a:solidFill>
                          <a:latin typeface="Arial" panose="020B0604020202020204" pitchFamily="34" charset="0"/>
                          <a:cs typeface="Arial" panose="020B0604020202020204" pitchFamily="34" charset="0"/>
                        </a:rPr>
                        <a:t>DOVOZCE USAZENÝ MIMO EU</a:t>
                      </a:r>
                    </a:p>
                  </a:txBody>
                  <a:tcPr>
                    <a:solidFill>
                      <a:schemeClr val="accent6">
                        <a:lumMod val="85000"/>
                      </a:schemeClr>
                    </a:solidFill>
                  </a:tcPr>
                </a:tc>
                <a:tc>
                  <a:txBody>
                    <a:bodyPr/>
                    <a:lstStyle/>
                    <a:p>
                      <a:pPr algn="ctr"/>
                      <a:endParaRPr lang="cs-CZ" dirty="0">
                        <a:solidFill>
                          <a:schemeClr val="tx1"/>
                        </a:solidFill>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p>
                      <a:pPr algn="ctr"/>
                      <a:r>
                        <a:rPr lang="cs-CZ" b="1" dirty="0">
                          <a:solidFill>
                            <a:schemeClr val="tx1"/>
                          </a:solidFill>
                          <a:latin typeface="Arial" panose="020B0604020202020204" pitchFamily="34" charset="0"/>
                          <a:cs typeface="Arial" panose="020B0604020202020204" pitchFamily="34" charset="0"/>
                        </a:rPr>
                        <a:t>Není možné.</a:t>
                      </a:r>
                    </a:p>
                  </a:txBody>
                  <a:tcPr>
                    <a:solidFill>
                      <a:schemeClr val="accent6">
                        <a:lumMod val="95000"/>
                      </a:schemeClr>
                    </a:solidFill>
                  </a:tcPr>
                </a:tc>
                <a:tc>
                  <a:txBody>
                    <a:bodyPr/>
                    <a:lstStyle/>
                    <a:p>
                      <a:r>
                        <a:rPr lang="cs-CZ" dirty="0">
                          <a:solidFill>
                            <a:schemeClr val="tx1"/>
                          </a:solidFill>
                          <a:latin typeface="Arial" panose="020B0604020202020204" pitchFamily="34" charset="0"/>
                          <a:cs typeface="Arial" panose="020B0604020202020204" pitchFamily="34" charset="0"/>
                        </a:rPr>
                        <a:t>Dovozce musí jmenovat nepřímého celního zástupce. Ten přebírá odpovědnost za podávání zpráv. </a:t>
                      </a:r>
                    </a:p>
                  </a:txBody>
                  <a:tcPr>
                    <a:solidFill>
                      <a:schemeClr val="accent6">
                        <a:lumMod val="95000"/>
                      </a:schemeClr>
                    </a:solidFill>
                  </a:tcPr>
                </a:tc>
                <a:extLst>
                  <a:ext uri="{0D108BD9-81ED-4DB2-BD59-A6C34878D82A}">
                    <a16:rowId xmlns:a16="http://schemas.microsoft.com/office/drawing/2014/main" val="3850633227"/>
                  </a:ext>
                </a:extLst>
              </a:tr>
            </a:tbl>
          </a:graphicData>
        </a:graphic>
      </p:graphicFrame>
    </p:spTree>
    <p:extLst>
      <p:ext uri="{BB962C8B-B14F-4D97-AF65-F5344CB8AC3E}">
        <p14:creationId xmlns:p14="http://schemas.microsoft.com/office/powerpoint/2010/main" val="50303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ástupný symbol pro text 10"/>
          <p:cNvSpPr>
            <a:spLocks noGrp="1"/>
          </p:cNvSpPr>
          <p:nvPr>
            <p:ph type="body" sz="half" idx="2"/>
          </p:nvPr>
        </p:nvSpPr>
        <p:spPr bwMode="auto">
          <a:xfrm>
            <a:off x="2074587" y="3901000"/>
            <a:ext cx="2609558" cy="2046089"/>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261850" lvl="0" indent="-261850">
              <a:buFont typeface="Arial"/>
              <a:buChar char="•"/>
              <a:defRPr/>
            </a:pPr>
            <a:r>
              <a:rPr lang="cs-CZ" sz="1600" b="0" i="0" u="none" strike="noStrike" cap="none" spc="0" dirty="0">
                <a:solidFill>
                  <a:schemeClr val="tx1"/>
                </a:solidFill>
                <a:latin typeface="Arial"/>
                <a:ea typeface="Arial"/>
                <a:cs typeface="Arial"/>
              </a:rPr>
              <a:t>CBAM se rovněž vztahuje na některé prekurzory a navazující výrobky a nepřímé emise</a:t>
            </a:r>
            <a:endParaRPr sz="1600" b="0" i="0" u="none" strike="noStrike" cap="none" spc="0" dirty="0">
              <a:solidFill>
                <a:schemeClr val="tx1"/>
              </a:solidFill>
              <a:latin typeface="Arial"/>
              <a:ea typeface="Arial"/>
              <a:cs typeface="Arial"/>
            </a:endParaRPr>
          </a:p>
          <a:p>
            <a:pPr marL="261850" indent="-261850">
              <a:buFont typeface="Arial"/>
              <a:buChar char="•"/>
              <a:defRPr/>
            </a:pPr>
            <a:r>
              <a:rPr lang="cs-CZ" dirty="0">
                <a:latin typeface="Arial"/>
                <a:ea typeface="Arial"/>
                <a:cs typeface="Arial"/>
              </a:rPr>
              <a:t>Z</a:t>
            </a:r>
            <a:r>
              <a:rPr lang="cs-CZ" sz="1600" b="0" i="0" u="none" strike="noStrike" cap="none" spc="0" dirty="0">
                <a:solidFill>
                  <a:schemeClr val="tx1"/>
                </a:solidFill>
                <a:latin typeface="Arial"/>
                <a:ea typeface="Arial"/>
                <a:cs typeface="Arial"/>
              </a:rPr>
              <a:t>ařazení porovnáním KN kódů dle přílohy I nařízení 2023/956 CBAM</a:t>
            </a:r>
          </a:p>
        </p:txBody>
      </p:sp>
      <p:pic>
        <p:nvPicPr>
          <p:cNvPr id="6" name="Obrázek 5"/>
          <p:cNvPicPr>
            <a:picLocks noChangeAspect="1"/>
          </p:cNvPicPr>
          <p:nvPr/>
        </p:nvPicPr>
        <p:blipFill>
          <a:blip r:embed="rId3"/>
          <a:stretch/>
        </p:blipFill>
        <p:spPr bwMode="auto">
          <a:xfrm>
            <a:off x="10624240" y="5636533"/>
            <a:ext cx="1369909" cy="1369909"/>
          </a:xfrm>
          <a:prstGeom prst="rect">
            <a:avLst/>
          </a:prstGeom>
        </p:spPr>
      </p:pic>
      <p:sp>
        <p:nvSpPr>
          <p:cNvPr id="12" name="Nadpis 1"/>
          <p:cNvSpPr>
            <a:spLocks noGrp="1"/>
          </p:cNvSpPr>
          <p:nvPr>
            <p:ph type="title"/>
          </p:nvPr>
        </p:nvSpPr>
        <p:spPr bwMode="auto">
          <a:xfrm>
            <a:off x="2826142" y="536289"/>
            <a:ext cx="6539715" cy="751437"/>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3600" dirty="0">
                <a:solidFill>
                  <a:schemeClr val="bg1"/>
                </a:solidFill>
                <a:latin typeface="Arial" panose="020B0604020202020204" pitchFamily="34" charset="0"/>
                <a:cs typeface="Arial" panose="020B0604020202020204" pitchFamily="34" charset="0"/>
              </a:rPr>
              <a:t>Produkty CBAM</a:t>
            </a:r>
          </a:p>
        </p:txBody>
      </p:sp>
      <p:pic>
        <p:nvPicPr>
          <p:cNvPr id="126420984" name="Obrázek 126420983"/>
          <p:cNvPicPr>
            <a:picLocks noChangeAspect="1"/>
          </p:cNvPicPr>
          <p:nvPr/>
        </p:nvPicPr>
        <p:blipFill>
          <a:blip r:embed="rId4"/>
          <a:stretch/>
        </p:blipFill>
        <p:spPr bwMode="auto">
          <a:xfrm>
            <a:off x="1065295" y="1423796"/>
            <a:ext cx="10061410" cy="1903510"/>
          </a:xfrm>
          <a:prstGeom prst="rect">
            <a:avLst/>
          </a:prstGeom>
        </p:spPr>
      </p:pic>
      <p:pic>
        <p:nvPicPr>
          <p:cNvPr id="5" name="Obrázek 4">
            <a:extLst>
              <a:ext uri="{FF2B5EF4-FFF2-40B4-BE49-F238E27FC236}">
                <a16:creationId xmlns:a16="http://schemas.microsoft.com/office/drawing/2014/main" id="{B7B95AA8-A674-411A-A7CD-1679FE3C8E6E}"/>
              </a:ext>
            </a:extLst>
          </p:cNvPr>
          <p:cNvPicPr>
            <a:picLocks noChangeAspect="1"/>
          </p:cNvPicPr>
          <p:nvPr/>
        </p:nvPicPr>
        <p:blipFill>
          <a:blip r:embed="rId5"/>
          <a:stretch>
            <a:fillRect/>
          </a:stretch>
        </p:blipFill>
        <p:spPr>
          <a:xfrm>
            <a:off x="4952623" y="3169290"/>
            <a:ext cx="5671617" cy="35095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7900918" name="Zástupný symbol pro obsah 6"/>
          <p:cNvSpPr>
            <a:spLocks noGrp="1"/>
          </p:cNvSpPr>
          <p:nvPr>
            <p:ph sz="half" idx="1"/>
          </p:nvPr>
        </p:nvSpPr>
        <p:spPr bwMode="auto">
          <a:xfrm>
            <a:off x="7063851" y="1873596"/>
            <a:ext cx="3556799" cy="4181646"/>
          </a:xfr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t" anchorCtr="0" forceAA="0" compatLnSpc="0">
            <a:normAutofit/>
          </a:bodyPr>
          <a:lstStyle/>
          <a:p>
            <a:pPr>
              <a:defRPr/>
            </a:pPr>
            <a:r>
              <a:rPr lang="cs-CZ" sz="1800" b="0" i="0" u="none" strike="noStrike" cap="none" spc="0" dirty="0">
                <a:solidFill>
                  <a:srgbClr val="000000"/>
                </a:solidFill>
                <a:latin typeface="Arial" panose="020B0604020202020204" pitchFamily="34" charset="0"/>
                <a:ea typeface="Calibri"/>
                <a:cs typeface="Arial" panose="020B0604020202020204" pitchFamily="34" charset="0"/>
              </a:rPr>
              <a:t>CBAM zpráva se nepodává pokud komodita či výrobek pochází z následujících zemí: </a:t>
            </a:r>
            <a:r>
              <a:rPr lang="cs-CZ" sz="1800" b="1" i="0" u="none" strike="noStrike" cap="none" spc="0" dirty="0">
                <a:solidFill>
                  <a:srgbClr val="000000"/>
                </a:solidFill>
                <a:latin typeface="Arial" panose="020B0604020202020204" pitchFamily="34" charset="0"/>
                <a:ea typeface="Calibri"/>
                <a:cs typeface="Arial" panose="020B0604020202020204" pitchFamily="34" charset="0"/>
              </a:rPr>
              <a:t>Island, Lichtenštejnsko, Norsko a Švýcarsko,</a:t>
            </a:r>
            <a:endParaRPr lang="cs-CZ" sz="1800" dirty="0">
              <a:solidFill>
                <a:srgbClr val="000000"/>
              </a:solidFill>
              <a:latin typeface="Arial" panose="020B0604020202020204" pitchFamily="34" charset="0"/>
              <a:ea typeface="Calibri"/>
              <a:cs typeface="Arial" panose="020B0604020202020204" pitchFamily="34" charset="0"/>
            </a:endParaRPr>
          </a:p>
          <a:p>
            <a:pPr>
              <a:defRPr/>
            </a:pPr>
            <a:r>
              <a:rPr lang="cs-CZ" sz="1800" b="0" i="0" u="none" strike="noStrike" cap="none" spc="0" dirty="0">
                <a:solidFill>
                  <a:srgbClr val="000000"/>
                </a:solidFill>
                <a:latin typeface="Arial" panose="020B0604020202020204" pitchFamily="34" charset="0"/>
                <a:ea typeface="Calibri"/>
                <a:cs typeface="Arial" panose="020B0604020202020204" pitchFamily="34" charset="0"/>
              </a:rPr>
              <a:t>nebo pokud komodita, či výrobek pochází z následujících území: </a:t>
            </a:r>
            <a:r>
              <a:rPr lang="cs-CZ" sz="1800" b="1" i="0" u="none" strike="noStrike" cap="none" spc="0" dirty="0" err="1">
                <a:solidFill>
                  <a:srgbClr val="000000"/>
                </a:solidFill>
                <a:latin typeface="Arial" panose="020B0604020202020204" pitchFamily="34" charset="0"/>
                <a:ea typeface="Calibri"/>
                <a:cs typeface="Arial" panose="020B0604020202020204" pitchFamily="34" charset="0"/>
              </a:rPr>
              <a:t>Büsingen</a:t>
            </a:r>
            <a:r>
              <a:rPr lang="cs-CZ" sz="1800" b="1" i="0" u="none" strike="noStrike" cap="none" spc="0" dirty="0">
                <a:solidFill>
                  <a:srgbClr val="000000"/>
                </a:solidFill>
                <a:latin typeface="Arial" panose="020B0604020202020204" pitchFamily="34" charset="0"/>
                <a:ea typeface="Calibri"/>
                <a:cs typeface="Arial" panose="020B0604020202020204" pitchFamily="34" charset="0"/>
              </a:rPr>
              <a:t>, Helgoland, </a:t>
            </a:r>
            <a:r>
              <a:rPr lang="cs-CZ" sz="1800" b="1" i="0" u="none" strike="noStrike" cap="none" spc="0" dirty="0" err="1">
                <a:solidFill>
                  <a:srgbClr val="000000"/>
                </a:solidFill>
                <a:latin typeface="Arial" panose="020B0604020202020204" pitchFamily="34" charset="0"/>
                <a:ea typeface="Calibri"/>
                <a:cs typeface="Arial" panose="020B0604020202020204" pitchFamily="34" charset="0"/>
              </a:rPr>
              <a:t>Livigno</a:t>
            </a:r>
            <a:r>
              <a:rPr lang="cs-CZ" sz="1800" b="1" i="0" u="none" strike="noStrike" cap="none" spc="0" dirty="0">
                <a:solidFill>
                  <a:srgbClr val="000000"/>
                </a:solidFill>
                <a:latin typeface="Arial" panose="020B0604020202020204" pitchFamily="34" charset="0"/>
                <a:ea typeface="Calibri"/>
                <a:cs typeface="Arial" panose="020B0604020202020204" pitchFamily="34" charset="0"/>
              </a:rPr>
              <a:t>, </a:t>
            </a:r>
            <a:r>
              <a:rPr lang="cs-CZ" sz="1800" b="1" i="0" u="none" strike="noStrike" cap="none" spc="0" dirty="0" err="1">
                <a:solidFill>
                  <a:srgbClr val="000000"/>
                </a:solidFill>
                <a:latin typeface="Arial" panose="020B0604020202020204" pitchFamily="34" charset="0"/>
                <a:ea typeface="Calibri"/>
                <a:cs typeface="Arial" panose="020B0604020202020204" pitchFamily="34" charset="0"/>
              </a:rPr>
              <a:t>Ceuta</a:t>
            </a:r>
            <a:r>
              <a:rPr lang="cs-CZ" sz="1800" b="1" i="0" u="none" strike="noStrike" cap="none" spc="0" dirty="0">
                <a:solidFill>
                  <a:srgbClr val="000000"/>
                </a:solidFill>
                <a:latin typeface="Arial" panose="020B0604020202020204" pitchFamily="34" charset="0"/>
                <a:ea typeface="Calibri"/>
                <a:cs typeface="Arial" panose="020B0604020202020204" pitchFamily="34" charset="0"/>
              </a:rPr>
              <a:t> a </a:t>
            </a:r>
            <a:r>
              <a:rPr lang="cs-CZ" sz="1800" b="1" i="0" u="none" strike="noStrike" cap="none" spc="0" dirty="0" err="1">
                <a:solidFill>
                  <a:srgbClr val="000000"/>
                </a:solidFill>
                <a:latin typeface="Arial" panose="020B0604020202020204" pitchFamily="34" charset="0"/>
                <a:ea typeface="Calibri"/>
                <a:cs typeface="Arial" panose="020B0604020202020204" pitchFamily="34" charset="0"/>
              </a:rPr>
              <a:t>Melilla</a:t>
            </a:r>
            <a:r>
              <a:rPr lang="cs-CZ" sz="1800" b="0" i="0" u="none" strike="noStrike" cap="none" spc="0" dirty="0">
                <a:solidFill>
                  <a:srgbClr val="000000"/>
                </a:solidFill>
                <a:latin typeface="Arial" panose="020B0604020202020204" pitchFamily="34" charset="0"/>
                <a:ea typeface="Calibri"/>
                <a:cs typeface="Arial" panose="020B0604020202020204" pitchFamily="34" charset="0"/>
              </a:rPr>
              <a:t>. </a:t>
            </a:r>
            <a:endParaRPr lang="cs-CZ" sz="1800" b="0" i="0" u="none" strike="noStrike" cap="none" spc="0" dirty="0">
              <a:solidFill>
                <a:srgbClr val="000000"/>
              </a:solidFill>
              <a:latin typeface="Arial" panose="020B0604020202020204" pitchFamily="34" charset="0"/>
              <a:cs typeface="Arial" panose="020B0604020202020204" pitchFamily="34" charset="0"/>
            </a:endParaRPr>
          </a:p>
          <a:p>
            <a:pPr>
              <a:defRPr/>
            </a:pPr>
            <a:r>
              <a:rPr lang="cs-CZ" sz="1800" b="0" i="0" u="none" strike="noStrike" cap="none" spc="0" dirty="0">
                <a:solidFill>
                  <a:srgbClr val="000000"/>
                </a:solidFill>
                <a:latin typeface="Arial" panose="020B0604020202020204" pitchFamily="34" charset="0"/>
                <a:ea typeface="Calibri"/>
                <a:cs typeface="Arial" panose="020B0604020202020204" pitchFamily="34" charset="0"/>
              </a:rPr>
              <a:t>Dovážené zboží se považuje za zboží ze třetích zemích v souladu s pravidly nepreferenčního původu podle článku 59 nařízení (EU) č. 952/2013.</a:t>
            </a:r>
            <a:endParaRPr lang="cs-CZ" sz="1800" dirty="0">
              <a:solidFill>
                <a:schemeClr val="tx2"/>
              </a:solidFill>
              <a:latin typeface="Arial" panose="020B0604020202020204" pitchFamily="34" charset="0"/>
              <a:cs typeface="Arial" panose="020B0604020202020204" pitchFamily="34" charset="0"/>
            </a:endParaRPr>
          </a:p>
        </p:txBody>
      </p:sp>
      <p:sp>
        <p:nvSpPr>
          <p:cNvPr id="1619151939" name="Nadpis 1"/>
          <p:cNvSpPr>
            <a:spLocks noGrp="1"/>
          </p:cNvSpPr>
          <p:nvPr>
            <p:ph type="title"/>
          </p:nvPr>
        </p:nvSpPr>
        <p:spPr bwMode="auto">
          <a:xfrm>
            <a:off x="1772567" y="673238"/>
            <a:ext cx="8439592"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ctr" anchorCtr="0" forceAA="0" compatLnSpc="0">
            <a:normAutofit fontScale="95000"/>
          </a:bodyPr>
          <a:lstStyle/>
          <a:p>
            <a:pPr algn="ctr">
              <a:defRPr/>
            </a:pPr>
            <a:r>
              <a:rPr lang="cs-CZ" sz="3600" dirty="0">
                <a:solidFill>
                  <a:schemeClr val="bg1"/>
                </a:solidFill>
                <a:latin typeface="Arial" panose="020B0604020202020204" pitchFamily="34" charset="0"/>
                <a:cs typeface="Arial" panose="020B0604020202020204" pitchFamily="34" charset="0"/>
              </a:rPr>
              <a:t>Na které země se CBAM nevztahuje?</a:t>
            </a:r>
          </a:p>
        </p:txBody>
      </p:sp>
      <p:pic>
        <p:nvPicPr>
          <p:cNvPr id="2006429082" name="Obrázek 9"/>
          <p:cNvPicPr>
            <a:picLocks noChangeAspect="1"/>
          </p:cNvPicPr>
          <p:nvPr/>
        </p:nvPicPr>
        <p:blipFill>
          <a:blip r:embed="rId3"/>
          <a:stretch/>
        </p:blipFill>
        <p:spPr bwMode="auto">
          <a:xfrm>
            <a:off x="10911299" y="5848405"/>
            <a:ext cx="1369908" cy="1369908"/>
          </a:xfrm>
          <a:prstGeom prst="rect">
            <a:avLst/>
          </a:prstGeom>
        </p:spPr>
      </p:pic>
      <p:pic>
        <p:nvPicPr>
          <p:cNvPr id="816419684" name="Obrázek 816419683"/>
          <p:cNvPicPr>
            <a:picLocks noChangeAspect="1"/>
          </p:cNvPicPr>
          <p:nvPr/>
        </p:nvPicPr>
        <p:blipFill>
          <a:blip r:embed="rId4"/>
          <a:stretch/>
        </p:blipFill>
        <p:spPr bwMode="auto">
          <a:xfrm>
            <a:off x="1513931" y="1873596"/>
            <a:ext cx="4973293" cy="41816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77399522" name="Obrázek 9"/>
          <p:cNvPicPr>
            <a:picLocks noChangeAspect="1"/>
          </p:cNvPicPr>
          <p:nvPr/>
        </p:nvPicPr>
        <p:blipFill>
          <a:blip r:embed="rId3"/>
          <a:stretch/>
        </p:blipFill>
        <p:spPr bwMode="auto">
          <a:xfrm>
            <a:off x="10911299" y="5848405"/>
            <a:ext cx="1369908" cy="1369908"/>
          </a:xfrm>
          <a:prstGeom prst="rect">
            <a:avLst/>
          </a:prstGeom>
        </p:spPr>
      </p:pic>
      <p:sp>
        <p:nvSpPr>
          <p:cNvPr id="1977800937" name="Nadpis 1"/>
          <p:cNvSpPr>
            <a:spLocks noGrp="1"/>
          </p:cNvSpPr>
          <p:nvPr>
            <p:ph type="title"/>
          </p:nvPr>
        </p:nvSpPr>
        <p:spPr bwMode="auto">
          <a:xfrm>
            <a:off x="2725732" y="500971"/>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Harmonogram CBAM</a:t>
            </a:r>
          </a:p>
        </p:txBody>
      </p:sp>
      <p:pic>
        <p:nvPicPr>
          <p:cNvPr id="1793548946" name="Obrázek 1793548945"/>
          <p:cNvPicPr>
            <a:picLocks noChangeAspect="1"/>
          </p:cNvPicPr>
          <p:nvPr/>
        </p:nvPicPr>
        <p:blipFill>
          <a:blip r:embed="rId4"/>
          <a:stretch/>
        </p:blipFill>
        <p:spPr bwMode="auto">
          <a:xfrm>
            <a:off x="471696" y="1419246"/>
            <a:ext cx="11047788" cy="45620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70358556" name="Obrázek 8"/>
          <p:cNvPicPr>
            <a:picLocks noChangeAspect="1"/>
          </p:cNvPicPr>
          <p:nvPr/>
        </p:nvPicPr>
        <p:blipFill>
          <a:blip r:embed="rId3"/>
          <a:stretch/>
        </p:blipFill>
        <p:spPr bwMode="auto">
          <a:xfrm>
            <a:off x="10624240" y="5636532"/>
            <a:ext cx="1369908" cy="1369908"/>
          </a:xfrm>
          <a:prstGeom prst="rect">
            <a:avLst/>
          </a:prstGeom>
        </p:spPr>
      </p:pic>
      <p:sp>
        <p:nvSpPr>
          <p:cNvPr id="573082629" name="Nadpis 1"/>
          <p:cNvSpPr>
            <a:spLocks noGrp="1"/>
          </p:cNvSpPr>
          <p:nvPr>
            <p:ph type="title"/>
          </p:nvPr>
        </p:nvSpPr>
        <p:spPr bwMode="auto">
          <a:xfrm>
            <a:off x="2765980" y="528964"/>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Role a zodpovědnosti</a:t>
            </a:r>
          </a:p>
        </p:txBody>
      </p:sp>
      <p:grpSp>
        <p:nvGrpSpPr>
          <p:cNvPr id="2" name="Skupina 1">
            <a:extLst>
              <a:ext uri="{FF2B5EF4-FFF2-40B4-BE49-F238E27FC236}">
                <a16:creationId xmlns:a16="http://schemas.microsoft.com/office/drawing/2014/main" id="{E8E076E2-56B3-4885-96E1-58EFFA39745C}"/>
              </a:ext>
            </a:extLst>
          </p:cNvPr>
          <p:cNvGrpSpPr/>
          <p:nvPr/>
        </p:nvGrpSpPr>
        <p:grpSpPr>
          <a:xfrm>
            <a:off x="793615" y="1778500"/>
            <a:ext cx="10453409" cy="624284"/>
            <a:chOff x="793615" y="1778500"/>
            <a:chExt cx="10453409" cy="624284"/>
          </a:xfrm>
        </p:grpSpPr>
        <p:sp>
          <p:nvSpPr>
            <p:cNvPr id="1870288174" name="TextovéPole 1870288173"/>
            <p:cNvSpPr txBox="1"/>
            <p:nvPr/>
          </p:nvSpPr>
          <p:spPr bwMode="auto">
            <a:xfrm>
              <a:off x="793615" y="1843801"/>
              <a:ext cx="3772203" cy="493682"/>
            </a:xfrm>
            <a:prstGeom prst="round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latin typeface="Arial" panose="020B0604020202020204" pitchFamily="34" charset="0"/>
                  <a:ea typeface="Calibri"/>
                  <a:cs typeface="Arial" panose="020B0604020202020204" pitchFamily="34" charset="0"/>
                </a:rPr>
                <a:t>Evropská Komise</a:t>
              </a:r>
              <a:endParaRPr lang="cs-CZ" sz="2400" dirty="0">
                <a:latin typeface="Arial" panose="020B0604020202020204" pitchFamily="34" charset="0"/>
                <a:cs typeface="Arial" panose="020B0604020202020204" pitchFamily="34" charset="0"/>
              </a:endParaRPr>
            </a:p>
          </p:txBody>
        </p:sp>
        <p:sp>
          <p:nvSpPr>
            <p:cNvPr id="806861942" name="TextovéPole 806861941"/>
            <p:cNvSpPr txBox="1"/>
            <p:nvPr/>
          </p:nvSpPr>
          <p:spPr bwMode="auto">
            <a:xfrm>
              <a:off x="4652081" y="1778500"/>
              <a:ext cx="6594943" cy="624284"/>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marL="283879" indent="-283879">
                <a:buFont typeface="Arial"/>
                <a:buChar char="•"/>
                <a:defRPr/>
              </a:pPr>
              <a:r>
                <a:rPr lang="cs-CZ" sz="1600" dirty="0">
                  <a:latin typeface="Arial" panose="020B0604020202020204" pitchFamily="34" charset="0"/>
                  <a:ea typeface="Calibri"/>
                  <a:cs typeface="Arial" panose="020B0604020202020204" pitchFamily="34" charset="0"/>
                </a:rPr>
                <a:t>Spravuje přechodný rejstřík CBAM, provádí kontroly a orientační posouzení CBAM zpráv, poskytuje pokyny a školící materiály</a:t>
              </a:r>
              <a:endParaRPr lang="cs-CZ" sz="1600" dirty="0">
                <a:latin typeface="Arial" panose="020B0604020202020204" pitchFamily="34" charset="0"/>
                <a:cs typeface="Arial" panose="020B0604020202020204" pitchFamily="34" charset="0"/>
              </a:endParaRPr>
            </a:p>
          </p:txBody>
        </p:sp>
      </p:grpSp>
      <p:grpSp>
        <p:nvGrpSpPr>
          <p:cNvPr id="3" name="Skupina 2">
            <a:extLst>
              <a:ext uri="{FF2B5EF4-FFF2-40B4-BE49-F238E27FC236}">
                <a16:creationId xmlns:a16="http://schemas.microsoft.com/office/drawing/2014/main" id="{A7DD45D5-28E7-43C8-BDAE-E18314853CAC}"/>
              </a:ext>
            </a:extLst>
          </p:cNvPr>
          <p:cNvGrpSpPr/>
          <p:nvPr/>
        </p:nvGrpSpPr>
        <p:grpSpPr>
          <a:xfrm>
            <a:off x="793615" y="3087591"/>
            <a:ext cx="10433431" cy="624284"/>
            <a:chOff x="813594" y="2829775"/>
            <a:chExt cx="10433431" cy="624284"/>
          </a:xfrm>
        </p:grpSpPr>
        <p:sp>
          <p:nvSpPr>
            <p:cNvPr id="373185414" name="TextovéPole 373185413"/>
            <p:cNvSpPr txBox="1"/>
            <p:nvPr/>
          </p:nvSpPr>
          <p:spPr bwMode="auto">
            <a:xfrm>
              <a:off x="813594" y="2895076"/>
              <a:ext cx="3755283" cy="493682"/>
            </a:xfrm>
            <a:prstGeom prst="round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latin typeface="Arial" panose="020B0604020202020204" pitchFamily="34" charset="0"/>
                  <a:ea typeface="Calibri"/>
                  <a:cs typeface="Arial" panose="020B0604020202020204" pitchFamily="34" charset="0"/>
                </a:rPr>
                <a:t>Celní správa ČR</a:t>
              </a:r>
              <a:endParaRPr sz="2400" dirty="0">
                <a:latin typeface="Arial" panose="020B0604020202020204" pitchFamily="34" charset="0"/>
                <a:cs typeface="Arial" panose="020B0604020202020204" pitchFamily="34" charset="0"/>
              </a:endParaRPr>
            </a:p>
          </p:txBody>
        </p:sp>
        <p:sp>
          <p:nvSpPr>
            <p:cNvPr id="305502084" name="TextovéPole 305502083"/>
            <p:cNvSpPr txBox="1"/>
            <p:nvPr/>
          </p:nvSpPr>
          <p:spPr bwMode="auto">
            <a:xfrm>
              <a:off x="4652082" y="2829775"/>
              <a:ext cx="6594943" cy="624284"/>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marL="283878" indent="-283878">
                <a:buFont typeface="Arial"/>
                <a:buChar char="•"/>
                <a:defRPr/>
              </a:pPr>
              <a:r>
                <a:rPr lang="cs-CZ" sz="1600" dirty="0">
                  <a:latin typeface="Arial" panose="020B0604020202020204" pitchFamily="34" charset="0"/>
                  <a:ea typeface="Calibri"/>
                  <a:cs typeface="Arial" panose="020B0604020202020204" pitchFamily="34" charset="0"/>
                </a:rPr>
                <a:t>Zajišťuje registraci a přístup do přechodného registru CBAM (CBAM </a:t>
              </a:r>
              <a:r>
                <a:rPr lang="cs-CZ" sz="1600" dirty="0" err="1">
                  <a:latin typeface="Arial" panose="020B0604020202020204" pitchFamily="34" charset="0"/>
                  <a:ea typeface="Calibri"/>
                  <a:cs typeface="Arial" panose="020B0604020202020204" pitchFamily="34" charset="0"/>
                </a:rPr>
                <a:t>Trader</a:t>
              </a:r>
              <a:r>
                <a:rPr lang="cs-CZ" sz="1600" dirty="0">
                  <a:latin typeface="Arial" panose="020B0604020202020204" pitchFamily="34" charset="0"/>
                  <a:ea typeface="Calibri"/>
                  <a:cs typeface="Arial" panose="020B0604020202020204" pitchFamily="34" charset="0"/>
                </a:rPr>
                <a:t> portál)</a:t>
              </a:r>
            </a:p>
          </p:txBody>
        </p:sp>
      </p:grpSp>
      <p:grpSp>
        <p:nvGrpSpPr>
          <p:cNvPr id="4" name="Skupina 3">
            <a:extLst>
              <a:ext uri="{FF2B5EF4-FFF2-40B4-BE49-F238E27FC236}">
                <a16:creationId xmlns:a16="http://schemas.microsoft.com/office/drawing/2014/main" id="{3D922C9A-8BFF-4014-9482-496EC6F56591}"/>
              </a:ext>
            </a:extLst>
          </p:cNvPr>
          <p:cNvGrpSpPr/>
          <p:nvPr/>
        </p:nvGrpSpPr>
        <p:grpSpPr>
          <a:xfrm>
            <a:off x="793615" y="4332343"/>
            <a:ext cx="10453409" cy="624284"/>
            <a:chOff x="793975" y="3788779"/>
            <a:chExt cx="10453409" cy="624284"/>
          </a:xfrm>
        </p:grpSpPr>
        <p:sp>
          <p:nvSpPr>
            <p:cNvPr id="922881394" name="TextovéPole 922881393"/>
            <p:cNvSpPr txBox="1"/>
            <p:nvPr/>
          </p:nvSpPr>
          <p:spPr bwMode="auto">
            <a:xfrm>
              <a:off x="793975" y="3854080"/>
              <a:ext cx="3763563" cy="493682"/>
            </a:xfrm>
            <a:prstGeom prst="round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latin typeface="Arial" panose="020B0604020202020204" pitchFamily="34" charset="0"/>
                  <a:ea typeface="Calibri"/>
                  <a:cs typeface="Arial" panose="020B0604020202020204" pitchFamily="34" charset="0"/>
                </a:rPr>
                <a:t>MŽP</a:t>
              </a:r>
              <a:endParaRPr lang="cs-CZ" sz="2400" dirty="0">
                <a:latin typeface="Arial" panose="020B0604020202020204" pitchFamily="34" charset="0"/>
                <a:cs typeface="Arial" panose="020B0604020202020204" pitchFamily="34" charset="0"/>
              </a:endParaRPr>
            </a:p>
          </p:txBody>
        </p:sp>
        <p:sp>
          <p:nvSpPr>
            <p:cNvPr id="522196948" name="TextovéPole 522196947"/>
            <p:cNvSpPr txBox="1"/>
            <p:nvPr/>
          </p:nvSpPr>
          <p:spPr bwMode="auto">
            <a:xfrm>
              <a:off x="4652441" y="3788779"/>
              <a:ext cx="6594943" cy="624284"/>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marL="283878" indent="-283878">
                <a:buFont typeface="Arial"/>
                <a:buChar char="•"/>
                <a:defRPr/>
              </a:pPr>
              <a:r>
                <a:rPr lang="cs-CZ" sz="1600" dirty="0">
                  <a:latin typeface="Arial" panose="020B0604020202020204" pitchFamily="34" charset="0"/>
                  <a:cs typeface="Arial" panose="020B0604020202020204" pitchFamily="34" charset="0"/>
                </a:rPr>
                <a:t>Přezkoumává CBAM zprávy na základě posouzení Komise</a:t>
              </a:r>
            </a:p>
            <a:p>
              <a:pPr marL="283878" indent="-283878">
                <a:buFont typeface="Arial"/>
                <a:buChar char="•"/>
                <a:defRPr/>
              </a:pPr>
              <a:endParaRPr lang="cs-CZ" sz="1600" dirty="0">
                <a:latin typeface="Arial" panose="020B0604020202020204" pitchFamily="34" charset="0"/>
                <a:cs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70358556" name="Obrázek 8"/>
          <p:cNvPicPr>
            <a:picLocks noChangeAspect="1"/>
          </p:cNvPicPr>
          <p:nvPr/>
        </p:nvPicPr>
        <p:blipFill>
          <a:blip r:embed="rId3"/>
          <a:stretch/>
        </p:blipFill>
        <p:spPr bwMode="auto">
          <a:xfrm>
            <a:off x="10624240" y="5636532"/>
            <a:ext cx="1369908" cy="1369908"/>
          </a:xfrm>
          <a:prstGeom prst="rect">
            <a:avLst/>
          </a:prstGeom>
        </p:spPr>
      </p:pic>
      <p:sp>
        <p:nvSpPr>
          <p:cNvPr id="573082629" name="Nadpis 1"/>
          <p:cNvSpPr>
            <a:spLocks noGrp="1"/>
          </p:cNvSpPr>
          <p:nvPr>
            <p:ph type="title"/>
          </p:nvPr>
        </p:nvSpPr>
        <p:spPr bwMode="auto">
          <a:xfrm>
            <a:off x="2765980" y="528964"/>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Role a zodpovědnosti</a:t>
            </a:r>
          </a:p>
        </p:txBody>
      </p:sp>
      <p:grpSp>
        <p:nvGrpSpPr>
          <p:cNvPr id="2" name="Skupina 1">
            <a:extLst>
              <a:ext uri="{FF2B5EF4-FFF2-40B4-BE49-F238E27FC236}">
                <a16:creationId xmlns:a16="http://schemas.microsoft.com/office/drawing/2014/main" id="{789A1897-C104-4689-97C9-66E876EC8D4C}"/>
              </a:ext>
            </a:extLst>
          </p:cNvPr>
          <p:cNvGrpSpPr/>
          <p:nvPr/>
        </p:nvGrpSpPr>
        <p:grpSpPr>
          <a:xfrm>
            <a:off x="767736" y="2374389"/>
            <a:ext cx="10470648" cy="624284"/>
            <a:chOff x="776376" y="3754387"/>
            <a:chExt cx="10470648" cy="624284"/>
          </a:xfrm>
        </p:grpSpPr>
        <p:sp>
          <p:nvSpPr>
            <p:cNvPr id="922881394" name="TextovéPole 922881393"/>
            <p:cNvSpPr txBox="1"/>
            <p:nvPr/>
          </p:nvSpPr>
          <p:spPr bwMode="auto">
            <a:xfrm>
              <a:off x="776376" y="3819688"/>
              <a:ext cx="3763563" cy="493682"/>
            </a:xfrm>
            <a:prstGeom prst="round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solidFill>
                  <a:latin typeface="Arial" panose="020B0604020202020204" pitchFamily="34" charset="0"/>
                  <a:ea typeface="Calibri"/>
                  <a:cs typeface="Arial" panose="020B0604020202020204" pitchFamily="34" charset="0"/>
                </a:rPr>
                <a:t>Oznamující deklaranti </a:t>
              </a:r>
              <a:endParaRPr lang="cs-CZ" sz="2400" dirty="0">
                <a:solidFill>
                  <a:schemeClr val="tx1"/>
                </a:solidFill>
                <a:latin typeface="Arial" panose="020B0604020202020204" pitchFamily="34" charset="0"/>
                <a:cs typeface="Arial" panose="020B0604020202020204" pitchFamily="34" charset="0"/>
              </a:endParaRPr>
            </a:p>
          </p:txBody>
        </p:sp>
        <p:sp>
          <p:nvSpPr>
            <p:cNvPr id="522196948" name="TextovéPole 522196947"/>
            <p:cNvSpPr txBox="1"/>
            <p:nvPr/>
          </p:nvSpPr>
          <p:spPr bwMode="auto">
            <a:xfrm>
              <a:off x="4652081" y="3754387"/>
              <a:ext cx="6594943" cy="624284"/>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marL="283878" indent="-283878">
                <a:buFont typeface="Arial"/>
                <a:buChar char="•"/>
                <a:defRPr/>
              </a:pPr>
              <a:r>
                <a:rPr lang="cs-CZ" sz="1600" dirty="0">
                  <a:latin typeface="Arial" panose="020B0604020202020204" pitchFamily="34" charset="0"/>
                  <a:cs typeface="Arial" panose="020B0604020202020204" pitchFamily="34" charset="0"/>
                </a:rPr>
                <a:t>Odpovědní za plnění oznamovacích povinností a podávání CBAM zpráv</a:t>
              </a:r>
            </a:p>
          </p:txBody>
        </p:sp>
      </p:grpSp>
      <p:grpSp>
        <p:nvGrpSpPr>
          <p:cNvPr id="3" name="Skupina 2">
            <a:extLst>
              <a:ext uri="{FF2B5EF4-FFF2-40B4-BE49-F238E27FC236}">
                <a16:creationId xmlns:a16="http://schemas.microsoft.com/office/drawing/2014/main" id="{3EBA474D-BBCB-442B-90E5-DBE9FC392465}"/>
              </a:ext>
            </a:extLst>
          </p:cNvPr>
          <p:cNvGrpSpPr/>
          <p:nvPr/>
        </p:nvGrpSpPr>
        <p:grpSpPr>
          <a:xfrm>
            <a:off x="767736" y="3502582"/>
            <a:ext cx="10541458" cy="624284"/>
            <a:chOff x="767736" y="4541081"/>
            <a:chExt cx="10541458" cy="624284"/>
          </a:xfrm>
        </p:grpSpPr>
        <p:sp>
          <p:nvSpPr>
            <p:cNvPr id="817207880" name="TextovéPole 817207879"/>
            <p:cNvSpPr txBox="1"/>
            <p:nvPr/>
          </p:nvSpPr>
          <p:spPr bwMode="auto">
            <a:xfrm>
              <a:off x="767736" y="4606382"/>
              <a:ext cx="3772203" cy="493682"/>
            </a:xfrm>
            <a:prstGeom prst="round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solidFill>
                  <a:latin typeface="Arial" panose="020B0604020202020204" pitchFamily="34" charset="0"/>
                  <a:ea typeface="Calibri"/>
                  <a:cs typeface="Arial" panose="020B0604020202020204" pitchFamily="34" charset="0"/>
                </a:rPr>
                <a:t>Výrobci ze třetích zemí</a:t>
              </a:r>
              <a:endParaRPr lang="cs-CZ" sz="2400" dirty="0">
                <a:solidFill>
                  <a:schemeClr val="tx1"/>
                </a:solidFill>
                <a:latin typeface="Arial" panose="020B0604020202020204" pitchFamily="34" charset="0"/>
                <a:cs typeface="Arial" panose="020B0604020202020204" pitchFamily="34" charset="0"/>
              </a:endParaRPr>
            </a:p>
          </p:txBody>
        </p:sp>
        <p:sp>
          <p:nvSpPr>
            <p:cNvPr id="1232165002" name="TextovéPole 1232165001"/>
            <p:cNvSpPr txBox="1"/>
            <p:nvPr/>
          </p:nvSpPr>
          <p:spPr bwMode="auto">
            <a:xfrm>
              <a:off x="4714251" y="4541081"/>
              <a:ext cx="6594943" cy="624284"/>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t" anchorCtr="0" forceAA="0" compatLnSpc="0">
              <a:spAutoFit/>
            </a:bodyPr>
            <a:lstStyle/>
            <a:p>
              <a:pPr marL="283878" indent="-283878">
                <a:buFont typeface="Arial"/>
                <a:buChar char="•"/>
                <a:defRPr/>
              </a:pPr>
              <a:r>
                <a:rPr lang="cs-CZ" sz="1600" dirty="0">
                  <a:latin typeface="Arial" panose="020B0604020202020204" pitchFamily="34" charset="0"/>
                  <a:cs typeface="Arial" panose="020B0604020202020204" pitchFamily="34" charset="0"/>
                </a:rPr>
                <a:t>Monitoruje a shromažďuje data o vložených emisích ve zboží</a:t>
              </a:r>
            </a:p>
            <a:p>
              <a:pPr marL="283878" indent="-283878">
                <a:buFont typeface="Arial"/>
                <a:buChar char="•"/>
                <a:defRPr/>
              </a:pPr>
              <a:r>
                <a:rPr lang="cs-CZ" sz="1600" dirty="0">
                  <a:latin typeface="Arial" panose="020B0604020202020204" pitchFamily="34" charset="0"/>
                  <a:cs typeface="Arial" panose="020B0604020202020204" pitchFamily="34" charset="0"/>
                </a:rPr>
                <a:t>Komunikuje tato data s oznamujícím deklarantem</a:t>
              </a:r>
            </a:p>
          </p:txBody>
        </p:sp>
      </p:grpSp>
    </p:spTree>
    <p:extLst>
      <p:ext uri="{BB962C8B-B14F-4D97-AF65-F5344CB8AC3E}">
        <p14:creationId xmlns:p14="http://schemas.microsoft.com/office/powerpoint/2010/main" val="155408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FD45D3E-42DB-4061-9159-866F02ECA3FF}"/>
              </a:ext>
            </a:extLst>
          </p:cNvPr>
          <p:cNvSpPr>
            <a:spLocks noGrp="1"/>
          </p:cNvSpPr>
          <p:nvPr>
            <p:ph idx="1"/>
          </p:nvPr>
        </p:nvSpPr>
        <p:spPr>
          <a:xfrm>
            <a:off x="1075919" y="1350382"/>
            <a:ext cx="10040161" cy="4769425"/>
          </a:xfrm>
          <a:prstGeom prst="snip1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endParaRPr lang="cs-CZ" dirty="0">
              <a:solidFill>
                <a:schemeClr val="tx2"/>
              </a:solidFill>
            </a:endParaRPr>
          </a:p>
          <a:p>
            <a:endParaRPr lang="cs-CZ" dirty="0">
              <a:solidFill>
                <a:schemeClr val="tx2"/>
              </a:solidFill>
            </a:endParaRPr>
          </a:p>
        </p:txBody>
      </p:sp>
      <p:pic>
        <p:nvPicPr>
          <p:cNvPr id="15" name="Obrázek 14">
            <a:extLst>
              <a:ext uri="{FF2B5EF4-FFF2-40B4-BE49-F238E27FC236}">
                <a16:creationId xmlns:a16="http://schemas.microsoft.com/office/drawing/2014/main" id="{910EB906-B027-4E6D-8D70-5070E5E1F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32" y="5858293"/>
            <a:ext cx="1369196" cy="1369196"/>
          </a:xfrm>
          <a:prstGeom prst="rect">
            <a:avLst/>
          </a:prstGeom>
        </p:spPr>
      </p:pic>
      <p:grpSp>
        <p:nvGrpSpPr>
          <p:cNvPr id="5" name="Skupina 4">
            <a:extLst>
              <a:ext uri="{FF2B5EF4-FFF2-40B4-BE49-F238E27FC236}">
                <a16:creationId xmlns:a16="http://schemas.microsoft.com/office/drawing/2014/main" id="{DEE0C42A-9B69-4172-8F47-1912049A36E6}"/>
              </a:ext>
            </a:extLst>
          </p:cNvPr>
          <p:cNvGrpSpPr/>
          <p:nvPr/>
        </p:nvGrpSpPr>
        <p:grpSpPr>
          <a:xfrm>
            <a:off x="1421055" y="1769345"/>
            <a:ext cx="1272194" cy="1224846"/>
            <a:chOff x="1432640" y="2347269"/>
            <a:chExt cx="1272857" cy="1225484"/>
          </a:xfrm>
        </p:grpSpPr>
        <p:sp>
          <p:nvSpPr>
            <p:cNvPr id="6" name="Flowchart: Connector 5">
              <a:extLst>
                <a:ext uri="{FF2B5EF4-FFF2-40B4-BE49-F238E27FC236}">
                  <a16:creationId xmlns:a16="http://schemas.microsoft.com/office/drawing/2014/main" id="{7E57A28C-CD07-462B-9600-4F4B430AE503}"/>
                </a:ext>
              </a:extLst>
            </p:cNvPr>
            <p:cNvSpPr/>
            <p:nvPr/>
          </p:nvSpPr>
          <p:spPr>
            <a:xfrm>
              <a:off x="1432640" y="2347269"/>
              <a:ext cx="1272857" cy="1225484"/>
            </a:xfrm>
            <a:prstGeom prst="flowChartConnector">
              <a:avLst/>
            </a:prstGeom>
            <a:solidFill>
              <a:schemeClr val="bg2">
                <a:lumMod val="75000"/>
              </a:schemeClr>
            </a:solidFill>
            <a:ln>
              <a:solidFill>
                <a:srgbClr val="5D9C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971"/>
              <a:endParaRPr lang="en-US" sz="1799">
                <a:solidFill>
                  <a:prstClr val="white"/>
                </a:solidFill>
                <a:latin typeface="Barlow"/>
              </a:endParaRPr>
            </a:p>
          </p:txBody>
        </p:sp>
        <p:pic>
          <p:nvPicPr>
            <p:cNvPr id="7" name="Graphic 10" descr="Office worker male outline">
              <a:extLst>
                <a:ext uri="{FF2B5EF4-FFF2-40B4-BE49-F238E27FC236}">
                  <a16:creationId xmlns:a16="http://schemas.microsoft.com/office/drawing/2014/main" id="{1E75C0D0-586B-4F75-8DF8-3195DAE304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4734" y="2681045"/>
              <a:ext cx="528020" cy="528020"/>
            </a:xfrm>
            <a:prstGeom prst="rect">
              <a:avLst/>
            </a:prstGeom>
          </p:spPr>
        </p:pic>
        <p:pic>
          <p:nvPicPr>
            <p:cNvPr id="8" name="Graphic 11" descr="Office worker male outline">
              <a:extLst>
                <a:ext uri="{FF2B5EF4-FFF2-40B4-BE49-F238E27FC236}">
                  <a16:creationId xmlns:a16="http://schemas.microsoft.com/office/drawing/2014/main" id="{9FF256A4-8036-4885-933A-36E1274C78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9365" y="2674732"/>
              <a:ext cx="528020" cy="528020"/>
            </a:xfrm>
            <a:prstGeom prst="rect">
              <a:avLst/>
            </a:prstGeom>
          </p:spPr>
        </p:pic>
      </p:grpSp>
      <p:grpSp>
        <p:nvGrpSpPr>
          <p:cNvPr id="9" name="Skupina 8">
            <a:extLst>
              <a:ext uri="{FF2B5EF4-FFF2-40B4-BE49-F238E27FC236}">
                <a16:creationId xmlns:a16="http://schemas.microsoft.com/office/drawing/2014/main" id="{6CEC571B-B761-45D1-8D93-06A6EB0EA92F}"/>
              </a:ext>
            </a:extLst>
          </p:cNvPr>
          <p:cNvGrpSpPr/>
          <p:nvPr/>
        </p:nvGrpSpPr>
        <p:grpSpPr>
          <a:xfrm>
            <a:off x="4117598" y="1815172"/>
            <a:ext cx="1272194" cy="1224846"/>
            <a:chOff x="4116566" y="2347269"/>
            <a:chExt cx="1272857" cy="1225484"/>
          </a:xfrm>
        </p:grpSpPr>
        <p:sp>
          <p:nvSpPr>
            <p:cNvPr id="10" name="Flowchart: Connector 12">
              <a:extLst>
                <a:ext uri="{FF2B5EF4-FFF2-40B4-BE49-F238E27FC236}">
                  <a16:creationId xmlns:a16="http://schemas.microsoft.com/office/drawing/2014/main" id="{612AF9AE-FDB2-44E2-ADEC-13CADD390BF0}"/>
                </a:ext>
              </a:extLst>
            </p:cNvPr>
            <p:cNvSpPr/>
            <p:nvPr/>
          </p:nvSpPr>
          <p:spPr>
            <a:xfrm>
              <a:off x="4116566" y="2347269"/>
              <a:ext cx="1272857" cy="1225484"/>
            </a:xfrm>
            <a:prstGeom prst="flowChartConnector">
              <a:avLst/>
            </a:prstGeom>
            <a:solidFill>
              <a:schemeClr val="bg2">
                <a:lumMod val="75000"/>
              </a:schemeClr>
            </a:solidFill>
            <a:ln>
              <a:solidFill>
                <a:srgbClr val="5D9C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971"/>
              <a:endParaRPr lang="en-US" sz="1799">
                <a:solidFill>
                  <a:prstClr val="white"/>
                </a:solidFill>
                <a:latin typeface="Barlow"/>
              </a:endParaRPr>
            </a:p>
          </p:txBody>
        </p:sp>
        <p:pic>
          <p:nvPicPr>
            <p:cNvPr id="11" name="Graphic 13" descr="Document outline">
              <a:extLst>
                <a:ext uri="{FF2B5EF4-FFF2-40B4-BE49-F238E27FC236}">
                  <a16:creationId xmlns:a16="http://schemas.microsoft.com/office/drawing/2014/main" id="{1F86D6D1-33B9-4C9C-984D-AFE187E8AD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248660" y="2681045"/>
              <a:ext cx="528020" cy="528020"/>
            </a:xfrm>
            <a:prstGeom prst="rect">
              <a:avLst/>
            </a:prstGeom>
          </p:spPr>
        </p:pic>
        <p:pic>
          <p:nvPicPr>
            <p:cNvPr id="12" name="Graphic 14" descr="Filing Box Archive outline">
              <a:extLst>
                <a:ext uri="{FF2B5EF4-FFF2-40B4-BE49-F238E27FC236}">
                  <a16:creationId xmlns:a16="http://schemas.microsoft.com/office/drawing/2014/main" id="{4CBCFC46-529D-406D-A3B1-A0FA1D4462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693291" y="2731294"/>
              <a:ext cx="528020" cy="528020"/>
            </a:xfrm>
            <a:prstGeom prst="rect">
              <a:avLst/>
            </a:prstGeom>
          </p:spPr>
        </p:pic>
      </p:grpSp>
      <p:grpSp>
        <p:nvGrpSpPr>
          <p:cNvPr id="13" name="Skupina 12">
            <a:extLst>
              <a:ext uri="{FF2B5EF4-FFF2-40B4-BE49-F238E27FC236}">
                <a16:creationId xmlns:a16="http://schemas.microsoft.com/office/drawing/2014/main" id="{8872D1CB-93E5-4CB2-844D-DC4312068E16}"/>
              </a:ext>
            </a:extLst>
          </p:cNvPr>
          <p:cNvGrpSpPr/>
          <p:nvPr/>
        </p:nvGrpSpPr>
        <p:grpSpPr>
          <a:xfrm>
            <a:off x="6747725" y="1838738"/>
            <a:ext cx="1272194" cy="1224846"/>
            <a:chOff x="6748063" y="2347269"/>
            <a:chExt cx="1272857" cy="1225484"/>
          </a:xfrm>
        </p:grpSpPr>
        <p:sp>
          <p:nvSpPr>
            <p:cNvPr id="14" name="Flowchart: Connector 15">
              <a:extLst>
                <a:ext uri="{FF2B5EF4-FFF2-40B4-BE49-F238E27FC236}">
                  <a16:creationId xmlns:a16="http://schemas.microsoft.com/office/drawing/2014/main" id="{F08CD9F3-AFA3-4F2C-A9AE-59513847135B}"/>
                </a:ext>
              </a:extLst>
            </p:cNvPr>
            <p:cNvSpPr/>
            <p:nvPr/>
          </p:nvSpPr>
          <p:spPr>
            <a:xfrm>
              <a:off x="6748063" y="2347269"/>
              <a:ext cx="1272857" cy="1225484"/>
            </a:xfrm>
            <a:prstGeom prst="flowChartConnector">
              <a:avLst/>
            </a:prstGeom>
            <a:solidFill>
              <a:schemeClr val="bg2">
                <a:lumMod val="75000"/>
              </a:schemeClr>
            </a:solidFill>
            <a:ln>
              <a:solidFill>
                <a:srgbClr val="5D9C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971"/>
              <a:endParaRPr lang="en-US" sz="1799">
                <a:solidFill>
                  <a:prstClr val="white"/>
                </a:solidFill>
                <a:latin typeface="Barlow"/>
              </a:endParaRPr>
            </a:p>
          </p:txBody>
        </p:sp>
        <p:pic>
          <p:nvPicPr>
            <p:cNvPr id="16" name="Graphic 16">
              <a:extLst>
                <a:ext uri="{FF2B5EF4-FFF2-40B4-BE49-F238E27FC236}">
                  <a16:creationId xmlns:a16="http://schemas.microsoft.com/office/drawing/2014/main" id="{C52A6602-DD61-4C1C-A7F5-B7B5019BEB8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880157" y="2681045"/>
              <a:ext cx="528020" cy="528020"/>
            </a:xfrm>
            <a:prstGeom prst="rect">
              <a:avLst/>
            </a:prstGeom>
            <a:noFill/>
            <a:ln>
              <a:noFill/>
            </a:ln>
          </p:spPr>
        </p:pic>
        <p:pic>
          <p:nvPicPr>
            <p:cNvPr id="17" name="Graphic 17" descr="Laptop with solid fill">
              <a:extLst>
                <a:ext uri="{FF2B5EF4-FFF2-40B4-BE49-F238E27FC236}">
                  <a16:creationId xmlns:a16="http://schemas.microsoft.com/office/drawing/2014/main" id="{01C1AD42-58CF-411F-8AD9-AF032C81DB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371923" y="2731294"/>
              <a:ext cx="528020" cy="528020"/>
            </a:xfrm>
            <a:prstGeom prst="rect">
              <a:avLst/>
            </a:prstGeom>
          </p:spPr>
        </p:pic>
      </p:grpSp>
      <p:grpSp>
        <p:nvGrpSpPr>
          <p:cNvPr id="18" name="Skupina 17">
            <a:extLst>
              <a:ext uri="{FF2B5EF4-FFF2-40B4-BE49-F238E27FC236}">
                <a16:creationId xmlns:a16="http://schemas.microsoft.com/office/drawing/2014/main" id="{E29F98A8-9DB7-4EAE-9E64-2EF0D770A256}"/>
              </a:ext>
            </a:extLst>
          </p:cNvPr>
          <p:cNvGrpSpPr/>
          <p:nvPr/>
        </p:nvGrpSpPr>
        <p:grpSpPr>
          <a:xfrm>
            <a:off x="9423081" y="1769345"/>
            <a:ext cx="1272194" cy="1224846"/>
            <a:chOff x="9446011" y="2347269"/>
            <a:chExt cx="1272857" cy="1225484"/>
          </a:xfrm>
        </p:grpSpPr>
        <p:sp>
          <p:nvSpPr>
            <p:cNvPr id="19" name="Flowchart: Connector 18">
              <a:extLst>
                <a:ext uri="{FF2B5EF4-FFF2-40B4-BE49-F238E27FC236}">
                  <a16:creationId xmlns:a16="http://schemas.microsoft.com/office/drawing/2014/main" id="{A737C1DC-D449-43AE-813E-CE86149BDD66}"/>
                </a:ext>
              </a:extLst>
            </p:cNvPr>
            <p:cNvSpPr/>
            <p:nvPr/>
          </p:nvSpPr>
          <p:spPr>
            <a:xfrm>
              <a:off x="9446011" y="2347269"/>
              <a:ext cx="1272857" cy="1225484"/>
            </a:xfrm>
            <a:prstGeom prst="flowChartConnector">
              <a:avLst/>
            </a:prstGeom>
            <a:solidFill>
              <a:schemeClr val="bg2">
                <a:lumMod val="75000"/>
              </a:schemeClr>
            </a:solidFill>
            <a:ln>
              <a:solidFill>
                <a:srgbClr val="5D9C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971"/>
              <a:endParaRPr lang="en-US" sz="1799">
                <a:solidFill>
                  <a:prstClr val="white"/>
                </a:solidFill>
                <a:latin typeface="Barlow"/>
              </a:endParaRPr>
            </a:p>
          </p:txBody>
        </p:sp>
        <p:pic>
          <p:nvPicPr>
            <p:cNvPr id="20" name="Graphic 16">
              <a:extLst>
                <a:ext uri="{FF2B5EF4-FFF2-40B4-BE49-F238E27FC236}">
                  <a16:creationId xmlns:a16="http://schemas.microsoft.com/office/drawing/2014/main" id="{B94EC0DC-FFB5-4793-9CD9-0C5C70C2B4D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578105" y="2709326"/>
              <a:ext cx="528020" cy="528020"/>
            </a:xfrm>
            <a:prstGeom prst="rect">
              <a:avLst/>
            </a:prstGeom>
            <a:noFill/>
            <a:ln>
              <a:noFill/>
            </a:ln>
          </p:spPr>
        </p:pic>
        <p:pic>
          <p:nvPicPr>
            <p:cNvPr id="21" name="Graphic 20" descr="Laptop with solid fill">
              <a:extLst>
                <a:ext uri="{FF2B5EF4-FFF2-40B4-BE49-F238E27FC236}">
                  <a16:creationId xmlns:a16="http://schemas.microsoft.com/office/drawing/2014/main" id="{306DDA51-7E8B-4AC5-8878-43CA1C2873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069871" y="2806710"/>
              <a:ext cx="528020" cy="528020"/>
            </a:xfrm>
            <a:prstGeom prst="rect">
              <a:avLst/>
            </a:prstGeom>
          </p:spPr>
        </p:pic>
        <p:pic>
          <p:nvPicPr>
            <p:cNvPr id="22" name="Graphic 22" descr="Single gear with solid fill">
              <a:extLst>
                <a:ext uri="{FF2B5EF4-FFF2-40B4-BE49-F238E27FC236}">
                  <a16:creationId xmlns:a16="http://schemas.microsoft.com/office/drawing/2014/main" id="{A2C49DD1-8D09-4CE5-87C5-AC9F41E92E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48895" y="2427073"/>
              <a:ext cx="468553" cy="468553"/>
            </a:xfrm>
            <a:prstGeom prst="rect">
              <a:avLst/>
            </a:prstGeom>
          </p:spPr>
        </p:pic>
      </p:grpSp>
      <p:sp>
        <p:nvSpPr>
          <p:cNvPr id="4" name="TextovéPole 3">
            <a:extLst>
              <a:ext uri="{FF2B5EF4-FFF2-40B4-BE49-F238E27FC236}">
                <a16:creationId xmlns:a16="http://schemas.microsoft.com/office/drawing/2014/main" id="{312AB92E-37CC-4E5E-8E38-2184FE2DA321}"/>
              </a:ext>
            </a:extLst>
          </p:cNvPr>
          <p:cNvSpPr txBox="1"/>
          <p:nvPr/>
        </p:nvSpPr>
        <p:spPr>
          <a:xfrm>
            <a:off x="8777275" y="3566524"/>
            <a:ext cx="2538678" cy="369140"/>
          </a:xfrm>
          <a:prstGeom prst="rect">
            <a:avLst/>
          </a:prstGeom>
          <a:noFill/>
        </p:spPr>
        <p:txBody>
          <a:bodyPr wrap="square" rtlCol="0">
            <a:spAutoFit/>
          </a:bodyPr>
          <a:lstStyle/>
          <a:p>
            <a:pPr algn="ctr" defTabSz="456971"/>
            <a:r>
              <a:rPr lang="cs-CZ" sz="1799" b="1" dirty="0">
                <a:solidFill>
                  <a:srgbClr val="000000"/>
                </a:solidFill>
                <a:latin typeface="Arial" panose="020B0604020202020204" pitchFamily="34" charset="0"/>
                <a:cs typeface="Arial" panose="020B0604020202020204" pitchFamily="34" charset="0"/>
              </a:rPr>
              <a:t>Evropská komise</a:t>
            </a:r>
          </a:p>
        </p:txBody>
      </p:sp>
      <p:sp>
        <p:nvSpPr>
          <p:cNvPr id="27" name="TextovéPole 26">
            <a:extLst>
              <a:ext uri="{FF2B5EF4-FFF2-40B4-BE49-F238E27FC236}">
                <a16:creationId xmlns:a16="http://schemas.microsoft.com/office/drawing/2014/main" id="{93546253-1864-4092-AD04-F241FED74F86}"/>
              </a:ext>
            </a:extLst>
          </p:cNvPr>
          <p:cNvSpPr txBox="1"/>
          <p:nvPr/>
        </p:nvSpPr>
        <p:spPr>
          <a:xfrm>
            <a:off x="3426931" y="3571261"/>
            <a:ext cx="2753812" cy="861325"/>
          </a:xfrm>
          <a:prstGeom prst="rect">
            <a:avLst/>
          </a:prstGeom>
          <a:noFill/>
        </p:spPr>
        <p:txBody>
          <a:bodyPr wrap="square" rtlCol="0">
            <a:spAutoFit/>
          </a:bodyPr>
          <a:lstStyle/>
          <a:p>
            <a:pPr algn="ctr" defTabSz="456971"/>
            <a:r>
              <a:rPr lang="cs-CZ" sz="1799" b="1" dirty="0">
                <a:solidFill>
                  <a:srgbClr val="000000"/>
                </a:solidFill>
                <a:latin typeface="Arial" panose="020B0604020202020204" pitchFamily="34" charset="0"/>
                <a:cs typeface="Arial" panose="020B0604020202020204" pitchFamily="34" charset="0"/>
              </a:rPr>
              <a:t>Užitečné dokumenty:</a:t>
            </a:r>
          </a:p>
          <a:p>
            <a:pPr marL="285607" indent="-285607" defTabSz="456971">
              <a:buFont typeface="Arial" panose="020B0604020202020204" pitchFamily="34" charset="0"/>
              <a:buChar char="•"/>
            </a:pPr>
            <a:r>
              <a:rPr lang="cs-CZ" sz="1599" dirty="0">
                <a:solidFill>
                  <a:srgbClr val="000000"/>
                </a:solidFill>
                <a:latin typeface="Arial" panose="020B0604020202020204" pitchFamily="34" charset="0"/>
                <a:cs typeface="Arial" panose="020B0604020202020204" pitchFamily="34" charset="0"/>
              </a:rPr>
              <a:t>Pokyny, manuály, FAQ</a:t>
            </a:r>
          </a:p>
          <a:p>
            <a:pPr marL="285607" indent="-285607" defTabSz="456971">
              <a:buFont typeface="Arial" panose="020B0604020202020204" pitchFamily="34" charset="0"/>
              <a:buChar char="•"/>
            </a:pPr>
            <a:r>
              <a:rPr lang="cs-CZ" sz="1599" dirty="0" err="1">
                <a:solidFill>
                  <a:srgbClr val="000000"/>
                </a:solidFill>
                <a:latin typeface="Arial" panose="020B0604020202020204" pitchFamily="34" charset="0"/>
                <a:cs typeface="Arial" panose="020B0604020202020204" pitchFamily="34" charset="0"/>
              </a:rPr>
              <a:t>Webináře</a:t>
            </a:r>
            <a:r>
              <a:rPr lang="cs-CZ" sz="1599" dirty="0">
                <a:solidFill>
                  <a:srgbClr val="000000"/>
                </a:solidFill>
                <a:latin typeface="Arial" panose="020B0604020202020204" pitchFamily="34" charset="0"/>
                <a:cs typeface="Arial" panose="020B0604020202020204" pitchFamily="34" charset="0"/>
              </a:rPr>
              <a:t>, e-</a:t>
            </a:r>
            <a:r>
              <a:rPr lang="cs-CZ" sz="1599" dirty="0" err="1">
                <a:solidFill>
                  <a:srgbClr val="000000"/>
                </a:solidFill>
                <a:latin typeface="Arial" panose="020B0604020202020204" pitchFamily="34" charset="0"/>
                <a:cs typeface="Arial" panose="020B0604020202020204" pitchFamily="34" charset="0"/>
              </a:rPr>
              <a:t>learning</a:t>
            </a:r>
            <a:endParaRPr lang="cs-CZ" sz="1599" dirty="0">
              <a:solidFill>
                <a:srgbClr val="000000"/>
              </a:solidFill>
              <a:latin typeface="Arial" panose="020B0604020202020204" pitchFamily="34" charset="0"/>
              <a:cs typeface="Arial" panose="020B0604020202020204" pitchFamily="34" charset="0"/>
            </a:endParaRPr>
          </a:p>
        </p:txBody>
      </p:sp>
      <p:sp>
        <p:nvSpPr>
          <p:cNvPr id="28" name="TextovéPole 27">
            <a:extLst>
              <a:ext uri="{FF2B5EF4-FFF2-40B4-BE49-F238E27FC236}">
                <a16:creationId xmlns:a16="http://schemas.microsoft.com/office/drawing/2014/main" id="{CF39F5AC-BCD2-4D8E-8EFA-0552F946CAF5}"/>
              </a:ext>
            </a:extLst>
          </p:cNvPr>
          <p:cNvSpPr txBox="1"/>
          <p:nvPr/>
        </p:nvSpPr>
        <p:spPr>
          <a:xfrm>
            <a:off x="6138155" y="3566525"/>
            <a:ext cx="2538678" cy="861325"/>
          </a:xfrm>
          <a:prstGeom prst="rect">
            <a:avLst/>
          </a:prstGeom>
          <a:noFill/>
        </p:spPr>
        <p:txBody>
          <a:bodyPr wrap="square" rtlCol="0">
            <a:spAutoFit/>
          </a:bodyPr>
          <a:lstStyle/>
          <a:p>
            <a:pPr algn="ctr" defTabSz="456971"/>
            <a:r>
              <a:rPr lang="cs-CZ" sz="1799" b="1" dirty="0">
                <a:solidFill>
                  <a:srgbClr val="000000"/>
                </a:solidFill>
                <a:latin typeface="Arial" panose="020B0604020202020204" pitchFamily="34" charset="0"/>
                <a:cs typeface="Arial" panose="020B0604020202020204" pitchFamily="34" charset="0"/>
              </a:rPr>
              <a:t>Příslušný orgán:</a:t>
            </a:r>
          </a:p>
          <a:p>
            <a:pPr marL="285607" indent="-285607" defTabSz="456971">
              <a:buFont typeface="Arial" panose="020B0604020202020204" pitchFamily="34" charset="0"/>
              <a:buChar char="•"/>
            </a:pPr>
            <a:r>
              <a:rPr lang="cs-CZ" sz="1599" dirty="0">
                <a:solidFill>
                  <a:srgbClr val="000000"/>
                </a:solidFill>
                <a:latin typeface="Arial" panose="020B0604020202020204" pitchFamily="34" charset="0"/>
                <a:cs typeface="Arial" panose="020B0604020202020204" pitchFamily="34" charset="0"/>
              </a:rPr>
              <a:t>Celní správa</a:t>
            </a:r>
          </a:p>
          <a:p>
            <a:pPr marL="285607" indent="-285607" defTabSz="456971">
              <a:buFont typeface="Arial" panose="020B0604020202020204" pitchFamily="34" charset="0"/>
              <a:buChar char="•"/>
            </a:pPr>
            <a:r>
              <a:rPr lang="cs-CZ" sz="1599" dirty="0">
                <a:solidFill>
                  <a:srgbClr val="000000"/>
                </a:solidFill>
                <a:latin typeface="Arial" panose="020B0604020202020204" pitchFamily="34" charset="0"/>
                <a:cs typeface="Arial" panose="020B0604020202020204" pitchFamily="34" charset="0"/>
              </a:rPr>
              <a:t>MŽP</a:t>
            </a:r>
          </a:p>
        </p:txBody>
      </p:sp>
      <p:sp>
        <p:nvSpPr>
          <p:cNvPr id="29" name="TextovéPole 28">
            <a:extLst>
              <a:ext uri="{FF2B5EF4-FFF2-40B4-BE49-F238E27FC236}">
                <a16:creationId xmlns:a16="http://schemas.microsoft.com/office/drawing/2014/main" id="{6CC13B59-A4CF-46BD-A4B7-9A20CAE6F76A}"/>
              </a:ext>
            </a:extLst>
          </p:cNvPr>
          <p:cNvSpPr txBox="1"/>
          <p:nvPr/>
        </p:nvSpPr>
        <p:spPr>
          <a:xfrm>
            <a:off x="677919" y="3544199"/>
            <a:ext cx="2639120" cy="369140"/>
          </a:xfrm>
          <a:prstGeom prst="rect">
            <a:avLst/>
          </a:prstGeom>
          <a:noFill/>
        </p:spPr>
        <p:txBody>
          <a:bodyPr wrap="square" rtlCol="0">
            <a:spAutoFit/>
          </a:bodyPr>
          <a:lstStyle/>
          <a:p>
            <a:pPr algn="ctr" defTabSz="456971"/>
            <a:r>
              <a:rPr lang="cs-CZ" sz="1799" b="1" dirty="0">
                <a:solidFill>
                  <a:srgbClr val="000000"/>
                </a:solidFill>
                <a:latin typeface="Arial" panose="020B0604020202020204" pitchFamily="34" charset="0"/>
                <a:cs typeface="Arial" panose="020B0604020202020204" pitchFamily="34" charset="0"/>
              </a:rPr>
              <a:t>Oznamující deklaranti</a:t>
            </a:r>
          </a:p>
        </p:txBody>
      </p:sp>
      <p:pic>
        <p:nvPicPr>
          <p:cNvPr id="30" name="Graphic 33" descr="Chevron arrows with solid fill">
            <a:extLst>
              <a:ext uri="{FF2B5EF4-FFF2-40B4-BE49-F238E27FC236}">
                <a16:creationId xmlns:a16="http://schemas.microsoft.com/office/drawing/2014/main" id="{7FDA0005-78EB-4D89-BFA5-FF444D15D7E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27776" y="2214774"/>
            <a:ext cx="442879" cy="442879"/>
          </a:xfrm>
          <a:prstGeom prst="rect">
            <a:avLst/>
          </a:prstGeom>
        </p:spPr>
      </p:pic>
      <p:pic>
        <p:nvPicPr>
          <p:cNvPr id="31" name="Graphic 33" descr="Chevron arrows with solid fill">
            <a:extLst>
              <a:ext uri="{FF2B5EF4-FFF2-40B4-BE49-F238E27FC236}">
                <a16:creationId xmlns:a16="http://schemas.microsoft.com/office/drawing/2014/main" id="{9B073E1D-74CE-40F4-99EE-216E0594B6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98106" y="2193803"/>
            <a:ext cx="442879" cy="442879"/>
          </a:xfrm>
          <a:prstGeom prst="rect">
            <a:avLst/>
          </a:prstGeom>
        </p:spPr>
      </p:pic>
      <p:pic>
        <p:nvPicPr>
          <p:cNvPr id="32" name="Graphic 33" descr="Chevron arrows with solid fill">
            <a:extLst>
              <a:ext uri="{FF2B5EF4-FFF2-40B4-BE49-F238E27FC236}">
                <a16:creationId xmlns:a16="http://schemas.microsoft.com/office/drawing/2014/main" id="{61C2D460-2F10-41EB-82D8-8769BFC302E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10130" y="2206155"/>
            <a:ext cx="442879" cy="442879"/>
          </a:xfrm>
          <a:prstGeom prst="rect">
            <a:avLst/>
          </a:prstGeom>
        </p:spPr>
      </p:pic>
      <p:sp>
        <p:nvSpPr>
          <p:cNvPr id="33" name="TextovéPole 32">
            <a:extLst>
              <a:ext uri="{FF2B5EF4-FFF2-40B4-BE49-F238E27FC236}">
                <a16:creationId xmlns:a16="http://schemas.microsoft.com/office/drawing/2014/main" id="{B0E3F432-4C37-431D-B9D5-5AF85410BAB7}"/>
              </a:ext>
            </a:extLst>
          </p:cNvPr>
          <p:cNvSpPr txBox="1"/>
          <p:nvPr/>
        </p:nvSpPr>
        <p:spPr>
          <a:xfrm>
            <a:off x="840938" y="4799885"/>
            <a:ext cx="4925035" cy="15997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456971"/>
            <a:r>
              <a:rPr lang="cs-CZ" dirty="0">
                <a:solidFill>
                  <a:srgbClr val="000000"/>
                </a:solidFill>
                <a:latin typeface="Arial" panose="020B0604020202020204" pitchFamily="34" charset="0"/>
                <a:cs typeface="Arial" panose="020B0604020202020204" pitchFamily="34" charset="0"/>
              </a:rPr>
              <a:t>Celní správa: </a:t>
            </a:r>
          </a:p>
          <a:p>
            <a:pPr marL="285607" indent="-285607" defTabSz="456971">
              <a:buFont typeface="Arial" panose="020B0604020202020204" pitchFamily="34" charset="0"/>
              <a:buChar char="•"/>
            </a:pPr>
            <a:r>
              <a:rPr lang="pl-PL" sz="1599" dirty="0">
                <a:solidFill>
                  <a:srgbClr val="000000"/>
                </a:solidFill>
                <a:latin typeface="Arial" panose="020B0604020202020204" pitchFamily="34" charset="0"/>
                <a:cs typeface="Arial" panose="020B0604020202020204" pitchFamily="34" charset="0"/>
              </a:rPr>
              <a:t>dotazy k registračnímu postupu na </a:t>
            </a:r>
            <a:r>
              <a:rPr lang="pl-PL" sz="1599" b="1" dirty="0">
                <a:solidFill>
                  <a:srgbClr val="000000"/>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Reg_uumds@cs.mfcr.cz</a:t>
            </a:r>
            <a:endParaRPr lang="pl-PL" sz="1599" b="1" dirty="0">
              <a:solidFill>
                <a:srgbClr val="000000"/>
              </a:solidFill>
              <a:latin typeface="Arial" panose="020B0604020202020204" pitchFamily="34" charset="0"/>
              <a:cs typeface="Arial" panose="020B0604020202020204" pitchFamily="34" charset="0"/>
            </a:endParaRPr>
          </a:p>
          <a:p>
            <a:pPr marL="285607" indent="-285607" defTabSz="456971">
              <a:buFont typeface="Arial" panose="020B0604020202020204" pitchFamily="34" charset="0"/>
              <a:buChar char="•"/>
            </a:pPr>
            <a:r>
              <a:rPr lang="pl-PL" sz="1599" dirty="0">
                <a:solidFill>
                  <a:srgbClr val="000000"/>
                </a:solidFill>
                <a:latin typeface="Arial" panose="020B0604020202020204" pitchFamily="34" charset="0"/>
                <a:cs typeface="Arial" panose="020B0604020202020204" pitchFamily="34" charset="0"/>
              </a:rPr>
              <a:t>Obecnější dotazy k celním záležitostem na </a:t>
            </a:r>
            <a:r>
              <a:rPr lang="pl-PL" sz="1599" b="1" dirty="0">
                <a:solidFill>
                  <a:srgbClr val="000000"/>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CBAM@cs.mfcr.cz</a:t>
            </a:r>
            <a:r>
              <a:rPr lang="pl-PL" sz="1599" b="1" dirty="0">
                <a:solidFill>
                  <a:srgbClr val="000000"/>
                </a:solidFill>
                <a:latin typeface="Arial" panose="020B0604020202020204" pitchFamily="34" charset="0"/>
                <a:cs typeface="Arial" panose="020B0604020202020204" pitchFamily="34" charset="0"/>
              </a:rPr>
              <a:t> </a:t>
            </a:r>
          </a:p>
          <a:p>
            <a:pPr marL="285607" indent="-285607" defTabSz="456971">
              <a:buFont typeface="Arial" panose="020B0604020202020204" pitchFamily="34" charset="0"/>
              <a:buChar char="•"/>
            </a:pPr>
            <a:endParaRPr lang="pl-PL" sz="1599" b="1" dirty="0">
              <a:solidFill>
                <a:srgbClr val="000000"/>
              </a:solidFill>
              <a:latin typeface="Arial" panose="020B0604020202020204" pitchFamily="34" charset="0"/>
              <a:cs typeface="Arial" panose="020B0604020202020204" pitchFamily="34" charset="0"/>
            </a:endParaRPr>
          </a:p>
        </p:txBody>
      </p:sp>
      <p:sp>
        <p:nvSpPr>
          <p:cNvPr id="34" name="TextovéPole 33">
            <a:extLst>
              <a:ext uri="{FF2B5EF4-FFF2-40B4-BE49-F238E27FC236}">
                <a16:creationId xmlns:a16="http://schemas.microsoft.com/office/drawing/2014/main" id="{23198C01-F769-4335-972B-CD3846235E7A}"/>
              </a:ext>
            </a:extLst>
          </p:cNvPr>
          <p:cNvSpPr txBox="1"/>
          <p:nvPr/>
        </p:nvSpPr>
        <p:spPr>
          <a:xfrm>
            <a:off x="6390918" y="4799885"/>
            <a:ext cx="4925035" cy="8922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456971"/>
            <a:r>
              <a:rPr lang="cs-CZ" dirty="0">
                <a:solidFill>
                  <a:srgbClr val="000000"/>
                </a:solidFill>
                <a:latin typeface="Arial" panose="020B0604020202020204" pitchFamily="34" charset="0"/>
                <a:cs typeface="Arial" panose="020B0604020202020204" pitchFamily="34" charset="0"/>
              </a:rPr>
              <a:t>Ministerstvo životního prostředí:</a:t>
            </a:r>
          </a:p>
          <a:p>
            <a:pPr marL="285607" indent="-285607" defTabSz="456971">
              <a:buFont typeface="Arial" panose="020B0604020202020204" pitchFamily="34" charset="0"/>
              <a:buChar char="•"/>
            </a:pPr>
            <a:r>
              <a:rPr lang="pl-PL" sz="1599" dirty="0">
                <a:solidFill>
                  <a:srgbClr val="000000"/>
                </a:solidFill>
                <a:latin typeface="Arial" panose="020B0604020202020204" pitchFamily="34" charset="0"/>
                <a:cs typeface="Arial" panose="020B0604020202020204" pitchFamily="34" charset="0"/>
              </a:rPr>
              <a:t>dotazy ohledně vyplnění CBAM zprávy na </a:t>
            </a:r>
            <a:r>
              <a:rPr lang="pl-PL" sz="1599" b="1" dirty="0">
                <a:solidFill>
                  <a:srgbClr val="000000"/>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CBAM_ETS@mzp.cz</a:t>
            </a:r>
            <a:r>
              <a:rPr lang="pl-PL" sz="1599" b="1" dirty="0">
                <a:solidFill>
                  <a:srgbClr val="000000"/>
                </a:solidFill>
                <a:latin typeface="Arial" panose="020B0604020202020204" pitchFamily="34" charset="0"/>
                <a:cs typeface="Arial" panose="020B0604020202020204" pitchFamily="34" charset="0"/>
              </a:rPr>
              <a:t> </a:t>
            </a:r>
            <a:endParaRPr lang="cs-CZ" sz="1599" b="1" dirty="0">
              <a:solidFill>
                <a:srgbClr val="000000"/>
              </a:solidFill>
              <a:latin typeface="Arial" panose="020B0604020202020204" pitchFamily="34" charset="0"/>
              <a:cs typeface="Arial" panose="020B0604020202020204" pitchFamily="34" charset="0"/>
            </a:endParaRPr>
          </a:p>
        </p:txBody>
      </p:sp>
      <p:sp>
        <p:nvSpPr>
          <p:cNvPr id="37" name="Nadpis 1">
            <a:extLst>
              <a:ext uri="{FF2B5EF4-FFF2-40B4-BE49-F238E27FC236}">
                <a16:creationId xmlns:a16="http://schemas.microsoft.com/office/drawing/2014/main" id="{820E1B9F-9B9F-4F93-842C-0D9F2BC574AF}"/>
              </a:ext>
            </a:extLst>
          </p:cNvPr>
          <p:cNvSpPr txBox="1">
            <a:spLocks/>
          </p:cNvSpPr>
          <p:nvPr/>
        </p:nvSpPr>
        <p:spPr>
          <a:xfrm>
            <a:off x="2497817" y="568740"/>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cs-CZ" sz="3198" dirty="0">
                <a:solidFill>
                  <a:prstClr val="white"/>
                </a:solidFill>
                <a:latin typeface="Arial" panose="020B0604020202020204" pitchFamily="34" charset="0"/>
                <a:cs typeface="Arial" panose="020B0604020202020204" pitchFamily="34" charset="0"/>
              </a:rPr>
              <a:t>Komunikace</a:t>
            </a:r>
          </a:p>
        </p:txBody>
      </p:sp>
    </p:spTree>
    <p:extLst>
      <p:ext uri="{BB962C8B-B14F-4D97-AF65-F5344CB8AC3E}">
        <p14:creationId xmlns:p14="http://schemas.microsoft.com/office/powerpoint/2010/main" val="2729737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646078"/>
            <a:ext cx="10050921" cy="4786955"/>
          </a:xfrm>
        </p:spPr>
        <p:txBody>
          <a:bodyPr>
            <a:normAutofit/>
          </a:bodyPr>
          <a:lstStyle/>
          <a:p>
            <a:pPr marL="285607" indent="-285607">
              <a:buFont typeface="Arial" panose="020B0604020202020204" pitchFamily="34" charset="0"/>
              <a:buChar char="•"/>
              <a:defRPr/>
            </a:pPr>
            <a:r>
              <a:rPr lang="cs-CZ" sz="1799" b="1" dirty="0">
                <a:solidFill>
                  <a:srgbClr val="000000"/>
                </a:solidFill>
                <a:latin typeface="Arial" panose="020B0604020202020204" pitchFamily="34" charset="0"/>
                <a:ea typeface="Arial"/>
                <a:cs typeface="Arial" panose="020B0604020202020204" pitchFamily="34" charset="0"/>
              </a:rPr>
              <a:t>Standardní (defaultní) hodnoty: </a:t>
            </a:r>
            <a:endParaRPr lang="cs-CZ" sz="1799"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99" b="1" dirty="0">
                <a:solidFill>
                  <a:srgbClr val="000000"/>
                </a:solidFill>
                <a:latin typeface="Arial" panose="020B0604020202020204" pitchFamily="34" charset="0"/>
                <a:ea typeface="Arial"/>
                <a:cs typeface="Arial" panose="020B0604020202020204" pitchFamily="34" charset="0"/>
              </a:rPr>
              <a:t>Do 31. července 2024 (první 3 reporty – dovozy do 30.  června) </a:t>
            </a:r>
            <a:r>
              <a:rPr lang="cs-CZ" sz="1599" dirty="0">
                <a:solidFill>
                  <a:srgbClr val="000000"/>
                </a:solidFill>
                <a:latin typeface="Arial" panose="020B0604020202020204" pitchFamily="34" charset="0"/>
                <a:ea typeface="Arial"/>
                <a:cs typeface="Arial" panose="020B0604020202020204" pitchFamily="34" charset="0"/>
              </a:rPr>
              <a:t>pro určení 100 % vložených emisí ve zboží</a:t>
            </a:r>
            <a:endParaRPr lang="cs-CZ" sz="1599"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99" dirty="0">
                <a:solidFill>
                  <a:srgbClr val="000000"/>
                </a:solidFill>
                <a:latin typeface="Arial" panose="020B0604020202020204" pitchFamily="34" charset="0"/>
                <a:ea typeface="Arial"/>
                <a:cs typeface="Arial" panose="020B0604020202020204" pitchFamily="34" charset="0"/>
              </a:rPr>
              <a:t>Poté už pouze na 20% emisí ve složeném zboží</a:t>
            </a:r>
            <a:endParaRPr lang="cs-CZ" sz="1599"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1799" b="1" dirty="0">
                <a:solidFill>
                  <a:srgbClr val="000000"/>
                </a:solidFill>
                <a:latin typeface="Arial" panose="020B0604020202020204" pitchFamily="34" charset="0"/>
                <a:ea typeface="Arial"/>
                <a:cs typeface="Arial" panose="020B0604020202020204" pitchFamily="34" charset="0"/>
              </a:rPr>
              <a:t>Stanovení emisí podle metod již používaných v místě, kde se zařízení nachází:</a:t>
            </a:r>
            <a:endParaRPr lang="cs-CZ" sz="1799"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99" dirty="0">
                <a:solidFill>
                  <a:srgbClr val="000000"/>
                </a:solidFill>
                <a:latin typeface="Arial" panose="020B0604020202020204" pitchFamily="34" charset="0"/>
                <a:ea typeface="Arial"/>
                <a:cs typeface="Arial" panose="020B0604020202020204" pitchFamily="34" charset="0"/>
              </a:rPr>
              <a:t>pokud vedou k obdobnému rozsahu a obdobné přesnosti údajů, lze použít metody již používané pro monitorování emisí nebo stanovení ceny uhlíku ze třetích zemí </a:t>
            </a:r>
            <a:r>
              <a:rPr lang="cs-CZ" sz="1599" b="1" dirty="0">
                <a:solidFill>
                  <a:srgbClr val="000000"/>
                </a:solidFill>
                <a:latin typeface="Arial" panose="020B0604020202020204" pitchFamily="34" charset="0"/>
                <a:ea typeface="Arial"/>
                <a:cs typeface="Arial" panose="020B0604020202020204" pitchFamily="34" charset="0"/>
              </a:rPr>
              <a:t>(jen do konce roku 2024)</a:t>
            </a:r>
            <a:endParaRPr lang="cs-CZ" sz="1599" b="1"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1799" b="1" dirty="0">
                <a:solidFill>
                  <a:srgbClr val="000000"/>
                </a:solidFill>
                <a:latin typeface="Arial" panose="020B0604020202020204" pitchFamily="34" charset="0"/>
                <a:ea typeface="Arial"/>
                <a:cs typeface="Arial" panose="020B0604020202020204" pitchFamily="34" charset="0"/>
              </a:rPr>
              <a:t>Korekce CBAM zpráv</a:t>
            </a:r>
            <a:endParaRPr lang="cs-CZ" sz="1799"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99" dirty="0">
                <a:solidFill>
                  <a:srgbClr val="000000"/>
                </a:solidFill>
                <a:latin typeface="Arial" panose="020B0604020202020204" pitchFamily="34" charset="0"/>
                <a:ea typeface="Arial"/>
                <a:cs typeface="Arial" panose="020B0604020202020204" pitchFamily="34" charset="0"/>
              </a:rPr>
              <a:t>Před uplynutím termínu pro podání CBAM zprávy je možné ji upravovat</a:t>
            </a:r>
            <a:endParaRPr lang="cs-CZ" sz="1599"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99" dirty="0">
                <a:solidFill>
                  <a:srgbClr val="000000"/>
                </a:solidFill>
                <a:latin typeface="Arial" panose="020B0604020202020204" pitchFamily="34" charset="0"/>
                <a:ea typeface="Arial"/>
                <a:cs typeface="Arial" panose="020B0604020202020204" pitchFamily="34" charset="0"/>
              </a:rPr>
              <a:t>Opravit je ji možné ještě do měsíce od lhůty pro podání, první dva reporty je možné opravit do 31. července 2024</a:t>
            </a:r>
          </a:p>
          <a:p>
            <a:pPr marL="285607" indent="-285607">
              <a:buFont typeface="Arial" panose="020B0604020202020204" pitchFamily="34" charset="0"/>
              <a:buChar char="•"/>
              <a:defRPr/>
            </a:pPr>
            <a:r>
              <a:rPr lang="cs-CZ" sz="1799" b="1" dirty="0">
                <a:solidFill>
                  <a:srgbClr val="000000"/>
                </a:solidFill>
                <a:latin typeface="Arial" panose="020B0604020202020204" pitchFamily="34" charset="0"/>
                <a:cs typeface="Arial" panose="020B0604020202020204" pitchFamily="34" charset="0"/>
              </a:rPr>
              <a:t>Zjednodušení pro podávání zpráv</a:t>
            </a:r>
          </a:p>
          <a:p>
            <a:pPr marL="742579" lvl="1" indent="-285607">
              <a:buFont typeface="Arial" panose="020B0604020202020204" pitchFamily="34" charset="0"/>
              <a:buChar char="•"/>
              <a:defRPr/>
            </a:pPr>
            <a:r>
              <a:rPr lang="cs-CZ" sz="1599" dirty="0">
                <a:solidFill>
                  <a:srgbClr val="000000"/>
                </a:solidFill>
                <a:latin typeface="Arial" panose="020B0604020202020204" pitchFamily="34" charset="0"/>
                <a:cs typeface="Arial" panose="020B0604020202020204" pitchFamily="34" charset="0"/>
              </a:rPr>
              <a:t>Možnost zaznamenat data o emisích konkrétního zboží, která lze opakovaně použít v následujících zprávách (od dubna 2024)</a:t>
            </a:r>
          </a:p>
          <a:p>
            <a:pPr marL="742579" lvl="1" indent="-285607">
              <a:buFont typeface="Arial" panose="020B0604020202020204" pitchFamily="34" charset="0"/>
              <a:buChar char="•"/>
              <a:defRPr/>
            </a:pPr>
            <a:r>
              <a:rPr lang="cs-CZ" sz="1599" dirty="0">
                <a:solidFill>
                  <a:srgbClr val="000000"/>
                </a:solidFill>
                <a:latin typeface="Arial" panose="020B0604020202020204" pitchFamily="34" charset="0"/>
                <a:cs typeface="Arial" panose="020B0604020202020204" pitchFamily="34" charset="0"/>
              </a:rPr>
              <a:t>Opětovné podání předchozí zprávy s aktualizací dovezených množství</a:t>
            </a:r>
          </a:p>
          <a:p>
            <a:pPr marL="742579" lvl="1" indent="-285607">
              <a:buFont typeface="Arial" panose="020B0604020202020204" pitchFamily="34" charset="0"/>
              <a:buChar char="•"/>
              <a:defRPr/>
            </a:pPr>
            <a:r>
              <a:rPr lang="cs-CZ" sz="1599" dirty="0">
                <a:solidFill>
                  <a:srgbClr val="000000"/>
                </a:solidFill>
                <a:latin typeface="Arial" panose="020B0604020202020204" pitchFamily="34" charset="0"/>
                <a:cs typeface="Arial" panose="020B0604020202020204" pitchFamily="34" charset="0"/>
              </a:rPr>
              <a:t>Použití XML souborů pro zautomatizování podávání zpráv </a:t>
            </a:r>
          </a:p>
          <a:p>
            <a:pPr marL="285379" indent="-285607">
              <a:buFont typeface="Arial" panose="020B0604020202020204" pitchFamily="34" charset="0"/>
              <a:buChar char="•"/>
              <a:defRPr/>
            </a:pPr>
            <a:endParaRPr lang="cs-CZ" sz="1799"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Flexibility a zjednodušení</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Nadpis 1"/>
          <p:cNvSpPr>
            <a:spLocks noGrp="1"/>
          </p:cNvSpPr>
          <p:nvPr>
            <p:ph type="title"/>
          </p:nvPr>
        </p:nvSpPr>
        <p:spPr bwMode="auto">
          <a:xfrm>
            <a:off x="2826142" y="497940"/>
            <a:ext cx="6539715" cy="751437"/>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Pravidla </a:t>
            </a:r>
            <a:r>
              <a:rPr lang="cs-CZ" sz="4000" dirty="0" err="1">
                <a:solidFill>
                  <a:schemeClr val="bg1"/>
                </a:solidFill>
                <a:latin typeface="Arial" panose="020B0604020202020204" pitchFamily="34" charset="0"/>
                <a:cs typeface="Arial" panose="020B0604020202020204" pitchFamily="34" charset="0"/>
              </a:rPr>
              <a:t>webináře</a:t>
            </a:r>
            <a:endParaRPr lang="cs-CZ" sz="4000"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bwMode="auto">
          <a:xfrm>
            <a:off x="1073304" y="1349298"/>
            <a:ext cx="10045390" cy="4771909"/>
          </a:xfrm>
          <a:prstGeom prst="snip1Rect">
            <a:avLst>
              <a:gd name="adj" fmla="val 16667"/>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a:defRPr/>
            </a:pPr>
            <a:r>
              <a:rPr lang="cs-CZ" dirty="0">
                <a:solidFill>
                  <a:schemeClr val="tx2"/>
                </a:solidFill>
                <a:latin typeface="Arial" panose="020B0604020202020204" pitchFamily="34" charset="0"/>
                <a:cs typeface="Arial" panose="020B0604020202020204" pitchFamily="34" charset="0"/>
              </a:rPr>
              <a:t>Všichni účastníci jsou ztlumeni</a:t>
            </a:r>
          </a:p>
          <a:p>
            <a:pPr>
              <a:defRPr/>
            </a:pPr>
            <a:r>
              <a:rPr lang="cs-CZ" dirty="0" err="1">
                <a:solidFill>
                  <a:schemeClr val="tx2"/>
                </a:solidFill>
                <a:latin typeface="Arial" panose="020B0604020202020204" pitchFamily="34" charset="0"/>
                <a:cs typeface="Arial" panose="020B0604020202020204" pitchFamily="34" charset="0"/>
              </a:rPr>
              <a:t>Webinář</a:t>
            </a:r>
            <a:r>
              <a:rPr lang="cs-CZ" dirty="0">
                <a:solidFill>
                  <a:schemeClr val="tx2"/>
                </a:solidFill>
                <a:latin typeface="Arial" panose="020B0604020202020204" pitchFamily="34" charset="0"/>
                <a:cs typeface="Arial" panose="020B0604020202020204" pitchFamily="34" charset="0"/>
              </a:rPr>
              <a:t> je nahráván a bude zveřejněn</a:t>
            </a:r>
          </a:p>
          <a:p>
            <a:pPr>
              <a:defRPr/>
            </a:pPr>
            <a:r>
              <a:rPr lang="cs-CZ" dirty="0">
                <a:solidFill>
                  <a:schemeClr val="tx2"/>
                </a:solidFill>
                <a:latin typeface="Arial" panose="020B0604020202020204" pitchFamily="34" charset="0"/>
                <a:cs typeface="Arial" panose="020B0604020202020204" pitchFamily="34" charset="0"/>
              </a:rPr>
              <a:t>Externí nahrávání videa není povoleno</a:t>
            </a:r>
          </a:p>
          <a:p>
            <a:pPr>
              <a:defRPr/>
            </a:pPr>
            <a:r>
              <a:rPr lang="cs-CZ" dirty="0">
                <a:solidFill>
                  <a:schemeClr val="tx2"/>
                </a:solidFill>
                <a:latin typeface="Arial" panose="020B0604020202020204" pitchFamily="34" charset="0"/>
                <a:cs typeface="Arial" panose="020B0604020202020204" pitchFamily="34" charset="0"/>
              </a:rPr>
              <a:t>Dotazy piště prosím do chatu – budeme se jim věnovat na konci </a:t>
            </a:r>
            <a:r>
              <a:rPr lang="cs-CZ" dirty="0" err="1">
                <a:solidFill>
                  <a:schemeClr val="tx2"/>
                </a:solidFill>
                <a:latin typeface="Arial" panose="020B0604020202020204" pitchFamily="34" charset="0"/>
                <a:cs typeface="Arial" panose="020B0604020202020204" pitchFamily="34" charset="0"/>
              </a:rPr>
              <a:t>webináře</a:t>
            </a:r>
            <a:endParaRPr lang="cs-CZ" dirty="0">
              <a:solidFill>
                <a:schemeClr val="tx2"/>
              </a:solidFill>
              <a:latin typeface="Arial" panose="020B0604020202020204" pitchFamily="34" charset="0"/>
              <a:cs typeface="Arial" panose="020B0604020202020204" pitchFamily="34" charset="0"/>
            </a:endParaRPr>
          </a:p>
          <a:p>
            <a:pPr>
              <a:defRPr/>
            </a:pPr>
            <a:r>
              <a:rPr lang="cs-CZ" dirty="0">
                <a:solidFill>
                  <a:schemeClr val="tx2"/>
                </a:solidFill>
                <a:latin typeface="Arial" panose="020B0604020202020204" pitchFamily="34" charset="0"/>
                <a:cs typeface="Arial" panose="020B0604020202020204" pitchFamily="34" charset="0"/>
              </a:rPr>
              <a:t>Prezentaci zveřejníme na našich webových stránkách, kde také najdete další materiály</a:t>
            </a:r>
          </a:p>
        </p:txBody>
      </p:sp>
      <p:pic>
        <p:nvPicPr>
          <p:cNvPr id="15" name="Obrázek 14"/>
          <p:cNvPicPr>
            <a:picLocks noChangeAspect="1"/>
          </p:cNvPicPr>
          <p:nvPr/>
        </p:nvPicPr>
        <p:blipFill>
          <a:blip r:embed="rId3"/>
          <a:stretch/>
        </p:blipFill>
        <p:spPr bwMode="auto">
          <a:xfrm>
            <a:off x="10822091" y="5859557"/>
            <a:ext cx="1369909" cy="13699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10EB906-B027-4E6D-8D70-5070E5E1F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32" y="5858293"/>
            <a:ext cx="1369196" cy="1369196"/>
          </a:xfrm>
          <a:prstGeom prst="rect">
            <a:avLst/>
          </a:prstGeom>
        </p:spPr>
      </p:pic>
      <p:sp>
        <p:nvSpPr>
          <p:cNvPr id="5" name="Zástupný symbol pro obsah 4">
            <a:extLst>
              <a:ext uri="{FF2B5EF4-FFF2-40B4-BE49-F238E27FC236}">
                <a16:creationId xmlns:a16="http://schemas.microsoft.com/office/drawing/2014/main" id="{B7282F6C-4817-4768-AF28-C958DDB98877}"/>
              </a:ext>
            </a:extLst>
          </p:cNvPr>
          <p:cNvSpPr>
            <a:spLocks noGrp="1"/>
          </p:cNvSpPr>
          <p:nvPr>
            <p:ph idx="1"/>
          </p:nvPr>
        </p:nvSpPr>
        <p:spPr>
          <a:xfrm>
            <a:off x="840939" y="1826460"/>
            <a:ext cx="5498775" cy="4349073"/>
          </a:xfrm>
        </p:spPr>
        <p:txBody>
          <a:bodyPr/>
          <a:lstStyle/>
          <a:p>
            <a:pPr algn="just"/>
            <a:r>
              <a:rPr lang="cs-CZ" sz="1999" dirty="0">
                <a:latin typeface="Arial" panose="020B0604020202020204" pitchFamily="34" charset="0"/>
                <a:cs typeface="Arial" panose="020B0604020202020204" pitchFamily="34" charset="0"/>
              </a:rPr>
              <a:t>Zveřejněny EK na konci roku 2023</a:t>
            </a:r>
          </a:p>
          <a:p>
            <a:pPr algn="just"/>
            <a:r>
              <a:rPr lang="cs-CZ" sz="1999" dirty="0">
                <a:latin typeface="Arial" panose="020B0604020202020204" pitchFamily="34" charset="0"/>
                <a:cs typeface="Arial" panose="020B0604020202020204" pitchFamily="34" charset="0"/>
              </a:rPr>
              <a:t>Hodnoty mohou být pravidelně revidovány</a:t>
            </a:r>
          </a:p>
          <a:p>
            <a:r>
              <a:rPr lang="cs-CZ" sz="1999" dirty="0">
                <a:latin typeface="Arial" panose="020B0604020202020204" pitchFamily="34" charset="0"/>
                <a:cs typeface="Arial" panose="020B0604020202020204" pitchFamily="34" charset="0"/>
              </a:rPr>
              <a:t>Nezávisle na zemi původu, světové průměrné hodnoty, na rozdíl od definitivní fáze</a:t>
            </a:r>
          </a:p>
          <a:p>
            <a:r>
              <a:rPr lang="cs-CZ" sz="1999" dirty="0">
                <a:latin typeface="Arial" panose="020B0604020202020204" pitchFamily="34" charset="0"/>
                <a:cs typeface="Arial" panose="020B0604020202020204" pitchFamily="34" charset="0"/>
              </a:rPr>
              <a:t>Pro 100 % vložených emisí </a:t>
            </a:r>
            <a:r>
              <a:rPr lang="cs-CZ" sz="1999" b="1" dirty="0">
                <a:latin typeface="Arial" panose="020B0604020202020204" pitchFamily="34" charset="0"/>
                <a:cs typeface="Arial" panose="020B0604020202020204" pitchFamily="34" charset="0"/>
              </a:rPr>
              <a:t>jen pro dovozy do 30. června 2024</a:t>
            </a:r>
            <a:r>
              <a:rPr lang="cs-CZ" sz="1999" dirty="0">
                <a:latin typeface="Arial" panose="020B0604020202020204" pitchFamily="34" charset="0"/>
                <a:cs typeface="Arial" panose="020B0604020202020204" pitchFamily="34" charset="0"/>
              </a:rPr>
              <a:t>, tedy první tři zprávy do </a:t>
            </a:r>
            <a:r>
              <a:rPr lang="cs-CZ" sz="1999" b="1" dirty="0">
                <a:latin typeface="Arial" panose="020B0604020202020204" pitchFamily="34" charset="0"/>
                <a:cs typeface="Arial" panose="020B0604020202020204" pitchFamily="34" charset="0"/>
              </a:rPr>
              <a:t>31.7.2024</a:t>
            </a:r>
          </a:p>
          <a:p>
            <a:r>
              <a:rPr lang="cs-CZ" sz="1999" dirty="0">
                <a:latin typeface="Arial" panose="020B0604020202020204" pitchFamily="34" charset="0"/>
                <a:cs typeface="Arial" panose="020B0604020202020204" pitchFamily="34" charset="0"/>
              </a:rPr>
              <a:t>Poté maximálně 20 % celkových vložených emisí ve složeném zboží</a:t>
            </a:r>
          </a:p>
          <a:p>
            <a:pPr marL="0" indent="0">
              <a:buNone/>
            </a:pPr>
            <a:endParaRPr lang="cs-CZ" dirty="0"/>
          </a:p>
        </p:txBody>
      </p:sp>
      <p:sp>
        <p:nvSpPr>
          <p:cNvPr id="9" name="Nadpis 1">
            <a:extLst>
              <a:ext uri="{FF2B5EF4-FFF2-40B4-BE49-F238E27FC236}">
                <a16:creationId xmlns:a16="http://schemas.microsoft.com/office/drawing/2014/main" id="{D09A03AF-E730-41B2-BA47-292A5D0CBD65}"/>
              </a:ext>
            </a:extLst>
          </p:cNvPr>
          <p:cNvSpPr>
            <a:spLocks noGrp="1"/>
          </p:cNvSpPr>
          <p:nvPr>
            <p:ph type="title"/>
          </p:nvPr>
        </p:nvSpPr>
        <p:spPr>
          <a:xfrm>
            <a:off x="2827844" y="544231"/>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sz="3198" dirty="0">
                <a:solidFill>
                  <a:schemeClr val="bg1"/>
                </a:solidFill>
                <a:latin typeface="Arial" panose="020B0604020202020204" pitchFamily="34" charset="0"/>
                <a:cs typeface="Arial" panose="020B0604020202020204" pitchFamily="34" charset="0"/>
              </a:rPr>
              <a:t>Využití standardních hodnot</a:t>
            </a:r>
          </a:p>
        </p:txBody>
      </p:sp>
      <p:pic>
        <p:nvPicPr>
          <p:cNvPr id="2" name="Obrázek 1">
            <a:extLst>
              <a:ext uri="{FF2B5EF4-FFF2-40B4-BE49-F238E27FC236}">
                <a16:creationId xmlns:a16="http://schemas.microsoft.com/office/drawing/2014/main" id="{5A8902F2-14DA-4168-961D-673BD829F71F}"/>
              </a:ext>
            </a:extLst>
          </p:cNvPr>
          <p:cNvPicPr>
            <a:picLocks noChangeAspect="1"/>
          </p:cNvPicPr>
          <p:nvPr/>
        </p:nvPicPr>
        <p:blipFill>
          <a:blip r:embed="rId4"/>
          <a:stretch>
            <a:fillRect/>
          </a:stretch>
        </p:blipFill>
        <p:spPr>
          <a:xfrm>
            <a:off x="6913000" y="1826460"/>
            <a:ext cx="4194415" cy="3769879"/>
          </a:xfrm>
          <a:prstGeom prst="rect">
            <a:avLst/>
          </a:prstGeom>
        </p:spPr>
      </p:pic>
    </p:spTree>
    <p:extLst>
      <p:ext uri="{BB962C8B-B14F-4D97-AF65-F5344CB8AC3E}">
        <p14:creationId xmlns:p14="http://schemas.microsoft.com/office/powerpoint/2010/main" val="171262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Obrázek 8"/>
          <p:cNvPicPr>
            <a:picLocks noChangeAspect="1"/>
          </p:cNvPicPr>
          <p:nvPr/>
        </p:nvPicPr>
        <p:blipFill>
          <a:blip r:embed="rId3"/>
          <a:stretch/>
        </p:blipFill>
        <p:spPr bwMode="auto">
          <a:xfrm>
            <a:off x="10624240" y="5636533"/>
            <a:ext cx="1369909" cy="1369909"/>
          </a:xfrm>
          <a:prstGeom prst="rect">
            <a:avLst/>
          </a:prstGeom>
        </p:spPr>
      </p:pic>
      <p:sp>
        <p:nvSpPr>
          <p:cNvPr id="10" name="Nadpis 1"/>
          <p:cNvSpPr>
            <a:spLocks noGrp="1"/>
          </p:cNvSpPr>
          <p:nvPr>
            <p:ph type="title"/>
          </p:nvPr>
        </p:nvSpPr>
        <p:spPr bwMode="auto">
          <a:xfrm>
            <a:off x="2826142" y="612053"/>
            <a:ext cx="6539715" cy="751437"/>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Přehled termínů</a:t>
            </a:r>
          </a:p>
        </p:txBody>
      </p:sp>
      <p:graphicFrame>
        <p:nvGraphicFramePr>
          <p:cNvPr id="7" name="Zástupný symbol pro obsah 4">
            <a:extLst>
              <a:ext uri="{FF2B5EF4-FFF2-40B4-BE49-F238E27FC236}">
                <a16:creationId xmlns:a16="http://schemas.microsoft.com/office/drawing/2014/main" id="{4FE879C9-97EE-4965-82B5-A6740A91E4DA}"/>
              </a:ext>
            </a:extLst>
          </p:cNvPr>
          <p:cNvGraphicFramePr>
            <a:graphicFrameLocks/>
          </p:cNvGraphicFramePr>
          <p:nvPr>
            <p:extLst>
              <p:ext uri="{D42A27DB-BD31-4B8C-83A1-F6EECF244321}">
                <p14:modId xmlns:p14="http://schemas.microsoft.com/office/powerpoint/2010/main" val="3652854148"/>
              </p:ext>
            </p:extLst>
          </p:nvPr>
        </p:nvGraphicFramePr>
        <p:xfrm>
          <a:off x="838200" y="1786110"/>
          <a:ext cx="10515600" cy="3708400"/>
        </p:xfrm>
        <a:graphic>
          <a:graphicData uri="http://schemas.openxmlformats.org/drawingml/2006/table">
            <a:tbl>
              <a:tblPr firstRow="1" bandRow="1">
                <a:tableStyleId>{1E171933-4619-4E11-9A3F-F7608DF75F80}</a:tableStyleId>
              </a:tblPr>
              <a:tblGrid>
                <a:gridCol w="3505200">
                  <a:extLst>
                    <a:ext uri="{9D8B030D-6E8A-4147-A177-3AD203B41FA5}">
                      <a16:colId xmlns:a16="http://schemas.microsoft.com/office/drawing/2014/main" val="2005361398"/>
                    </a:ext>
                  </a:extLst>
                </a:gridCol>
                <a:gridCol w="3505200">
                  <a:extLst>
                    <a:ext uri="{9D8B030D-6E8A-4147-A177-3AD203B41FA5}">
                      <a16:colId xmlns:a16="http://schemas.microsoft.com/office/drawing/2014/main" val="2451503503"/>
                    </a:ext>
                  </a:extLst>
                </a:gridCol>
                <a:gridCol w="3505200">
                  <a:extLst>
                    <a:ext uri="{9D8B030D-6E8A-4147-A177-3AD203B41FA5}">
                      <a16:colId xmlns:a16="http://schemas.microsoft.com/office/drawing/2014/main" val="2353216021"/>
                    </a:ext>
                  </a:extLst>
                </a:gridCol>
              </a:tblGrid>
              <a:tr h="370840">
                <a:tc>
                  <a:txBody>
                    <a:bodyPr/>
                    <a:lstStyle>
                      <a:lvl1pPr marL="0" algn="l" defTabSz="914400">
                        <a:defRPr sz="1800" b="1">
                          <a:solidFill>
                            <a:schemeClr val="lt1"/>
                          </a:solidFill>
                          <a:latin typeface="Arial"/>
                          <a:ea typeface="Arial"/>
                          <a:cs typeface="Arial"/>
                        </a:defRPr>
                      </a:lvl1pPr>
                      <a:lvl2pPr marL="457200" algn="l" defTabSz="914400">
                        <a:defRPr sz="1800" b="1">
                          <a:solidFill>
                            <a:schemeClr val="lt1"/>
                          </a:solidFill>
                          <a:latin typeface="Arial"/>
                          <a:ea typeface="Arial"/>
                          <a:cs typeface="Arial"/>
                        </a:defRPr>
                      </a:lvl2pPr>
                      <a:lvl3pPr marL="914400" algn="l" defTabSz="914400">
                        <a:defRPr sz="1800" b="1">
                          <a:solidFill>
                            <a:schemeClr val="lt1"/>
                          </a:solidFill>
                          <a:latin typeface="Arial"/>
                          <a:ea typeface="Arial"/>
                          <a:cs typeface="Arial"/>
                        </a:defRPr>
                      </a:lvl3pPr>
                      <a:lvl4pPr marL="1371600" algn="l" defTabSz="914400">
                        <a:defRPr sz="1800" b="1">
                          <a:solidFill>
                            <a:schemeClr val="lt1"/>
                          </a:solidFill>
                          <a:latin typeface="Arial"/>
                          <a:ea typeface="Arial"/>
                          <a:cs typeface="Arial"/>
                        </a:defRPr>
                      </a:lvl4pPr>
                      <a:lvl5pPr marL="1828800" algn="l" defTabSz="914400">
                        <a:defRPr sz="1800" b="1">
                          <a:solidFill>
                            <a:schemeClr val="lt1"/>
                          </a:solidFill>
                          <a:latin typeface="Arial"/>
                          <a:ea typeface="Arial"/>
                          <a:cs typeface="Arial"/>
                        </a:defRPr>
                      </a:lvl5pPr>
                      <a:lvl6pPr marL="2286000" algn="l" defTabSz="914400">
                        <a:defRPr sz="1800" b="1">
                          <a:solidFill>
                            <a:schemeClr val="lt1"/>
                          </a:solidFill>
                          <a:latin typeface="Arial"/>
                          <a:ea typeface="Arial"/>
                          <a:cs typeface="Arial"/>
                        </a:defRPr>
                      </a:lvl6pPr>
                      <a:lvl7pPr marL="2743200" algn="l" defTabSz="914400">
                        <a:defRPr sz="1800" b="1">
                          <a:solidFill>
                            <a:schemeClr val="lt1"/>
                          </a:solidFill>
                          <a:latin typeface="Arial"/>
                          <a:ea typeface="Arial"/>
                          <a:cs typeface="Arial"/>
                        </a:defRPr>
                      </a:lvl7pPr>
                      <a:lvl8pPr marL="3200400" algn="l" defTabSz="914400">
                        <a:defRPr sz="1800" b="1">
                          <a:solidFill>
                            <a:schemeClr val="lt1"/>
                          </a:solidFill>
                          <a:latin typeface="Arial"/>
                          <a:ea typeface="Arial"/>
                          <a:cs typeface="Arial"/>
                        </a:defRPr>
                      </a:lvl8pPr>
                      <a:lvl9pPr marL="3657600" algn="l" defTabSz="914400">
                        <a:defRPr sz="1800" b="1">
                          <a:solidFill>
                            <a:schemeClr val="lt1"/>
                          </a:solidFill>
                          <a:latin typeface="Arial"/>
                          <a:ea typeface="Arial"/>
                          <a:cs typeface="Arial"/>
                        </a:defRPr>
                      </a:lvl9pPr>
                    </a:lstStyle>
                    <a:p>
                      <a:pPr algn="ctr"/>
                      <a:r>
                        <a:rPr lang="cs-CZ" dirty="0"/>
                        <a:t>OZNAMOVACÍ OBDOBÍ</a:t>
                      </a:r>
                      <a:endParaRPr lang="cs-CZ" b="1" dirty="0"/>
                    </a:p>
                  </a:txBody>
                  <a:tcPr/>
                </a:tc>
                <a:tc>
                  <a:txBody>
                    <a:bodyPr/>
                    <a:lstStyle>
                      <a:lvl1pPr marL="0" algn="l" defTabSz="914400">
                        <a:defRPr sz="1800" b="1">
                          <a:solidFill>
                            <a:schemeClr val="lt1"/>
                          </a:solidFill>
                          <a:latin typeface="Arial"/>
                          <a:ea typeface="Arial"/>
                          <a:cs typeface="Arial"/>
                        </a:defRPr>
                      </a:lvl1pPr>
                      <a:lvl2pPr marL="457200" algn="l" defTabSz="914400">
                        <a:defRPr sz="1800" b="1">
                          <a:solidFill>
                            <a:schemeClr val="lt1"/>
                          </a:solidFill>
                          <a:latin typeface="Arial"/>
                          <a:ea typeface="Arial"/>
                          <a:cs typeface="Arial"/>
                        </a:defRPr>
                      </a:lvl2pPr>
                      <a:lvl3pPr marL="914400" algn="l" defTabSz="914400">
                        <a:defRPr sz="1800" b="1">
                          <a:solidFill>
                            <a:schemeClr val="lt1"/>
                          </a:solidFill>
                          <a:latin typeface="Arial"/>
                          <a:ea typeface="Arial"/>
                          <a:cs typeface="Arial"/>
                        </a:defRPr>
                      </a:lvl3pPr>
                      <a:lvl4pPr marL="1371600" algn="l" defTabSz="914400">
                        <a:defRPr sz="1800" b="1">
                          <a:solidFill>
                            <a:schemeClr val="lt1"/>
                          </a:solidFill>
                          <a:latin typeface="Arial"/>
                          <a:ea typeface="Arial"/>
                          <a:cs typeface="Arial"/>
                        </a:defRPr>
                      </a:lvl4pPr>
                      <a:lvl5pPr marL="1828800" algn="l" defTabSz="914400">
                        <a:defRPr sz="1800" b="1">
                          <a:solidFill>
                            <a:schemeClr val="lt1"/>
                          </a:solidFill>
                          <a:latin typeface="Arial"/>
                          <a:ea typeface="Arial"/>
                          <a:cs typeface="Arial"/>
                        </a:defRPr>
                      </a:lvl5pPr>
                      <a:lvl6pPr marL="2286000" algn="l" defTabSz="914400">
                        <a:defRPr sz="1800" b="1">
                          <a:solidFill>
                            <a:schemeClr val="lt1"/>
                          </a:solidFill>
                          <a:latin typeface="Arial"/>
                          <a:ea typeface="Arial"/>
                          <a:cs typeface="Arial"/>
                        </a:defRPr>
                      </a:lvl6pPr>
                      <a:lvl7pPr marL="2743200" algn="l" defTabSz="914400">
                        <a:defRPr sz="1800" b="1">
                          <a:solidFill>
                            <a:schemeClr val="lt1"/>
                          </a:solidFill>
                          <a:latin typeface="Arial"/>
                          <a:ea typeface="Arial"/>
                          <a:cs typeface="Arial"/>
                        </a:defRPr>
                      </a:lvl7pPr>
                      <a:lvl8pPr marL="3200400" algn="l" defTabSz="914400">
                        <a:defRPr sz="1800" b="1">
                          <a:solidFill>
                            <a:schemeClr val="lt1"/>
                          </a:solidFill>
                          <a:latin typeface="Arial"/>
                          <a:ea typeface="Arial"/>
                          <a:cs typeface="Arial"/>
                        </a:defRPr>
                      </a:lvl8pPr>
                      <a:lvl9pPr marL="3657600" algn="l" defTabSz="914400">
                        <a:defRPr sz="1800" b="1">
                          <a:solidFill>
                            <a:schemeClr val="lt1"/>
                          </a:solidFill>
                          <a:latin typeface="Arial"/>
                          <a:ea typeface="Arial"/>
                          <a:cs typeface="Arial"/>
                        </a:defRPr>
                      </a:lvl9pPr>
                    </a:lstStyle>
                    <a:p>
                      <a:pPr algn="ctr"/>
                      <a:r>
                        <a:rPr lang="cs-CZ" dirty="0"/>
                        <a:t>TERMÍN PODÁNÍ</a:t>
                      </a:r>
                      <a:endParaRPr lang="cs-CZ" b="1" dirty="0"/>
                    </a:p>
                  </a:txBody>
                  <a:tcPr/>
                </a:tc>
                <a:tc>
                  <a:txBody>
                    <a:bodyPr/>
                    <a:lstStyle>
                      <a:lvl1pPr marL="0" algn="l" defTabSz="914400">
                        <a:defRPr sz="1800" b="1">
                          <a:solidFill>
                            <a:schemeClr val="lt1"/>
                          </a:solidFill>
                          <a:latin typeface="Arial"/>
                          <a:ea typeface="Arial"/>
                          <a:cs typeface="Arial"/>
                        </a:defRPr>
                      </a:lvl1pPr>
                      <a:lvl2pPr marL="457200" algn="l" defTabSz="914400">
                        <a:defRPr sz="1800" b="1">
                          <a:solidFill>
                            <a:schemeClr val="lt1"/>
                          </a:solidFill>
                          <a:latin typeface="Arial"/>
                          <a:ea typeface="Arial"/>
                          <a:cs typeface="Arial"/>
                        </a:defRPr>
                      </a:lvl2pPr>
                      <a:lvl3pPr marL="914400" algn="l" defTabSz="914400">
                        <a:defRPr sz="1800" b="1">
                          <a:solidFill>
                            <a:schemeClr val="lt1"/>
                          </a:solidFill>
                          <a:latin typeface="Arial"/>
                          <a:ea typeface="Arial"/>
                          <a:cs typeface="Arial"/>
                        </a:defRPr>
                      </a:lvl3pPr>
                      <a:lvl4pPr marL="1371600" algn="l" defTabSz="914400">
                        <a:defRPr sz="1800" b="1">
                          <a:solidFill>
                            <a:schemeClr val="lt1"/>
                          </a:solidFill>
                          <a:latin typeface="Arial"/>
                          <a:ea typeface="Arial"/>
                          <a:cs typeface="Arial"/>
                        </a:defRPr>
                      </a:lvl4pPr>
                      <a:lvl5pPr marL="1828800" algn="l" defTabSz="914400">
                        <a:defRPr sz="1800" b="1">
                          <a:solidFill>
                            <a:schemeClr val="lt1"/>
                          </a:solidFill>
                          <a:latin typeface="Arial"/>
                          <a:ea typeface="Arial"/>
                          <a:cs typeface="Arial"/>
                        </a:defRPr>
                      </a:lvl5pPr>
                      <a:lvl6pPr marL="2286000" algn="l" defTabSz="914400">
                        <a:defRPr sz="1800" b="1">
                          <a:solidFill>
                            <a:schemeClr val="lt1"/>
                          </a:solidFill>
                          <a:latin typeface="Arial"/>
                          <a:ea typeface="Arial"/>
                          <a:cs typeface="Arial"/>
                        </a:defRPr>
                      </a:lvl6pPr>
                      <a:lvl7pPr marL="2743200" algn="l" defTabSz="914400">
                        <a:defRPr sz="1800" b="1">
                          <a:solidFill>
                            <a:schemeClr val="lt1"/>
                          </a:solidFill>
                          <a:latin typeface="Arial"/>
                          <a:ea typeface="Arial"/>
                          <a:cs typeface="Arial"/>
                        </a:defRPr>
                      </a:lvl7pPr>
                      <a:lvl8pPr marL="3200400" algn="l" defTabSz="914400">
                        <a:defRPr sz="1800" b="1">
                          <a:solidFill>
                            <a:schemeClr val="lt1"/>
                          </a:solidFill>
                          <a:latin typeface="Arial"/>
                          <a:ea typeface="Arial"/>
                          <a:cs typeface="Arial"/>
                        </a:defRPr>
                      </a:lvl8pPr>
                      <a:lvl9pPr marL="3657600" algn="l" defTabSz="914400">
                        <a:defRPr sz="1800" b="1">
                          <a:solidFill>
                            <a:schemeClr val="lt1"/>
                          </a:solidFill>
                          <a:latin typeface="Arial"/>
                          <a:ea typeface="Arial"/>
                          <a:cs typeface="Arial"/>
                        </a:defRPr>
                      </a:lvl9pPr>
                    </a:lstStyle>
                    <a:p>
                      <a:pPr algn="ctr"/>
                      <a:r>
                        <a:rPr lang="cs-CZ" dirty="0"/>
                        <a:t>ZMĚNA MOŽNÁ DO</a:t>
                      </a:r>
                      <a:endParaRPr lang="cs-CZ" b="1" dirty="0"/>
                    </a:p>
                  </a:txBody>
                  <a:tcPr/>
                </a:tc>
                <a:extLst>
                  <a:ext uri="{0D108BD9-81ED-4DB2-BD59-A6C34878D82A}">
                    <a16:rowId xmlns:a16="http://schemas.microsoft.com/office/drawing/2014/main" val="1898114877"/>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2023: Říjen - Prosinec</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31. leden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highlight>
                            <a:srgbClr val="FFFF00"/>
                          </a:highlight>
                        </a:rPr>
                        <a:t>2024: 31. července</a:t>
                      </a:r>
                    </a:p>
                  </a:txBody>
                  <a:tcPr/>
                </a:tc>
                <a:extLst>
                  <a:ext uri="{0D108BD9-81ED-4DB2-BD59-A6C34878D82A}">
                    <a16:rowId xmlns:a16="http://schemas.microsoft.com/office/drawing/2014/main" val="41207763"/>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Leden - Březen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30. duben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highlight>
                            <a:srgbClr val="FFFF00"/>
                          </a:highlight>
                        </a:rPr>
                        <a:t>2024: 31. července</a:t>
                      </a:r>
                    </a:p>
                  </a:txBody>
                  <a:tcPr/>
                </a:tc>
                <a:extLst>
                  <a:ext uri="{0D108BD9-81ED-4DB2-BD59-A6C34878D82A}">
                    <a16:rowId xmlns:a16="http://schemas.microsoft.com/office/drawing/2014/main" val="2681543787"/>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Duben - Červen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31. červenec</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30. srpna</a:t>
                      </a:r>
                    </a:p>
                  </a:txBody>
                  <a:tcPr/>
                </a:tc>
                <a:extLst>
                  <a:ext uri="{0D108BD9-81ED-4DB2-BD59-A6C34878D82A}">
                    <a16:rowId xmlns:a16="http://schemas.microsoft.com/office/drawing/2014/main" val="1986246555"/>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solidFill>
                            <a:srgbClr val="FF0000"/>
                          </a:solidFill>
                        </a:rPr>
                        <a:t>2024: Červenec - Září</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solidFill>
                            <a:srgbClr val="FF0000"/>
                          </a:solidFill>
                        </a:rPr>
                        <a:t>2024: 31. říjen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solidFill>
                            <a:srgbClr val="FF0000"/>
                          </a:solidFill>
                        </a:rPr>
                        <a:t>2024: 30. listopadu</a:t>
                      </a:r>
                    </a:p>
                  </a:txBody>
                  <a:tcPr/>
                </a:tc>
                <a:extLst>
                  <a:ext uri="{0D108BD9-81ED-4DB2-BD59-A6C34878D82A}">
                    <a16:rowId xmlns:a16="http://schemas.microsoft.com/office/drawing/2014/main" val="4042920952"/>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Říjen - Prosinec</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leden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28. února</a:t>
                      </a:r>
                    </a:p>
                  </a:txBody>
                  <a:tcPr/>
                </a:tc>
                <a:extLst>
                  <a:ext uri="{0D108BD9-81ED-4DB2-BD59-A6C34878D82A}">
                    <a16:rowId xmlns:a16="http://schemas.microsoft.com/office/drawing/2014/main" val="1036947132"/>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Leden - Březen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30. duben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května</a:t>
                      </a:r>
                    </a:p>
                  </a:txBody>
                  <a:tcPr/>
                </a:tc>
                <a:extLst>
                  <a:ext uri="{0D108BD9-81ED-4DB2-BD59-A6C34878D82A}">
                    <a16:rowId xmlns:a16="http://schemas.microsoft.com/office/drawing/2014/main" val="609420965"/>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Duben - Červen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červenec</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srpna</a:t>
                      </a:r>
                    </a:p>
                  </a:txBody>
                  <a:tcPr/>
                </a:tc>
                <a:extLst>
                  <a:ext uri="{0D108BD9-81ED-4DB2-BD59-A6C34878D82A}">
                    <a16:rowId xmlns:a16="http://schemas.microsoft.com/office/drawing/2014/main" val="294701052"/>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Červenec - Září</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říjen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30. listopadu</a:t>
                      </a:r>
                    </a:p>
                  </a:txBody>
                  <a:tcPr/>
                </a:tc>
                <a:extLst>
                  <a:ext uri="{0D108BD9-81ED-4DB2-BD59-A6C34878D82A}">
                    <a16:rowId xmlns:a16="http://schemas.microsoft.com/office/drawing/2014/main" val="3680499355"/>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Říjen – Prosinec </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2026: 31. leden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2026: 28. února</a:t>
                      </a:r>
                    </a:p>
                  </a:txBody>
                  <a:tcPr/>
                </a:tc>
                <a:extLst>
                  <a:ext uri="{0D108BD9-81ED-4DB2-BD59-A6C34878D82A}">
                    <a16:rowId xmlns:a16="http://schemas.microsoft.com/office/drawing/2014/main" val="553821386"/>
                  </a:ext>
                </a:extLst>
              </a:tr>
            </a:tbl>
          </a:graphicData>
        </a:graphic>
      </p:graphicFrame>
      <p:sp>
        <p:nvSpPr>
          <p:cNvPr id="2" name="TextovéPole 1">
            <a:extLst>
              <a:ext uri="{FF2B5EF4-FFF2-40B4-BE49-F238E27FC236}">
                <a16:creationId xmlns:a16="http://schemas.microsoft.com/office/drawing/2014/main" id="{226159B9-D6F4-4BB0-AB19-E86E645FD951}"/>
              </a:ext>
            </a:extLst>
          </p:cNvPr>
          <p:cNvSpPr txBox="1"/>
          <p:nvPr/>
        </p:nvSpPr>
        <p:spPr>
          <a:xfrm>
            <a:off x="1334814" y="5948855"/>
            <a:ext cx="8912772" cy="369332"/>
          </a:xfrm>
          <a:prstGeom prst="rect">
            <a:avLst/>
          </a:prstGeom>
          <a:noFill/>
        </p:spPr>
        <p:txBody>
          <a:bodyPr wrap="square" rtlCol="0">
            <a:spAutoFit/>
          </a:bodyPr>
          <a:lstStyle/>
          <a:p>
            <a:r>
              <a:rPr lang="cs-CZ" dirty="0">
                <a:solidFill>
                  <a:srgbClr val="FF0000"/>
                </a:solidFill>
              </a:rPr>
              <a:t>* První zpráva s povinným hlášením skutečných emisí vypočítaných výrobcem ve třetí zemi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10735520" cy="4786955"/>
          </a:xfrm>
        </p:spPr>
        <p:txBody>
          <a:bodyPr>
            <a:normAutofit/>
          </a:bodyPr>
          <a:lstStyle/>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Požádat o opožděné podání je možné do 30 dnů od lhůty pro podání zprávy, na výběr ze dvou důvodů:</a:t>
            </a:r>
            <a:endParaRPr lang="cs-CZ" sz="2000"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800" b="1" dirty="0">
                <a:solidFill>
                  <a:srgbClr val="000000"/>
                </a:solidFill>
                <a:latin typeface="Arial" panose="020B0604020202020204" pitchFamily="34" charset="0"/>
                <a:ea typeface="Arial"/>
                <a:cs typeface="Arial" panose="020B0604020202020204" pitchFamily="34" charset="0"/>
              </a:rPr>
              <a:t>Na žádost deklaranta </a:t>
            </a:r>
            <a:r>
              <a:rPr lang="cs-CZ" sz="1800" dirty="0">
                <a:solidFill>
                  <a:srgbClr val="000000"/>
                </a:solidFill>
                <a:latin typeface="Arial" panose="020B0604020202020204" pitchFamily="34" charset="0"/>
                <a:ea typeface="Arial"/>
                <a:cs typeface="Arial" panose="020B0604020202020204" pitchFamily="34" charset="0"/>
              </a:rPr>
              <a:t>kvůli technickým potížím = bez schvalování ze strany MŽP</a:t>
            </a:r>
            <a:endParaRPr lang="cs-CZ" sz="1800"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800" b="1" dirty="0">
                <a:solidFill>
                  <a:srgbClr val="000000"/>
                </a:solidFill>
                <a:latin typeface="Arial" panose="020B0604020202020204" pitchFamily="34" charset="0"/>
                <a:ea typeface="Arial"/>
                <a:cs typeface="Arial" panose="020B0604020202020204" pitchFamily="34" charset="0"/>
              </a:rPr>
              <a:t>Na žádost příslušného orgánu</a:t>
            </a:r>
            <a:r>
              <a:rPr lang="cs-CZ" sz="1800" dirty="0">
                <a:solidFill>
                  <a:srgbClr val="000000"/>
                </a:solidFill>
                <a:latin typeface="Arial" panose="020B0604020202020204" pitchFamily="34" charset="0"/>
                <a:ea typeface="Arial"/>
                <a:cs typeface="Arial" panose="020B0604020202020204" pitchFamily="34" charset="0"/>
              </a:rPr>
              <a:t> = oslovení deklaranta ze strany MŽP a přidělení referenčního čísla pro podání zprávy </a:t>
            </a:r>
            <a:endParaRPr lang="cs-CZ" sz="1800" dirty="0">
              <a:solidFill>
                <a:srgbClr val="000000"/>
              </a:solidFill>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2000" dirty="0">
                <a:solidFill>
                  <a:srgbClr val="000000"/>
                </a:solidFill>
                <a:latin typeface="Arial" panose="020B0604020202020204" pitchFamily="34" charset="0"/>
                <a:ea typeface="Arial"/>
                <a:cs typeface="Arial" panose="020B0604020202020204" pitchFamily="34" charset="0"/>
              </a:rPr>
              <a:t>První dvě zprávy možné opožděně podat do 31.7.2024, z důvodů technických chyb do konce března 2024</a:t>
            </a:r>
          </a:p>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Po požádání má deklarant 30 dnů na opožděné podání</a:t>
            </a: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35564" y="711200"/>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Opožděné podání</a:t>
            </a:r>
          </a:p>
        </p:txBody>
      </p:sp>
      <p:pic>
        <p:nvPicPr>
          <p:cNvPr id="7" name="Obrázek 6">
            <a:extLst>
              <a:ext uri="{FF2B5EF4-FFF2-40B4-BE49-F238E27FC236}">
                <a16:creationId xmlns:a16="http://schemas.microsoft.com/office/drawing/2014/main" id="{1BC2951D-0357-4489-9786-9036A61218DB}"/>
              </a:ext>
            </a:extLst>
          </p:cNvPr>
          <p:cNvPicPr>
            <a:picLocks noChangeAspect="1"/>
          </p:cNvPicPr>
          <p:nvPr/>
        </p:nvPicPr>
        <p:blipFill>
          <a:blip r:embed="rId4"/>
          <a:stretch>
            <a:fillRect/>
          </a:stretch>
        </p:blipFill>
        <p:spPr>
          <a:xfrm>
            <a:off x="3685310" y="4665287"/>
            <a:ext cx="4376188" cy="1287373"/>
          </a:xfrm>
          <a:prstGeom prst="rect">
            <a:avLst/>
          </a:prstGeom>
        </p:spPr>
      </p:pic>
    </p:spTree>
    <p:extLst>
      <p:ext uri="{BB962C8B-B14F-4D97-AF65-F5344CB8AC3E}">
        <p14:creationId xmlns:p14="http://schemas.microsoft.com/office/powerpoint/2010/main" val="15003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69028566" name="Obrázek 8"/>
          <p:cNvPicPr>
            <a:picLocks noChangeAspect="1"/>
          </p:cNvPicPr>
          <p:nvPr/>
        </p:nvPicPr>
        <p:blipFill>
          <a:blip r:embed="rId3"/>
          <a:stretch/>
        </p:blipFill>
        <p:spPr bwMode="auto">
          <a:xfrm>
            <a:off x="10624240" y="5636532"/>
            <a:ext cx="1369908" cy="1369908"/>
          </a:xfrm>
          <a:prstGeom prst="rect">
            <a:avLst/>
          </a:prstGeom>
        </p:spPr>
      </p:pic>
      <p:sp>
        <p:nvSpPr>
          <p:cNvPr id="595061614" name="Nadpis 1"/>
          <p:cNvSpPr>
            <a:spLocks noGrp="1"/>
          </p:cNvSpPr>
          <p:nvPr>
            <p:ph type="title"/>
          </p:nvPr>
        </p:nvSpPr>
        <p:spPr bwMode="auto">
          <a:xfrm>
            <a:off x="2980761" y="345487"/>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Základní pojmy</a:t>
            </a:r>
          </a:p>
        </p:txBody>
      </p:sp>
      <p:sp>
        <p:nvSpPr>
          <p:cNvPr id="6" name="TextovéPole 5">
            <a:extLst>
              <a:ext uri="{FF2B5EF4-FFF2-40B4-BE49-F238E27FC236}">
                <a16:creationId xmlns:a16="http://schemas.microsoft.com/office/drawing/2014/main" id="{9E9A83FB-60E2-4368-B284-30D4324207DD}"/>
              </a:ext>
            </a:extLst>
          </p:cNvPr>
          <p:cNvSpPr txBox="1"/>
          <p:nvPr/>
        </p:nvSpPr>
        <p:spPr bwMode="auto">
          <a:xfrm>
            <a:off x="1094660" y="1597178"/>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Přímé emise</a:t>
            </a:r>
          </a:p>
        </p:txBody>
      </p:sp>
      <p:sp>
        <p:nvSpPr>
          <p:cNvPr id="7" name="TextovéPole 6">
            <a:extLst>
              <a:ext uri="{FF2B5EF4-FFF2-40B4-BE49-F238E27FC236}">
                <a16:creationId xmlns:a16="http://schemas.microsoft.com/office/drawing/2014/main" id="{9962FA1A-801B-4EAF-813D-112A77C678D8}"/>
              </a:ext>
            </a:extLst>
          </p:cNvPr>
          <p:cNvSpPr txBox="1"/>
          <p:nvPr/>
        </p:nvSpPr>
        <p:spPr bwMode="auto">
          <a:xfrm>
            <a:off x="1094660" y="2682358"/>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Nepřímé emise</a:t>
            </a:r>
          </a:p>
        </p:txBody>
      </p:sp>
      <p:sp>
        <p:nvSpPr>
          <p:cNvPr id="8" name="TextovéPole 7">
            <a:extLst>
              <a:ext uri="{FF2B5EF4-FFF2-40B4-BE49-F238E27FC236}">
                <a16:creationId xmlns:a16="http://schemas.microsoft.com/office/drawing/2014/main" id="{A7649577-F465-49BD-8858-60CAE9C58EAB}"/>
              </a:ext>
            </a:extLst>
          </p:cNvPr>
          <p:cNvSpPr txBox="1"/>
          <p:nvPr/>
        </p:nvSpPr>
        <p:spPr bwMode="auto">
          <a:xfrm>
            <a:off x="1094657" y="3637005"/>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Obsažené emise</a:t>
            </a:r>
          </a:p>
        </p:txBody>
      </p:sp>
      <p:sp>
        <p:nvSpPr>
          <p:cNvPr id="9" name="TextovéPole 8">
            <a:extLst>
              <a:ext uri="{FF2B5EF4-FFF2-40B4-BE49-F238E27FC236}">
                <a16:creationId xmlns:a16="http://schemas.microsoft.com/office/drawing/2014/main" id="{79AAD1C4-02EB-447C-9ED9-97178F960FCC}"/>
              </a:ext>
            </a:extLst>
          </p:cNvPr>
          <p:cNvSpPr txBox="1"/>
          <p:nvPr/>
        </p:nvSpPr>
        <p:spPr bwMode="auto">
          <a:xfrm>
            <a:off x="1094657" y="4620862"/>
            <a:ext cx="3772203" cy="885207"/>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Specifické obsažené emise</a:t>
            </a:r>
          </a:p>
        </p:txBody>
      </p:sp>
      <p:sp>
        <p:nvSpPr>
          <p:cNvPr id="10" name="TextovéPole 9">
            <a:extLst>
              <a:ext uri="{FF2B5EF4-FFF2-40B4-BE49-F238E27FC236}">
                <a16:creationId xmlns:a16="http://schemas.microsoft.com/office/drawing/2014/main" id="{81F3C1F8-C39F-4305-A7E5-D432785EA6FA}"/>
              </a:ext>
            </a:extLst>
          </p:cNvPr>
          <p:cNvSpPr txBox="1"/>
          <p:nvPr/>
        </p:nvSpPr>
        <p:spPr bwMode="auto">
          <a:xfrm>
            <a:off x="4644896" y="2615077"/>
            <a:ext cx="5979343"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Emise, které vznikly při výrobě elektřiny, která je spotřebovaná během výrobního procesu</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TextovéPole 10">
            <a:extLst>
              <a:ext uri="{FF2B5EF4-FFF2-40B4-BE49-F238E27FC236}">
                <a16:creationId xmlns:a16="http://schemas.microsoft.com/office/drawing/2014/main" id="{0ABDD523-0251-4AE9-9E72-76FB206A57B1}"/>
              </a:ext>
            </a:extLst>
          </p:cNvPr>
          <p:cNvSpPr txBox="1"/>
          <p:nvPr/>
        </p:nvSpPr>
        <p:spPr bwMode="auto">
          <a:xfrm>
            <a:off x="4644896" y="1401344"/>
            <a:ext cx="59793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Emise z výroby zboží, včetně emisí z vytápění a chlazení spotřebovaného během výrobních procesů (např. emise ze spalování paliv v zařízení)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994E4085-797D-4A12-B0BA-5A9559928F17}"/>
              </a:ext>
            </a:extLst>
          </p:cNvPr>
          <p:cNvSpPr txBox="1"/>
          <p:nvPr/>
        </p:nvSpPr>
        <p:spPr bwMode="auto">
          <a:xfrm>
            <a:off x="4644896" y="3441172"/>
            <a:ext cx="59793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Přímé emise, které vznikly při výrobě zboží, a nepřímé emise z výroby elektřiny spotřebováno ve výrobě, včetně emisí z relevantních prekurzorů spotřebovaných ve výrobním procesu</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3E9C50AD-BE07-4683-B2AE-90F2B797B53C}"/>
              </a:ext>
            </a:extLst>
          </p:cNvPr>
          <p:cNvSpPr txBox="1"/>
          <p:nvPr/>
        </p:nvSpPr>
        <p:spPr bwMode="auto">
          <a:xfrm>
            <a:off x="4644895" y="4751323"/>
            <a:ext cx="59793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Obsažené emise vztažené na tunu zboží (v tunách CO2e na tunu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03977082" name="Obrázek 8"/>
          <p:cNvPicPr>
            <a:picLocks noChangeAspect="1"/>
          </p:cNvPicPr>
          <p:nvPr/>
        </p:nvPicPr>
        <p:blipFill>
          <a:blip r:embed="rId3"/>
          <a:stretch/>
        </p:blipFill>
        <p:spPr bwMode="auto">
          <a:xfrm>
            <a:off x="10624240" y="5636531"/>
            <a:ext cx="1369908" cy="1369907"/>
          </a:xfrm>
          <a:prstGeom prst="rect">
            <a:avLst/>
          </a:prstGeom>
        </p:spPr>
      </p:pic>
      <p:sp>
        <p:nvSpPr>
          <p:cNvPr id="733404701" name="Nadpis 1"/>
          <p:cNvSpPr>
            <a:spLocks noGrp="1"/>
          </p:cNvSpPr>
          <p:nvPr>
            <p:ph type="title"/>
          </p:nvPr>
        </p:nvSpPr>
        <p:spPr bwMode="auto">
          <a:xfrm>
            <a:off x="2826142" y="423340"/>
            <a:ext cx="6539715" cy="751435"/>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Základní pojmy</a:t>
            </a:r>
          </a:p>
        </p:txBody>
      </p:sp>
      <p:sp>
        <p:nvSpPr>
          <p:cNvPr id="6" name="TextovéPole 5">
            <a:extLst>
              <a:ext uri="{FF2B5EF4-FFF2-40B4-BE49-F238E27FC236}">
                <a16:creationId xmlns:a16="http://schemas.microsoft.com/office/drawing/2014/main" id="{BCD35590-45A7-4F2A-A957-43C3F47CCE9C}"/>
              </a:ext>
            </a:extLst>
          </p:cNvPr>
          <p:cNvSpPr txBox="1"/>
          <p:nvPr/>
        </p:nvSpPr>
        <p:spPr bwMode="auto">
          <a:xfrm>
            <a:off x="1469560" y="1662271"/>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Provozovatel (</a:t>
            </a:r>
            <a:r>
              <a:rPr lang="en-AU" sz="2400" dirty="0">
                <a:solidFill>
                  <a:schemeClr val="tx1">
                    <a:lumMod val="75000"/>
                    <a:lumOff val="25000"/>
                  </a:schemeClr>
                </a:solidFill>
                <a:latin typeface="Arial" panose="020B0604020202020204" pitchFamily="34" charset="0"/>
                <a:cs typeface="Arial" panose="020B0604020202020204" pitchFamily="34" charset="0"/>
              </a:rPr>
              <a:t>operator</a:t>
            </a:r>
            <a:r>
              <a:rPr lang="cs-CZ" sz="2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8" name="TextovéPole 7">
            <a:extLst>
              <a:ext uri="{FF2B5EF4-FFF2-40B4-BE49-F238E27FC236}">
                <a16:creationId xmlns:a16="http://schemas.microsoft.com/office/drawing/2014/main" id="{0099223D-2096-46C6-AF98-2FBA05F98DB2}"/>
              </a:ext>
            </a:extLst>
          </p:cNvPr>
          <p:cNvSpPr txBox="1"/>
          <p:nvPr/>
        </p:nvSpPr>
        <p:spPr bwMode="auto">
          <a:xfrm>
            <a:off x="1469563" y="2487609"/>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Zařízení (</a:t>
            </a:r>
            <a:r>
              <a:rPr lang="en-AU" sz="2400" dirty="0">
                <a:solidFill>
                  <a:schemeClr val="tx1">
                    <a:lumMod val="75000"/>
                    <a:lumOff val="25000"/>
                  </a:schemeClr>
                </a:solidFill>
                <a:latin typeface="Arial" panose="020B0604020202020204" pitchFamily="34" charset="0"/>
                <a:cs typeface="Arial" panose="020B0604020202020204" pitchFamily="34" charset="0"/>
              </a:rPr>
              <a:t>installation</a:t>
            </a:r>
            <a:r>
              <a:rPr lang="cs-CZ" sz="2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9" name="TextovéPole 8">
            <a:extLst>
              <a:ext uri="{FF2B5EF4-FFF2-40B4-BE49-F238E27FC236}">
                <a16:creationId xmlns:a16="http://schemas.microsoft.com/office/drawing/2014/main" id="{B50E4EAF-5E15-4918-A9A1-A9A6E90F5474}"/>
              </a:ext>
            </a:extLst>
          </p:cNvPr>
          <p:cNvSpPr txBox="1"/>
          <p:nvPr/>
        </p:nvSpPr>
        <p:spPr bwMode="auto">
          <a:xfrm>
            <a:off x="1469561" y="3449416"/>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Výrobní proces</a:t>
            </a:r>
          </a:p>
        </p:txBody>
      </p:sp>
      <p:sp>
        <p:nvSpPr>
          <p:cNvPr id="10" name="TextovéPole 9">
            <a:extLst>
              <a:ext uri="{FF2B5EF4-FFF2-40B4-BE49-F238E27FC236}">
                <a16:creationId xmlns:a16="http://schemas.microsoft.com/office/drawing/2014/main" id="{BB51E1B0-F8EB-413C-BCE9-EAF846F56595}"/>
              </a:ext>
            </a:extLst>
          </p:cNvPr>
          <p:cNvSpPr txBox="1"/>
          <p:nvPr/>
        </p:nvSpPr>
        <p:spPr bwMode="auto">
          <a:xfrm>
            <a:off x="1469561" y="4602723"/>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Výrobní postup</a:t>
            </a:r>
          </a:p>
        </p:txBody>
      </p:sp>
      <p:sp>
        <p:nvSpPr>
          <p:cNvPr id="12" name="TextovéPole 11">
            <a:extLst>
              <a:ext uri="{FF2B5EF4-FFF2-40B4-BE49-F238E27FC236}">
                <a16:creationId xmlns:a16="http://schemas.microsoft.com/office/drawing/2014/main" id="{8796D5D4-6169-4F8F-A1B2-A2EF717E27EB}"/>
              </a:ext>
            </a:extLst>
          </p:cNvPr>
          <p:cNvSpPr txBox="1"/>
          <p:nvPr/>
        </p:nvSpPr>
        <p:spPr bwMode="auto">
          <a:xfrm>
            <a:off x="5117996" y="1577478"/>
            <a:ext cx="55062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Jakákoliv osoba, která řídí nebo provozuje zařízení ve třetí zemi (</a:t>
            </a:r>
            <a:r>
              <a:rPr lang="cs-CZ" sz="1600" b="1" dirty="0">
                <a:solidFill>
                  <a:schemeClr val="tx1">
                    <a:lumMod val="75000"/>
                    <a:lumOff val="25000"/>
                  </a:schemeClr>
                </a:solidFill>
                <a:latin typeface="Arial" panose="020B0604020202020204" pitchFamily="34" charset="0"/>
                <a:ea typeface="Calibri"/>
                <a:cs typeface="Arial" panose="020B0604020202020204" pitchFamily="34" charset="0"/>
              </a:rPr>
              <a:t>nejedná se o dodavatele-</a:t>
            </a:r>
            <a:r>
              <a:rPr lang="cs-CZ" sz="1600" b="1" dirty="0" err="1">
                <a:solidFill>
                  <a:schemeClr val="tx1">
                    <a:lumMod val="75000"/>
                    <a:lumOff val="25000"/>
                  </a:schemeClr>
                </a:solidFill>
                <a:latin typeface="Arial" panose="020B0604020202020204" pitchFamily="34" charset="0"/>
                <a:ea typeface="Calibri"/>
                <a:cs typeface="Arial" panose="020B0604020202020204" pitchFamily="34" charset="0"/>
              </a:rPr>
              <a:t>přeprodejce</a:t>
            </a: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5E31B36C-61E1-42D0-AD77-1A1AA6FC1E3B}"/>
              </a:ext>
            </a:extLst>
          </p:cNvPr>
          <p:cNvSpPr txBox="1"/>
          <p:nvPr/>
        </p:nvSpPr>
        <p:spPr bwMode="auto">
          <a:xfrm>
            <a:off x="5117996" y="2411640"/>
            <a:ext cx="55062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cs typeface="Arial" panose="020B0604020202020204" pitchFamily="34" charset="0"/>
              </a:rPr>
              <a:t>Stacionární technická jednotka („</a:t>
            </a:r>
            <a:r>
              <a:rPr lang="cs-CZ" sz="1600" b="1" dirty="0">
                <a:solidFill>
                  <a:schemeClr val="tx1">
                    <a:lumMod val="75000"/>
                    <a:lumOff val="25000"/>
                  </a:schemeClr>
                </a:solidFill>
                <a:latin typeface="Arial" panose="020B0604020202020204" pitchFamily="34" charset="0"/>
                <a:cs typeface="Arial" panose="020B0604020202020204" pitchFamily="34" charset="0"/>
              </a:rPr>
              <a:t>továrna</a:t>
            </a:r>
            <a:r>
              <a:rPr lang="cs-CZ" sz="1600" dirty="0">
                <a:solidFill>
                  <a:schemeClr val="tx1">
                    <a:lumMod val="75000"/>
                    <a:lumOff val="25000"/>
                  </a:schemeClr>
                </a:solidFill>
                <a:latin typeface="Arial" panose="020B0604020202020204" pitchFamily="34" charset="0"/>
                <a:cs typeface="Arial" panose="020B0604020202020204" pitchFamily="34" charset="0"/>
              </a:rPr>
              <a:t>“), kde probíhá výrobní proces</a:t>
            </a:r>
          </a:p>
        </p:txBody>
      </p:sp>
      <p:sp>
        <p:nvSpPr>
          <p:cNvPr id="14" name="TextovéPole 13">
            <a:extLst>
              <a:ext uri="{FF2B5EF4-FFF2-40B4-BE49-F238E27FC236}">
                <a16:creationId xmlns:a16="http://schemas.microsoft.com/office/drawing/2014/main" id="{7E2DDE53-204F-4325-8A23-3D739FCBF28A}"/>
              </a:ext>
            </a:extLst>
          </p:cNvPr>
          <p:cNvSpPr txBox="1"/>
          <p:nvPr/>
        </p:nvSpPr>
        <p:spPr bwMode="auto">
          <a:xfrm>
            <a:off x="5117996" y="3249249"/>
            <a:ext cx="55062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Část zařízení, ve které se provádějí chemické nebo fyzikální procesy za účelem výroby zboží náležícího do určité souhrnné kategorie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TextovéPole 14">
            <a:extLst>
              <a:ext uri="{FF2B5EF4-FFF2-40B4-BE49-F238E27FC236}">
                <a16:creationId xmlns:a16="http://schemas.microsoft.com/office/drawing/2014/main" id="{8E74A062-78EE-48AA-B2BB-7DEA843419FC}"/>
              </a:ext>
            </a:extLst>
          </p:cNvPr>
          <p:cNvSpPr txBox="1"/>
          <p:nvPr/>
        </p:nvSpPr>
        <p:spPr bwMode="auto">
          <a:xfrm>
            <a:off x="5117996" y="4406889"/>
            <a:ext cx="55062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Konkrétní technologie, která se používá ve výrobním procesu k výrobě zboží náležícího do určité souhrnné kategorie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31224512" name="Obrázek 8"/>
          <p:cNvPicPr>
            <a:picLocks noChangeAspect="1"/>
          </p:cNvPicPr>
          <p:nvPr/>
        </p:nvPicPr>
        <p:blipFill>
          <a:blip r:embed="rId3"/>
          <a:stretch/>
        </p:blipFill>
        <p:spPr bwMode="auto">
          <a:xfrm>
            <a:off x="10624240" y="5636531"/>
            <a:ext cx="1369908" cy="1369907"/>
          </a:xfrm>
          <a:prstGeom prst="rect">
            <a:avLst/>
          </a:prstGeom>
        </p:spPr>
      </p:pic>
      <p:sp>
        <p:nvSpPr>
          <p:cNvPr id="634072460" name="Nadpis 1"/>
          <p:cNvSpPr>
            <a:spLocks noGrp="1"/>
          </p:cNvSpPr>
          <p:nvPr>
            <p:ph type="title"/>
          </p:nvPr>
        </p:nvSpPr>
        <p:spPr bwMode="auto">
          <a:xfrm>
            <a:off x="2946438" y="329766"/>
            <a:ext cx="6539715" cy="751435"/>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Základní</a:t>
            </a:r>
            <a:r>
              <a:rPr lang="cs-CZ" sz="4000" dirty="0">
                <a:solidFill>
                  <a:schemeClr val="bg1"/>
                </a:solidFill>
              </a:rPr>
              <a:t> pojmy</a:t>
            </a:r>
          </a:p>
        </p:txBody>
      </p:sp>
      <p:sp>
        <p:nvSpPr>
          <p:cNvPr id="6" name="TextovéPole 5">
            <a:extLst>
              <a:ext uri="{FF2B5EF4-FFF2-40B4-BE49-F238E27FC236}">
                <a16:creationId xmlns:a16="http://schemas.microsoft.com/office/drawing/2014/main" id="{60DB237E-6FC1-472D-A670-5B2B9F13103C}"/>
              </a:ext>
            </a:extLst>
          </p:cNvPr>
          <p:cNvSpPr txBox="1"/>
          <p:nvPr/>
        </p:nvSpPr>
        <p:spPr bwMode="auto">
          <a:xfrm>
            <a:off x="964390" y="1599384"/>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Jednoduché zboží</a:t>
            </a:r>
          </a:p>
        </p:txBody>
      </p:sp>
      <p:sp>
        <p:nvSpPr>
          <p:cNvPr id="7" name="TextovéPole 6">
            <a:extLst>
              <a:ext uri="{FF2B5EF4-FFF2-40B4-BE49-F238E27FC236}">
                <a16:creationId xmlns:a16="http://schemas.microsoft.com/office/drawing/2014/main" id="{825D0D67-6B2B-4B8B-A4F7-23D3EBC07AEB}"/>
              </a:ext>
            </a:extLst>
          </p:cNvPr>
          <p:cNvSpPr txBox="1"/>
          <p:nvPr/>
        </p:nvSpPr>
        <p:spPr bwMode="auto">
          <a:xfrm>
            <a:off x="964390" y="2484733"/>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Složené zboží</a:t>
            </a:r>
          </a:p>
        </p:txBody>
      </p:sp>
      <p:sp>
        <p:nvSpPr>
          <p:cNvPr id="8" name="TextovéPole 7">
            <a:extLst>
              <a:ext uri="{FF2B5EF4-FFF2-40B4-BE49-F238E27FC236}">
                <a16:creationId xmlns:a16="http://schemas.microsoft.com/office/drawing/2014/main" id="{1ACD1551-0B5D-460B-8A5C-F55AE23FB103}"/>
              </a:ext>
            </a:extLst>
          </p:cNvPr>
          <p:cNvSpPr txBox="1"/>
          <p:nvPr/>
        </p:nvSpPr>
        <p:spPr bwMode="auto">
          <a:xfrm>
            <a:off x="964390" y="3447504"/>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Souhrnná kategorie zboží</a:t>
            </a:r>
          </a:p>
        </p:txBody>
      </p:sp>
      <p:sp>
        <p:nvSpPr>
          <p:cNvPr id="9" name="TextovéPole 8">
            <a:extLst>
              <a:ext uri="{FF2B5EF4-FFF2-40B4-BE49-F238E27FC236}">
                <a16:creationId xmlns:a16="http://schemas.microsoft.com/office/drawing/2014/main" id="{27D60273-79FC-466E-AAAF-88F3D3670E72}"/>
              </a:ext>
            </a:extLst>
          </p:cNvPr>
          <p:cNvSpPr txBox="1"/>
          <p:nvPr/>
        </p:nvSpPr>
        <p:spPr bwMode="auto">
          <a:xfrm>
            <a:off x="964390" y="5455613"/>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Cena uhlíku</a:t>
            </a:r>
          </a:p>
        </p:txBody>
      </p:sp>
      <p:sp>
        <p:nvSpPr>
          <p:cNvPr id="10" name="TextovéPole 9">
            <a:extLst>
              <a:ext uri="{FF2B5EF4-FFF2-40B4-BE49-F238E27FC236}">
                <a16:creationId xmlns:a16="http://schemas.microsoft.com/office/drawing/2014/main" id="{E84D6B45-A5AB-4592-9F83-55695076760C}"/>
              </a:ext>
            </a:extLst>
          </p:cNvPr>
          <p:cNvSpPr txBox="1"/>
          <p:nvPr/>
        </p:nvSpPr>
        <p:spPr bwMode="auto">
          <a:xfrm>
            <a:off x="964390" y="4505096"/>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Standardní hodnoty</a:t>
            </a:r>
          </a:p>
        </p:txBody>
      </p:sp>
      <p:sp>
        <p:nvSpPr>
          <p:cNvPr id="11" name="TextovéPole 10">
            <a:extLst>
              <a:ext uri="{FF2B5EF4-FFF2-40B4-BE49-F238E27FC236}">
                <a16:creationId xmlns:a16="http://schemas.microsoft.com/office/drawing/2014/main" id="{F9697379-0BC9-497F-B5EB-C85773E74B11}"/>
              </a:ext>
            </a:extLst>
          </p:cNvPr>
          <p:cNvSpPr txBox="1"/>
          <p:nvPr/>
        </p:nvSpPr>
        <p:spPr bwMode="auto">
          <a:xfrm>
            <a:off x="4644896" y="1400185"/>
            <a:ext cx="59793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Zboží vyrobeno výrobním procesem, který vyžaduje vstupní materiály a paliva s nulovými vloženými emisemi z pohledu CBAM (nejsou žádné relevantní prekurzory)</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DC1E39FB-ECD0-43B6-87DD-9F4AF288F818}"/>
              </a:ext>
            </a:extLst>
          </p:cNvPr>
          <p:cNvSpPr txBox="1"/>
          <p:nvPr/>
        </p:nvSpPr>
        <p:spPr bwMode="auto">
          <a:xfrm>
            <a:off x="4644896" y="2553444"/>
            <a:ext cx="5979344" cy="363220"/>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Vše co není jednoduché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8A801261-BAE7-48D9-A75D-BE7C4B27D67A}"/>
              </a:ext>
            </a:extLst>
          </p:cNvPr>
          <p:cNvSpPr txBox="1"/>
          <p:nvPr/>
        </p:nvSpPr>
        <p:spPr bwMode="auto">
          <a:xfrm>
            <a:off x="4644896" y="3272684"/>
            <a:ext cx="59793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Pro zjednodušení sdružuje do jedné kategorie zboží podobné charakteristiky, pro které se pak emise nemusí posuzovat zvlášť, pokud bylo vyrobeno stejným výrobním postupem</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extovéPole 13">
            <a:extLst>
              <a:ext uri="{FF2B5EF4-FFF2-40B4-BE49-F238E27FC236}">
                <a16:creationId xmlns:a16="http://schemas.microsoft.com/office/drawing/2014/main" id="{084F01D5-2152-4DF1-B821-A5F86BF28F57}"/>
              </a:ext>
            </a:extLst>
          </p:cNvPr>
          <p:cNvSpPr txBox="1"/>
          <p:nvPr/>
        </p:nvSpPr>
        <p:spPr bwMode="auto">
          <a:xfrm>
            <a:off x="4644896" y="5386140"/>
            <a:ext cx="59793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Cena splatná ve třetí zemi formou daně, poplatku nebo formou emisních povolenek</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TextovéPole 14">
            <a:extLst>
              <a:ext uri="{FF2B5EF4-FFF2-40B4-BE49-F238E27FC236}">
                <a16:creationId xmlns:a16="http://schemas.microsoft.com/office/drawing/2014/main" id="{ED1D98BA-32BA-40A8-A3D8-FF3326C25D7B}"/>
              </a:ext>
            </a:extLst>
          </p:cNvPr>
          <p:cNvSpPr txBox="1"/>
          <p:nvPr/>
        </p:nvSpPr>
        <p:spPr bwMode="auto">
          <a:xfrm>
            <a:off x="4644896" y="4420487"/>
            <a:ext cx="59793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Hodnota vypočítaná Komisí, které reprezentuje vložené emise na jednotku konkrétního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8443397" name="Zástupný symbol pro text 3"/>
          <p:cNvSpPr>
            <a:spLocks noGrp="1"/>
          </p:cNvSpPr>
          <p:nvPr>
            <p:ph type="body" sz="half" idx="2"/>
          </p:nvPr>
        </p:nvSpPr>
        <p:spPr bwMode="auto">
          <a:xfrm>
            <a:off x="818899" y="1316355"/>
            <a:ext cx="2920997" cy="5005132"/>
          </a:xfrm>
        </p:spPr>
        <p:txBody>
          <a:bodyPr>
            <a:noAutofit/>
          </a:bodyPr>
          <a:lstStyle/>
          <a:p>
            <a:pPr>
              <a:defRPr/>
            </a:pPr>
            <a:r>
              <a:rPr lang="cs-CZ" b="1" i="0" u="none" strike="noStrike" cap="none" spc="0" dirty="0">
                <a:solidFill>
                  <a:srgbClr val="000000"/>
                </a:solidFill>
                <a:latin typeface="Arial" panose="020B0604020202020204" pitchFamily="34" charset="0"/>
                <a:ea typeface="Arial"/>
                <a:cs typeface="Arial" panose="020B0604020202020204" pitchFamily="34" charset="0"/>
              </a:rPr>
              <a:t>Kroky, které má udělat výrobce: </a:t>
            </a:r>
            <a:endParaRPr lang="cs-CZ" b="1" dirty="0">
              <a:latin typeface="Arial" panose="020B0604020202020204" pitchFamily="34" charset="0"/>
              <a:cs typeface="Arial" panose="020B0604020202020204" pitchFamily="34" charset="0"/>
            </a:endParaRPr>
          </a:p>
          <a:p>
            <a:pPr marL="261850" indent="-261850">
              <a:buFont typeface="Arial"/>
              <a:buChar char="•"/>
              <a:defRPr/>
            </a:pPr>
            <a:r>
              <a:rPr lang="cs-CZ" sz="1400" b="0" i="0" u="none" strike="noStrike" cap="none" spc="0" dirty="0">
                <a:solidFill>
                  <a:srgbClr val="000000"/>
                </a:solidFill>
                <a:latin typeface="Arial" panose="020B0604020202020204" pitchFamily="34" charset="0"/>
                <a:ea typeface="Arial"/>
                <a:cs typeface="Arial" panose="020B0604020202020204" pitchFamily="34" charset="0"/>
              </a:rPr>
              <a:t>Určí hranice svého zařízení, produkční procesy, postupy a identifikuje </a:t>
            </a:r>
            <a:r>
              <a:rPr lang="cs-CZ" sz="1400" dirty="0">
                <a:solidFill>
                  <a:srgbClr val="000000"/>
                </a:solidFill>
                <a:latin typeface="Arial" panose="020B0604020202020204" pitchFamily="34" charset="0"/>
                <a:ea typeface="Arial"/>
                <a:cs typeface="Arial" panose="020B0604020202020204" pitchFamily="34" charset="0"/>
              </a:rPr>
              <a:t>zboží, které spadá pod CBAM </a:t>
            </a:r>
          </a:p>
          <a:p>
            <a:pPr marL="261850" indent="-261850">
              <a:buFont typeface="Arial"/>
              <a:buChar char="•"/>
              <a:defRPr/>
            </a:pPr>
            <a:r>
              <a:rPr lang="cs-CZ" sz="1400" dirty="0">
                <a:solidFill>
                  <a:srgbClr val="000000"/>
                </a:solidFill>
                <a:latin typeface="Arial" panose="020B0604020202020204" pitchFamily="34" charset="0"/>
                <a:ea typeface="Arial"/>
                <a:cs typeface="Arial" panose="020B0604020202020204" pitchFamily="34" charset="0"/>
              </a:rPr>
              <a:t>Z</a:t>
            </a:r>
            <a:r>
              <a:rPr lang="cs-CZ" sz="1400" b="0" i="0" u="none" strike="noStrike" cap="none" spc="0" dirty="0">
                <a:solidFill>
                  <a:srgbClr val="000000"/>
                </a:solidFill>
                <a:latin typeface="Arial" panose="020B0604020202020204" pitchFamily="34" charset="0"/>
                <a:ea typeface="Arial"/>
                <a:cs typeface="Arial" panose="020B0604020202020204" pitchFamily="34" charset="0"/>
              </a:rPr>
              <a:t>volí metodologii a zahájí monitoring emisí na úrovni zařízení, monitoruje spalování paliv, </a:t>
            </a:r>
            <a:r>
              <a:rPr lang="cs-CZ" sz="1400" dirty="0">
                <a:solidFill>
                  <a:srgbClr val="000000"/>
                </a:solidFill>
                <a:latin typeface="Arial" panose="020B0604020202020204" pitchFamily="34" charset="0"/>
                <a:ea typeface="Arial"/>
                <a:cs typeface="Arial" panose="020B0604020202020204" pitchFamily="34" charset="0"/>
              </a:rPr>
              <a:t>spotřebu tepla, elektřiny a materiálů</a:t>
            </a:r>
          </a:p>
          <a:p>
            <a:pPr marL="261850" indent="-261850">
              <a:buFont typeface="Arial"/>
              <a:buChar char="•"/>
              <a:defRPr/>
            </a:pPr>
            <a:r>
              <a:rPr lang="cs-CZ" sz="1400" b="0" i="0" u="none" strike="noStrike" cap="none" spc="0" dirty="0">
                <a:solidFill>
                  <a:srgbClr val="000000"/>
                </a:solidFill>
                <a:latin typeface="Arial" panose="020B0604020202020204" pitchFamily="34" charset="0"/>
                <a:ea typeface="Arial"/>
                <a:cs typeface="Arial" panose="020B0604020202020204" pitchFamily="34" charset="0"/>
              </a:rPr>
              <a:t>Poté přiřadí přímé emise k jednotlivým druhů zboží</a:t>
            </a:r>
            <a:endParaRPr lang="cs-CZ" sz="1400" dirty="0">
              <a:latin typeface="Arial" panose="020B0604020202020204" pitchFamily="34" charset="0"/>
              <a:cs typeface="Arial" panose="020B0604020202020204" pitchFamily="34" charset="0"/>
            </a:endParaRPr>
          </a:p>
          <a:p>
            <a:pPr marL="261850" indent="-261850">
              <a:buFont typeface="Arial"/>
              <a:buChar char="•"/>
              <a:defRPr/>
            </a:pPr>
            <a:r>
              <a:rPr lang="cs-CZ" sz="1400" b="0" i="0" u="none" strike="noStrike" cap="none" spc="0" dirty="0">
                <a:solidFill>
                  <a:srgbClr val="000000"/>
                </a:solidFill>
                <a:latin typeface="Arial" panose="020B0604020202020204" pitchFamily="34" charset="0"/>
                <a:ea typeface="Arial"/>
                <a:cs typeface="Arial" panose="020B0604020202020204" pitchFamily="34" charset="0"/>
              </a:rPr>
              <a:t>Do vložených emisí zahrne i emise z prekurzorů u výrobků, kde je to relevantní</a:t>
            </a:r>
            <a:endParaRPr lang="cs-CZ" sz="1400" dirty="0">
              <a:latin typeface="Arial" panose="020B0604020202020204" pitchFamily="34" charset="0"/>
              <a:cs typeface="Arial" panose="020B0604020202020204" pitchFamily="34" charset="0"/>
            </a:endParaRPr>
          </a:p>
          <a:p>
            <a:pPr marL="261850" indent="-261850">
              <a:buFont typeface="Arial"/>
              <a:buChar char="•"/>
              <a:defRPr/>
            </a:pPr>
            <a:r>
              <a:rPr lang="cs-CZ" sz="1400" b="0" i="0" u="none" strike="noStrike" cap="none" spc="0" dirty="0">
                <a:solidFill>
                  <a:srgbClr val="000000"/>
                </a:solidFill>
                <a:latin typeface="Arial" panose="020B0604020202020204" pitchFamily="34" charset="0"/>
                <a:ea typeface="Arial"/>
                <a:cs typeface="Arial" panose="020B0604020202020204" pitchFamily="34" charset="0"/>
              </a:rPr>
              <a:t>Dále přiřadí také nepřímé emise vynásobením spotřeby elektřiny relevantním emisním faktorem</a:t>
            </a:r>
            <a:endParaRPr lang="cs-CZ" sz="1400" dirty="0">
              <a:latin typeface="Arial" panose="020B0604020202020204" pitchFamily="34" charset="0"/>
              <a:cs typeface="Arial" panose="020B0604020202020204" pitchFamily="34" charset="0"/>
            </a:endParaRPr>
          </a:p>
        </p:txBody>
      </p:sp>
      <p:pic>
        <p:nvPicPr>
          <p:cNvPr id="1268154437" name="Obrázek 8"/>
          <p:cNvPicPr>
            <a:picLocks noChangeAspect="1"/>
          </p:cNvPicPr>
          <p:nvPr/>
        </p:nvPicPr>
        <p:blipFill>
          <a:blip r:embed="rId3"/>
          <a:stretch/>
        </p:blipFill>
        <p:spPr bwMode="auto">
          <a:xfrm>
            <a:off x="10624239" y="5636532"/>
            <a:ext cx="1369908" cy="1369908"/>
          </a:xfrm>
          <a:prstGeom prst="rect">
            <a:avLst/>
          </a:prstGeom>
        </p:spPr>
      </p:pic>
      <p:sp>
        <p:nvSpPr>
          <p:cNvPr id="1132563256" name="Nadpis 1"/>
          <p:cNvSpPr>
            <a:spLocks noGrp="1"/>
          </p:cNvSpPr>
          <p:nvPr>
            <p:ph type="title"/>
          </p:nvPr>
        </p:nvSpPr>
        <p:spPr bwMode="auto">
          <a:xfrm>
            <a:off x="4084524" y="564919"/>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Co má dělat výrobce?</a:t>
            </a:r>
          </a:p>
        </p:txBody>
      </p:sp>
      <p:pic>
        <p:nvPicPr>
          <p:cNvPr id="3" name="Obrázek 2">
            <a:extLst>
              <a:ext uri="{FF2B5EF4-FFF2-40B4-BE49-F238E27FC236}">
                <a16:creationId xmlns:a16="http://schemas.microsoft.com/office/drawing/2014/main" id="{F8EEE3C2-EB57-4E0D-8069-9FC409E46123}"/>
              </a:ext>
            </a:extLst>
          </p:cNvPr>
          <p:cNvPicPr>
            <a:picLocks noChangeAspect="1"/>
          </p:cNvPicPr>
          <p:nvPr/>
        </p:nvPicPr>
        <p:blipFill>
          <a:blip r:embed="rId4"/>
          <a:stretch>
            <a:fillRect/>
          </a:stretch>
        </p:blipFill>
        <p:spPr>
          <a:xfrm>
            <a:off x="3950208" y="2294128"/>
            <a:ext cx="7573420" cy="28008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36764163" name="Obrázek 8"/>
          <p:cNvPicPr>
            <a:picLocks noChangeAspect="1"/>
          </p:cNvPicPr>
          <p:nvPr/>
        </p:nvPicPr>
        <p:blipFill>
          <a:blip r:embed="rId3"/>
          <a:stretch/>
        </p:blipFill>
        <p:spPr bwMode="auto">
          <a:xfrm>
            <a:off x="10624239" y="5636531"/>
            <a:ext cx="1369908" cy="1369907"/>
          </a:xfrm>
          <a:prstGeom prst="rect">
            <a:avLst/>
          </a:prstGeom>
        </p:spPr>
      </p:pic>
      <p:sp>
        <p:nvSpPr>
          <p:cNvPr id="1480108840" name="Nadpis 1"/>
          <p:cNvSpPr>
            <a:spLocks noGrp="1"/>
          </p:cNvSpPr>
          <p:nvPr>
            <p:ph type="title"/>
          </p:nvPr>
        </p:nvSpPr>
        <p:spPr bwMode="auto">
          <a:xfrm>
            <a:off x="3059061" y="289393"/>
            <a:ext cx="6539715" cy="751435"/>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fontScale="95000"/>
          </a:bodyPr>
          <a:lstStyle/>
          <a:p>
            <a:pPr algn="ctr">
              <a:defRPr/>
            </a:pPr>
            <a:r>
              <a:rPr lang="cs-CZ" sz="4000" dirty="0">
                <a:solidFill>
                  <a:schemeClr val="bg1"/>
                </a:solidFill>
                <a:latin typeface="Arial" panose="020B0604020202020204" pitchFamily="34" charset="0"/>
                <a:cs typeface="Arial" panose="020B0604020202020204" pitchFamily="34" charset="0"/>
              </a:rPr>
              <a:t>Metodologie stanovení emisí</a:t>
            </a:r>
          </a:p>
        </p:txBody>
      </p:sp>
      <p:pic>
        <p:nvPicPr>
          <p:cNvPr id="290562199" name="Obrázek 290562198"/>
          <p:cNvPicPr>
            <a:picLocks noChangeAspect="1"/>
          </p:cNvPicPr>
          <p:nvPr/>
        </p:nvPicPr>
        <p:blipFill>
          <a:blip r:embed="rId4"/>
          <a:stretch/>
        </p:blipFill>
        <p:spPr bwMode="auto">
          <a:xfrm>
            <a:off x="1287412" y="3295350"/>
            <a:ext cx="3543299" cy="1816819"/>
          </a:xfrm>
          <a:prstGeom prst="rect">
            <a:avLst/>
          </a:prstGeom>
        </p:spPr>
      </p:pic>
      <p:pic>
        <p:nvPicPr>
          <p:cNvPr id="34211080" name="Obrázek 34211079"/>
          <p:cNvPicPr>
            <a:picLocks noChangeAspect="1"/>
          </p:cNvPicPr>
          <p:nvPr/>
        </p:nvPicPr>
        <p:blipFill>
          <a:blip r:embed="rId5"/>
          <a:stretch/>
        </p:blipFill>
        <p:spPr bwMode="auto">
          <a:xfrm>
            <a:off x="1287411" y="1390368"/>
            <a:ext cx="3543300" cy="1724024"/>
          </a:xfrm>
          <a:prstGeom prst="rect">
            <a:avLst/>
          </a:prstGeom>
        </p:spPr>
      </p:pic>
      <p:sp>
        <p:nvSpPr>
          <p:cNvPr id="7" name="Nadpis 1">
            <a:extLst>
              <a:ext uri="{FF2B5EF4-FFF2-40B4-BE49-F238E27FC236}">
                <a16:creationId xmlns:a16="http://schemas.microsoft.com/office/drawing/2014/main" id="{F588FFCE-C345-4C6C-8715-116358F8E3C2}"/>
              </a:ext>
            </a:extLst>
          </p:cNvPr>
          <p:cNvSpPr txBox="1">
            <a:spLocks/>
          </p:cNvSpPr>
          <p:nvPr/>
        </p:nvSpPr>
        <p:spPr bwMode="auto">
          <a:xfrm>
            <a:off x="4982905" y="1408487"/>
            <a:ext cx="5807016" cy="415289"/>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1600" dirty="0">
                <a:solidFill>
                  <a:schemeClr val="tx1">
                    <a:lumMod val="75000"/>
                    <a:lumOff val="25000"/>
                  </a:schemeClr>
                </a:solidFill>
                <a:latin typeface="Arial" panose="020B0604020202020204" pitchFamily="34" charset="0"/>
                <a:cs typeface="Arial" panose="020B0604020202020204" pitchFamily="34" charset="0"/>
              </a:rPr>
              <a:t>METODOLOGIE ZALOŽENÁ NA VÝPOČTU</a:t>
            </a:r>
          </a:p>
        </p:txBody>
      </p:sp>
      <p:sp>
        <p:nvSpPr>
          <p:cNvPr id="8" name="Nadpis 1">
            <a:extLst>
              <a:ext uri="{FF2B5EF4-FFF2-40B4-BE49-F238E27FC236}">
                <a16:creationId xmlns:a16="http://schemas.microsoft.com/office/drawing/2014/main" id="{83E5B399-A39E-4362-8D3E-951AECA6C7DF}"/>
              </a:ext>
            </a:extLst>
          </p:cNvPr>
          <p:cNvSpPr txBox="1">
            <a:spLocks/>
          </p:cNvSpPr>
          <p:nvPr/>
        </p:nvSpPr>
        <p:spPr bwMode="auto">
          <a:xfrm>
            <a:off x="5003389" y="3297929"/>
            <a:ext cx="5785444" cy="426524"/>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1600" dirty="0">
                <a:solidFill>
                  <a:schemeClr val="tx1">
                    <a:lumMod val="75000"/>
                    <a:lumOff val="25000"/>
                  </a:schemeClr>
                </a:solidFill>
                <a:latin typeface="Arial" panose="020B0604020202020204" pitchFamily="34" charset="0"/>
                <a:cs typeface="Arial" panose="020B0604020202020204" pitchFamily="34" charset="0"/>
              </a:rPr>
              <a:t>METODOLOGIE ZALOŽENÁ NA MĚŘENÍ</a:t>
            </a:r>
          </a:p>
        </p:txBody>
      </p:sp>
      <p:sp>
        <p:nvSpPr>
          <p:cNvPr id="9" name="Nadpis 1">
            <a:extLst>
              <a:ext uri="{FF2B5EF4-FFF2-40B4-BE49-F238E27FC236}">
                <a16:creationId xmlns:a16="http://schemas.microsoft.com/office/drawing/2014/main" id="{43DD96F5-9AFA-41AE-960A-6EB221D13E51}"/>
              </a:ext>
            </a:extLst>
          </p:cNvPr>
          <p:cNvSpPr txBox="1">
            <a:spLocks/>
          </p:cNvSpPr>
          <p:nvPr/>
        </p:nvSpPr>
        <p:spPr bwMode="auto">
          <a:xfrm>
            <a:off x="4886415" y="5239204"/>
            <a:ext cx="5902418" cy="393228"/>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1600" dirty="0">
                <a:solidFill>
                  <a:schemeClr val="tx1">
                    <a:lumMod val="75000"/>
                    <a:lumOff val="25000"/>
                  </a:schemeClr>
                </a:solidFill>
                <a:latin typeface="Arial" panose="020B0604020202020204" pitchFamily="34" charset="0"/>
                <a:cs typeface="Arial" panose="020B0604020202020204" pitchFamily="34" charset="0"/>
              </a:rPr>
              <a:t>JINÉ METODY (JEN DO KONCE 2024)</a:t>
            </a:r>
          </a:p>
        </p:txBody>
      </p:sp>
      <p:sp>
        <p:nvSpPr>
          <p:cNvPr id="10" name="Nadpis 1">
            <a:extLst>
              <a:ext uri="{FF2B5EF4-FFF2-40B4-BE49-F238E27FC236}">
                <a16:creationId xmlns:a16="http://schemas.microsoft.com/office/drawing/2014/main" id="{F005CAD9-79B0-4E22-9CFE-B2CB6E379FEF}"/>
              </a:ext>
            </a:extLst>
          </p:cNvPr>
          <p:cNvSpPr txBox="1">
            <a:spLocks/>
          </p:cNvSpPr>
          <p:nvPr/>
        </p:nvSpPr>
        <p:spPr bwMode="auto">
          <a:xfrm>
            <a:off x="4981816" y="1883216"/>
            <a:ext cx="5807016" cy="818933"/>
          </a:xfrm>
          <a:prstGeom prst="roundRect">
            <a:avLst>
              <a:gd name="adj" fmla="val 16667"/>
            </a:avLst>
          </a:prstGeom>
          <a:ln/>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cs-CZ" sz="1600" dirty="0">
                <a:solidFill>
                  <a:schemeClr val="tx1">
                    <a:lumMod val="75000"/>
                    <a:lumOff val="25000"/>
                  </a:schemeClr>
                </a:solidFill>
                <a:latin typeface="Arial" panose="020B0604020202020204" pitchFamily="34" charset="0"/>
                <a:cs typeface="Arial" panose="020B0604020202020204" pitchFamily="34" charset="0"/>
              </a:rPr>
              <a:t>V principu jde o určení všech paliv a vstupních materiálů spotřebovaných během výroby, vynásobené výpočtovými faktory jako např. emisní faktor</a:t>
            </a:r>
          </a:p>
        </p:txBody>
      </p:sp>
      <p:sp>
        <p:nvSpPr>
          <p:cNvPr id="11" name="Nadpis 1">
            <a:extLst>
              <a:ext uri="{FF2B5EF4-FFF2-40B4-BE49-F238E27FC236}">
                <a16:creationId xmlns:a16="http://schemas.microsoft.com/office/drawing/2014/main" id="{0047C668-382B-4BD8-9E95-D345E5D174A3}"/>
              </a:ext>
            </a:extLst>
          </p:cNvPr>
          <p:cNvSpPr txBox="1">
            <a:spLocks/>
          </p:cNvSpPr>
          <p:nvPr/>
        </p:nvSpPr>
        <p:spPr bwMode="auto">
          <a:xfrm>
            <a:off x="5003387" y="3777235"/>
            <a:ext cx="5785445" cy="426524"/>
          </a:xfrm>
          <a:prstGeom prst="roundRect">
            <a:avLst>
              <a:gd name="adj" fmla="val 16667"/>
            </a:avLst>
          </a:prstGeom>
          <a:ln/>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cs-CZ" sz="1600" dirty="0">
                <a:solidFill>
                  <a:srgbClr val="000000"/>
                </a:solidFill>
                <a:latin typeface="Arial" panose="020B0604020202020204" pitchFamily="34" charset="0"/>
                <a:cs typeface="Arial" panose="020B0604020202020204" pitchFamily="34" charset="0"/>
              </a:rPr>
              <a:t>Kontinuální měření emisí přímo ze zdroje na úrovni zařízení</a:t>
            </a:r>
            <a:endParaRPr lang="cs-CZ" sz="1600" dirty="0">
              <a:latin typeface="Arial" panose="020B0604020202020204" pitchFamily="34" charset="0"/>
              <a:cs typeface="Arial" panose="020B0604020202020204" pitchFamily="34" charset="0"/>
            </a:endParaRPr>
          </a:p>
        </p:txBody>
      </p:sp>
      <p:sp>
        <p:nvSpPr>
          <p:cNvPr id="12" name="Nadpis 1">
            <a:extLst>
              <a:ext uri="{FF2B5EF4-FFF2-40B4-BE49-F238E27FC236}">
                <a16:creationId xmlns:a16="http://schemas.microsoft.com/office/drawing/2014/main" id="{E11E0DEB-BF91-4454-BEAA-7427E38B9F13}"/>
              </a:ext>
            </a:extLst>
          </p:cNvPr>
          <p:cNvSpPr txBox="1">
            <a:spLocks/>
          </p:cNvSpPr>
          <p:nvPr/>
        </p:nvSpPr>
        <p:spPr bwMode="auto">
          <a:xfrm>
            <a:off x="4886414" y="5695971"/>
            <a:ext cx="5902418" cy="604245"/>
          </a:xfrm>
          <a:prstGeom prst="roundRect">
            <a:avLst>
              <a:gd name="adj" fmla="val 16667"/>
            </a:avLst>
          </a:prstGeom>
          <a:ln/>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cs-CZ" sz="1600" dirty="0">
                <a:solidFill>
                  <a:srgbClr val="000000"/>
                </a:solidFill>
                <a:latin typeface="Arial" panose="020B0604020202020204" pitchFamily="34" charset="0"/>
                <a:cs typeface="Arial" panose="020B0604020202020204" pitchFamily="34" charset="0"/>
              </a:rPr>
              <a:t>Metody, které už zařízení používá v rámci monitorování emisí v jejich zemi</a:t>
            </a:r>
            <a:endParaRPr lang="cs-CZ" sz="1600" dirty="0">
              <a:latin typeface="Arial" panose="020B0604020202020204" pitchFamily="34" charset="0"/>
              <a:cs typeface="Arial" panose="020B0604020202020204" pitchFamily="34" charset="0"/>
            </a:endParaRPr>
          </a:p>
        </p:txBody>
      </p:sp>
      <p:pic>
        <p:nvPicPr>
          <p:cNvPr id="15" name="Obrázek 14">
            <a:extLst>
              <a:ext uri="{FF2B5EF4-FFF2-40B4-BE49-F238E27FC236}">
                <a16:creationId xmlns:a16="http://schemas.microsoft.com/office/drawing/2014/main" id="{6620C42C-8CD4-438F-8EFD-D1AA46825E36}"/>
              </a:ext>
            </a:extLst>
          </p:cNvPr>
          <p:cNvPicPr>
            <a:picLocks noChangeAspect="1"/>
          </p:cNvPicPr>
          <p:nvPr/>
        </p:nvPicPr>
        <p:blipFill>
          <a:blip r:embed="rId6"/>
          <a:stretch/>
        </p:blipFill>
        <p:spPr bwMode="auto">
          <a:xfrm>
            <a:off x="2665407" y="5156013"/>
            <a:ext cx="1079915" cy="10799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5898860" name="Zástupný symbol pro text 3"/>
          <p:cNvSpPr>
            <a:spLocks noGrp="1"/>
          </p:cNvSpPr>
          <p:nvPr>
            <p:ph type="body" sz="half" idx="2"/>
          </p:nvPr>
        </p:nvSpPr>
        <p:spPr bwMode="auto">
          <a:xfrm>
            <a:off x="6231844" y="1751162"/>
            <a:ext cx="4775462" cy="4299715"/>
          </a:xfrm>
        </p:spPr>
        <p:style>
          <a:lnRef idx="1">
            <a:schemeClr val="accent6"/>
          </a:lnRef>
          <a:fillRef idx="2">
            <a:schemeClr val="accent6"/>
          </a:fillRef>
          <a:effectRef idx="1">
            <a:schemeClr val="accent6"/>
          </a:effectRef>
          <a:fontRef idx="minor">
            <a:schemeClr val="dk1"/>
          </a:fontRef>
        </p:style>
        <p:txBody>
          <a:bodyPr>
            <a:normAutofit/>
          </a:bodyPr>
          <a:lstStyle/>
          <a:p>
            <a:pPr>
              <a:defRPr/>
            </a:pPr>
            <a:r>
              <a:rPr lang="cs-CZ" sz="1999" dirty="0">
                <a:solidFill>
                  <a:srgbClr val="000000"/>
                </a:solidFill>
                <a:latin typeface="Arial" panose="020B0604020202020204" pitchFamily="34" charset="0"/>
                <a:ea typeface="Arial"/>
                <a:cs typeface="Arial" panose="020B0604020202020204" pitchFamily="34" charset="0"/>
              </a:rPr>
              <a:t>Výměna informací mezi </a:t>
            </a:r>
            <a:r>
              <a:rPr lang="cs-CZ" sz="1999" b="1" dirty="0">
                <a:solidFill>
                  <a:srgbClr val="000000"/>
                </a:solidFill>
                <a:latin typeface="Arial" panose="020B0604020202020204" pitchFamily="34" charset="0"/>
                <a:ea typeface="Arial"/>
                <a:cs typeface="Arial" panose="020B0604020202020204" pitchFamily="34" charset="0"/>
              </a:rPr>
              <a:t>deklarantem</a:t>
            </a:r>
            <a:r>
              <a:rPr lang="cs-CZ" sz="1999" dirty="0">
                <a:solidFill>
                  <a:srgbClr val="000000"/>
                </a:solidFill>
                <a:latin typeface="Arial" panose="020B0604020202020204" pitchFamily="34" charset="0"/>
                <a:ea typeface="Arial"/>
                <a:cs typeface="Arial" panose="020B0604020202020204" pitchFamily="34" charset="0"/>
              </a:rPr>
              <a:t> a </a:t>
            </a:r>
            <a:r>
              <a:rPr lang="cs-CZ" sz="1999" b="1" dirty="0">
                <a:solidFill>
                  <a:srgbClr val="000000"/>
                </a:solidFill>
                <a:latin typeface="Arial" panose="020B0604020202020204" pitchFamily="34" charset="0"/>
                <a:ea typeface="Arial"/>
                <a:cs typeface="Arial" panose="020B0604020202020204" pitchFamily="34" charset="0"/>
              </a:rPr>
              <a:t>výrobcem</a:t>
            </a:r>
            <a:r>
              <a:rPr lang="cs-CZ" sz="1999" dirty="0">
                <a:solidFill>
                  <a:srgbClr val="000000"/>
                </a:solidFill>
                <a:latin typeface="Arial" panose="020B0604020202020204" pitchFamily="34" charset="0"/>
                <a:ea typeface="Arial"/>
                <a:cs typeface="Arial" panose="020B0604020202020204" pitchFamily="34" charset="0"/>
              </a:rPr>
              <a:t>:</a:t>
            </a:r>
            <a:endParaRPr lang="cs-CZ" sz="1999" dirty="0">
              <a:latin typeface="Arial" panose="020B0604020202020204" pitchFamily="34" charset="0"/>
              <a:cs typeface="Arial" panose="020B0604020202020204" pitchFamily="34" charset="0"/>
            </a:endParaRPr>
          </a:p>
          <a:p>
            <a:pPr marL="283737" indent="-283737">
              <a:buFont typeface="Arial"/>
              <a:buChar char="•"/>
              <a:defRPr/>
            </a:pPr>
            <a:r>
              <a:rPr lang="cs-CZ" sz="1799" dirty="0">
                <a:solidFill>
                  <a:srgbClr val="000000"/>
                </a:solidFill>
                <a:latin typeface="Arial" panose="020B0604020202020204" pitchFamily="34" charset="0"/>
                <a:ea typeface="Arial"/>
                <a:cs typeface="Arial" panose="020B0604020202020204" pitchFamily="34" charset="0"/>
              </a:rPr>
              <a:t>Bez spolupráce s výrobcem </a:t>
            </a:r>
            <a:r>
              <a:rPr lang="cs-CZ" sz="1799" b="1" dirty="0">
                <a:solidFill>
                  <a:srgbClr val="000000"/>
                </a:solidFill>
                <a:latin typeface="Arial" panose="020B0604020202020204" pitchFamily="34" charset="0"/>
                <a:ea typeface="Arial"/>
                <a:cs typeface="Arial" panose="020B0604020202020204" pitchFamily="34" charset="0"/>
              </a:rPr>
              <a:t>nelze stanovit emise </a:t>
            </a:r>
            <a:r>
              <a:rPr lang="cs-CZ" sz="1799" dirty="0">
                <a:solidFill>
                  <a:srgbClr val="000000"/>
                </a:solidFill>
                <a:latin typeface="Arial" panose="020B0604020202020204" pitchFamily="34" charset="0"/>
                <a:ea typeface="Arial"/>
                <a:cs typeface="Arial" panose="020B0604020202020204" pitchFamily="34" charset="0"/>
              </a:rPr>
              <a:t>vložené ve zboží</a:t>
            </a:r>
          </a:p>
          <a:p>
            <a:pPr marL="283737" indent="-283737">
              <a:buFont typeface="Arial"/>
              <a:buChar char="•"/>
              <a:defRPr/>
            </a:pPr>
            <a:r>
              <a:rPr lang="cs-CZ" sz="1799" dirty="0">
                <a:solidFill>
                  <a:srgbClr val="000000"/>
                </a:solidFill>
                <a:latin typeface="Arial" panose="020B0604020202020204" pitchFamily="34" charset="0"/>
                <a:ea typeface="Arial"/>
                <a:cs typeface="Arial" panose="020B0604020202020204" pitchFamily="34" charset="0"/>
              </a:rPr>
              <a:t>K výměně potřebných informací je doporučena </a:t>
            </a:r>
            <a:r>
              <a:rPr lang="cs-CZ" sz="1799" b="1" dirty="0">
                <a:solidFill>
                  <a:srgbClr val="000000"/>
                </a:solidFill>
                <a:latin typeface="Arial" panose="020B0604020202020204" pitchFamily="34" charset="0"/>
                <a:ea typeface="Arial"/>
                <a:cs typeface="Arial" panose="020B0604020202020204" pitchFamily="34" charset="0"/>
              </a:rPr>
              <a:t>šablona</a:t>
            </a:r>
            <a:r>
              <a:rPr lang="cs-CZ" sz="1799" dirty="0">
                <a:solidFill>
                  <a:srgbClr val="000000"/>
                </a:solidFill>
                <a:latin typeface="Arial" panose="020B0604020202020204" pitchFamily="34" charset="0"/>
                <a:ea typeface="Arial"/>
                <a:cs typeface="Arial" panose="020B0604020202020204" pitchFamily="34" charset="0"/>
              </a:rPr>
              <a:t> vytvořena EK</a:t>
            </a:r>
            <a:endParaRPr lang="cs-CZ" sz="1799" dirty="0">
              <a:latin typeface="Arial" panose="020B0604020202020204" pitchFamily="34" charset="0"/>
              <a:cs typeface="Arial" panose="020B0604020202020204" pitchFamily="34" charset="0"/>
            </a:endParaRPr>
          </a:p>
          <a:p>
            <a:pPr marL="283737" indent="-283737">
              <a:buFont typeface="Arial"/>
              <a:buChar char="•"/>
              <a:defRPr/>
            </a:pPr>
            <a:r>
              <a:rPr lang="cs-CZ" sz="1799" dirty="0">
                <a:solidFill>
                  <a:srgbClr val="000000"/>
                </a:solidFill>
                <a:latin typeface="Arial" panose="020B0604020202020204" pitchFamily="34" charset="0"/>
                <a:ea typeface="Arial"/>
                <a:cs typeface="Arial" panose="020B0604020202020204" pitchFamily="34" charset="0"/>
              </a:rPr>
              <a:t>Při vyplnění informací výrobcem dojde k automatickému výpočtu hodnot, které poté deklarant jednoduše vyplní do CBAM zprávy</a:t>
            </a:r>
          </a:p>
          <a:p>
            <a:pPr marL="283737" indent="-283737">
              <a:buFont typeface="Arial"/>
              <a:buChar char="•"/>
              <a:defRPr/>
            </a:pPr>
            <a:r>
              <a:rPr lang="cs-CZ" sz="1799" dirty="0">
                <a:solidFill>
                  <a:srgbClr val="000000"/>
                </a:solidFill>
                <a:latin typeface="Arial" panose="020B0604020202020204" pitchFamily="34" charset="0"/>
                <a:cs typeface="Arial" panose="020B0604020202020204" pitchFamily="34" charset="0"/>
              </a:rPr>
              <a:t>Pokyny pro provozovatele ze třetích zemí v části 6.11 popisují jak mají výrobci tuto šablonu vyplnit</a:t>
            </a:r>
            <a:endParaRPr lang="cs-CZ" sz="1799" dirty="0">
              <a:latin typeface="Arial" panose="020B0604020202020204" pitchFamily="34" charset="0"/>
              <a:cs typeface="Arial" panose="020B0604020202020204" pitchFamily="34" charset="0"/>
            </a:endParaRPr>
          </a:p>
        </p:txBody>
      </p:sp>
      <p:pic>
        <p:nvPicPr>
          <p:cNvPr id="2062267893" name="Obrázek 8"/>
          <p:cNvPicPr>
            <a:picLocks noChangeAspect="1"/>
          </p:cNvPicPr>
          <p:nvPr/>
        </p:nvPicPr>
        <p:blipFill>
          <a:blip r:embed="rId3"/>
          <a:stretch/>
        </p:blipFill>
        <p:spPr bwMode="auto">
          <a:xfrm>
            <a:off x="10621882" y="5635383"/>
            <a:ext cx="1369195" cy="1369194"/>
          </a:xfrm>
          <a:prstGeom prst="rect">
            <a:avLst/>
          </a:prstGeom>
        </p:spPr>
      </p:pic>
      <p:pic>
        <p:nvPicPr>
          <p:cNvPr id="4" name="Obrázek 3">
            <a:extLst>
              <a:ext uri="{FF2B5EF4-FFF2-40B4-BE49-F238E27FC236}">
                <a16:creationId xmlns:a16="http://schemas.microsoft.com/office/drawing/2014/main" id="{087322A8-DE62-4EC5-8EAE-F94CE9021CD1}"/>
              </a:ext>
            </a:extLst>
          </p:cNvPr>
          <p:cNvPicPr>
            <a:picLocks noChangeAspect="1"/>
          </p:cNvPicPr>
          <p:nvPr/>
        </p:nvPicPr>
        <p:blipFill>
          <a:blip r:embed="rId4"/>
          <a:stretch>
            <a:fillRect/>
          </a:stretch>
        </p:blipFill>
        <p:spPr>
          <a:xfrm>
            <a:off x="914816" y="1430874"/>
            <a:ext cx="4919656" cy="5262121"/>
          </a:xfrm>
          <a:prstGeom prst="rect">
            <a:avLst/>
          </a:prstGeom>
        </p:spPr>
      </p:pic>
      <p:sp>
        <p:nvSpPr>
          <p:cNvPr id="8" name="Nadpis 1">
            <a:extLst>
              <a:ext uri="{FF2B5EF4-FFF2-40B4-BE49-F238E27FC236}">
                <a16:creationId xmlns:a16="http://schemas.microsoft.com/office/drawing/2014/main" id="{6002A35D-F3EE-4D38-8365-91CFB667ADA3}"/>
              </a:ext>
            </a:extLst>
          </p:cNvPr>
          <p:cNvSpPr txBox="1">
            <a:spLocks/>
          </p:cNvSpPr>
          <p:nvPr/>
        </p:nvSpPr>
        <p:spPr>
          <a:xfrm>
            <a:off x="2827844" y="526776"/>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cs-CZ" sz="3198" dirty="0">
                <a:solidFill>
                  <a:prstClr val="white"/>
                </a:solidFill>
                <a:latin typeface="Arial" panose="020B0604020202020204" pitchFamily="34" charset="0"/>
                <a:cs typeface="Arial" panose="020B0604020202020204" pitchFamily="34" charset="0"/>
              </a:rPr>
              <a:t>Komunikace s výrobcem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59" y="1647020"/>
            <a:ext cx="10220686" cy="4786955"/>
          </a:xfrm>
        </p:spPr>
        <p:txBody>
          <a:bodyPr>
            <a:normAutofit/>
          </a:bodyPr>
          <a:lstStyle/>
          <a:p>
            <a:pPr marL="285607" indent="-285607">
              <a:buFont typeface="Arial" panose="020B0604020202020204" pitchFamily="34" charset="0"/>
              <a:buChar char="•"/>
              <a:defRPr/>
            </a:pPr>
            <a:r>
              <a:rPr lang="cs-CZ" sz="1800" b="1" dirty="0">
                <a:solidFill>
                  <a:srgbClr val="000000"/>
                </a:solidFill>
                <a:latin typeface="Arial" panose="020B0604020202020204" pitchFamily="34" charset="0"/>
                <a:cs typeface="Arial" panose="020B0604020202020204" pitchFamily="34" charset="0"/>
              </a:rPr>
              <a:t>Data o zařízení </a:t>
            </a:r>
            <a:r>
              <a:rPr lang="cs-CZ" sz="1800" dirty="0">
                <a:solidFill>
                  <a:srgbClr val="000000"/>
                </a:solidFill>
                <a:latin typeface="Arial" panose="020B0604020202020204" pitchFamily="34" charset="0"/>
                <a:cs typeface="Arial" panose="020B0604020202020204" pitchFamily="34" charset="0"/>
              </a:rPr>
              <a:t>(umístění, kontaktní údaje)</a:t>
            </a:r>
          </a:p>
          <a:p>
            <a:pPr marL="285607" indent="-285607">
              <a:buFont typeface="Arial" panose="020B0604020202020204" pitchFamily="34" charset="0"/>
              <a:buChar char="•"/>
              <a:defRPr/>
            </a:pPr>
            <a:r>
              <a:rPr lang="cs-CZ" sz="1800" b="1" dirty="0">
                <a:solidFill>
                  <a:srgbClr val="000000"/>
                </a:solidFill>
                <a:latin typeface="Arial" panose="020B0604020202020204" pitchFamily="34" charset="0"/>
                <a:cs typeface="Arial" panose="020B0604020202020204" pitchFamily="34" charset="0"/>
              </a:rPr>
              <a:t>Výrobní procesy a postupy </a:t>
            </a:r>
            <a:r>
              <a:rPr lang="cs-CZ" sz="1800" dirty="0">
                <a:solidFill>
                  <a:srgbClr val="000000"/>
                </a:solidFill>
                <a:latin typeface="Arial" panose="020B0604020202020204" pitchFamily="34" charset="0"/>
                <a:cs typeface="Arial" panose="020B0604020202020204" pitchFamily="34" charset="0"/>
              </a:rPr>
              <a:t>pro každou souhrnnou kategorii zboží</a:t>
            </a:r>
          </a:p>
          <a:p>
            <a:pPr marL="285607" indent="-285607">
              <a:buFont typeface="Arial" panose="020B0604020202020204" pitchFamily="34" charset="0"/>
              <a:buChar char="•"/>
              <a:defRPr/>
            </a:pPr>
            <a:r>
              <a:rPr lang="cs-CZ" sz="1800" b="1" dirty="0">
                <a:solidFill>
                  <a:srgbClr val="000000"/>
                </a:solidFill>
                <a:latin typeface="Arial" panose="020B0604020202020204" pitchFamily="34" charset="0"/>
                <a:cs typeface="Arial" panose="020B0604020202020204" pitchFamily="34" charset="0"/>
              </a:rPr>
              <a:t>Pro každou souhrnnou kategorii zboží nebo zvláště pro každý KN kód</a:t>
            </a:r>
            <a:r>
              <a:rPr lang="cs-CZ" sz="1800" dirty="0">
                <a:solidFill>
                  <a:srgbClr val="000000"/>
                </a:solidFill>
                <a:latin typeface="Arial" panose="020B0604020202020204" pitchFamily="34" charset="0"/>
                <a:cs typeface="Arial" panose="020B0604020202020204" pitchFamily="34" charset="0"/>
              </a:rPr>
              <a:t>:</a:t>
            </a:r>
            <a:endParaRPr lang="cs-CZ" sz="1800"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800" b="1" dirty="0">
                <a:solidFill>
                  <a:srgbClr val="000000"/>
                </a:solidFill>
                <a:latin typeface="Arial" panose="020B0604020202020204" pitchFamily="34" charset="0"/>
                <a:ea typeface="Arial"/>
                <a:cs typeface="Arial" panose="020B0604020202020204" pitchFamily="34" charset="0"/>
              </a:rPr>
              <a:t>Specifické přímé i nepřímé emise </a:t>
            </a:r>
            <a:r>
              <a:rPr lang="cs-CZ" sz="1800" dirty="0">
                <a:solidFill>
                  <a:srgbClr val="000000"/>
                </a:solidFill>
                <a:latin typeface="Arial" panose="020B0604020202020204" pitchFamily="34" charset="0"/>
                <a:ea typeface="Arial"/>
                <a:cs typeface="Arial" panose="020B0604020202020204" pitchFamily="34" charset="0"/>
              </a:rPr>
              <a:t>obsažené ve zboží, u nepřímých emisí informaci, jakým způsobem byl stanoven emisní faktor a jeho zdroj</a:t>
            </a:r>
          </a:p>
          <a:p>
            <a:pPr marL="742579" lvl="1" indent="-285607">
              <a:buFont typeface="Arial" panose="020B0604020202020204" pitchFamily="34" charset="0"/>
              <a:buChar char="•"/>
              <a:defRPr/>
            </a:pPr>
            <a:r>
              <a:rPr lang="cs-CZ" sz="1800" b="1" dirty="0">
                <a:solidFill>
                  <a:srgbClr val="000000"/>
                </a:solidFill>
                <a:latin typeface="Arial" panose="020B0604020202020204" pitchFamily="34" charset="0"/>
                <a:cs typeface="Arial" panose="020B0604020202020204" pitchFamily="34" charset="0"/>
              </a:rPr>
              <a:t>Informace o kvalitě údajů a použitých metodách</a:t>
            </a:r>
            <a:r>
              <a:rPr lang="cs-CZ" sz="1800" dirty="0">
                <a:solidFill>
                  <a:srgbClr val="000000"/>
                </a:solidFill>
                <a:latin typeface="Arial" panose="020B0604020202020204" pitchFamily="34" charset="0"/>
                <a:cs typeface="Arial" panose="020B0604020202020204" pitchFamily="34" charset="0"/>
              </a:rPr>
              <a:t>, zda byly obsažené emise stanoveny na základě monitorování, nebo zda byly použity některé standardní hodnoty poskytnuté a zveřejněné Komisí pro přechodné období</a:t>
            </a: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cs typeface="Arial" panose="020B0604020202020204" pitchFamily="34" charset="0"/>
              </a:rPr>
              <a:t>Pokud jsou použity </a:t>
            </a:r>
            <a:r>
              <a:rPr lang="cs-CZ" sz="1800" b="1" dirty="0">
                <a:solidFill>
                  <a:srgbClr val="000000"/>
                </a:solidFill>
                <a:latin typeface="Arial" panose="020B0604020202020204" pitchFamily="34" charset="0"/>
                <a:cs typeface="Arial" panose="020B0604020202020204" pitchFamily="34" charset="0"/>
              </a:rPr>
              <a:t>standardní hodnoty </a:t>
            </a:r>
            <a:r>
              <a:rPr lang="cs-CZ" sz="1800" dirty="0">
                <a:solidFill>
                  <a:srgbClr val="000000"/>
                </a:solidFill>
                <a:latin typeface="Arial" panose="020B0604020202020204" pitchFamily="34" charset="0"/>
                <a:cs typeface="Arial" panose="020B0604020202020204" pitchFamily="34" charset="0"/>
              </a:rPr>
              <a:t>poskytnuté a zveřejněné Komisí pro přechodné období, připojí se stručné </a:t>
            </a:r>
            <a:r>
              <a:rPr lang="cs-CZ" sz="1800" b="1" dirty="0">
                <a:solidFill>
                  <a:srgbClr val="000000"/>
                </a:solidFill>
                <a:latin typeface="Arial" panose="020B0604020202020204" pitchFamily="34" charset="0"/>
                <a:cs typeface="Arial" panose="020B0604020202020204" pitchFamily="34" charset="0"/>
              </a:rPr>
              <a:t>odůvodnění</a:t>
            </a: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cs typeface="Arial" panose="020B0604020202020204" pitchFamily="34" charset="0"/>
              </a:rPr>
              <a:t>Informace </a:t>
            </a:r>
            <a:r>
              <a:rPr lang="cs-CZ" sz="1800" b="1" dirty="0">
                <a:solidFill>
                  <a:srgbClr val="000000"/>
                </a:solidFill>
                <a:latin typeface="Arial" panose="020B0604020202020204" pitchFamily="34" charset="0"/>
                <a:cs typeface="Arial" panose="020B0604020202020204" pitchFamily="34" charset="0"/>
              </a:rPr>
              <a:t>o dalších parametrech </a:t>
            </a:r>
            <a:r>
              <a:rPr lang="cs-CZ" sz="1800" dirty="0">
                <a:solidFill>
                  <a:srgbClr val="000000"/>
                </a:solidFill>
                <a:latin typeface="Arial" panose="020B0604020202020204" pitchFamily="34" charset="0"/>
                <a:cs typeface="Arial" panose="020B0604020202020204" pitchFamily="34" charset="0"/>
              </a:rPr>
              <a:t>pro vyrobené zboží specifických pro dané odvětví, pokud jsou vyžadovány</a:t>
            </a: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cs typeface="Arial" panose="020B0604020202020204" pitchFamily="34" charset="0"/>
              </a:rPr>
              <a:t>Případně </a:t>
            </a:r>
            <a:r>
              <a:rPr lang="cs-CZ" sz="1800" b="1" dirty="0">
                <a:solidFill>
                  <a:srgbClr val="000000"/>
                </a:solidFill>
                <a:latin typeface="Arial" panose="020B0604020202020204" pitchFamily="34" charset="0"/>
                <a:cs typeface="Arial" panose="020B0604020202020204" pitchFamily="34" charset="0"/>
              </a:rPr>
              <a:t>informace o splatné ceně uhlíku </a:t>
            </a:r>
            <a:r>
              <a:rPr lang="cs-CZ" sz="1800" dirty="0">
                <a:solidFill>
                  <a:srgbClr val="000000"/>
                </a:solidFill>
                <a:latin typeface="Arial" panose="020B0604020202020204" pitchFamily="34" charset="0"/>
                <a:cs typeface="Arial" panose="020B0604020202020204" pitchFamily="34" charset="0"/>
              </a:rPr>
              <a:t>a zvlášť pro prekurzory získané z jiných zařízení podle země původu prekurzorů</a:t>
            </a:r>
          </a:p>
          <a:p>
            <a:pPr marL="742579" lvl="1"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A další dle </a:t>
            </a:r>
            <a:r>
              <a:rPr lang="cs-CZ" sz="1800" b="1" dirty="0">
                <a:latin typeface="Arial" panose="020B0604020202020204" pitchFamily="34" charset="0"/>
                <a:cs typeface="Arial" panose="020B0604020202020204" pitchFamily="34" charset="0"/>
              </a:rPr>
              <a:t>přílohy IV prováděcího nařízení Komise 2023/1773</a:t>
            </a:r>
          </a:p>
          <a:p>
            <a:pPr marL="456972" lvl="1">
              <a:defRPr/>
            </a:pPr>
            <a:endParaRPr lang="cs-CZ" sz="18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8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8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800" dirty="0">
              <a:solidFill>
                <a:srgbClr val="000000"/>
              </a:solidFill>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10" name="Nadpis 1">
            <a:extLst>
              <a:ext uri="{FF2B5EF4-FFF2-40B4-BE49-F238E27FC236}">
                <a16:creationId xmlns:a16="http://schemas.microsoft.com/office/drawing/2014/main" id="{B5E94753-D06A-4CCC-A216-012EF2311E79}"/>
              </a:ext>
            </a:extLst>
          </p:cNvPr>
          <p:cNvSpPr txBox="1">
            <a:spLocks/>
          </p:cNvSpPr>
          <p:nvPr/>
        </p:nvSpPr>
        <p:spPr bwMode="auto">
          <a:xfrm>
            <a:off x="1862930" y="525889"/>
            <a:ext cx="8466139"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2400" dirty="0">
                <a:solidFill>
                  <a:schemeClr val="bg1"/>
                </a:solidFill>
                <a:latin typeface="Arial" panose="020B0604020202020204" pitchFamily="34" charset="0"/>
                <a:cs typeface="Arial" panose="020B0604020202020204" pitchFamily="34" charset="0"/>
              </a:rPr>
              <a:t>První část: Povinné informace, které mají být sděleny oznamujícímu deklarantovi</a:t>
            </a:r>
          </a:p>
        </p:txBody>
      </p:sp>
    </p:spTree>
    <p:extLst>
      <p:ext uri="{BB962C8B-B14F-4D97-AF65-F5344CB8AC3E}">
        <p14:creationId xmlns:p14="http://schemas.microsoft.com/office/powerpoint/2010/main" val="66626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3"/>
        </a:solidFill>
        <a:effectLst/>
      </p:bgPr>
    </p:bg>
    <p:spTree>
      <p:nvGrpSpPr>
        <p:cNvPr id="1" name=""/>
        <p:cNvGrpSpPr/>
        <p:nvPr/>
      </p:nvGrpSpPr>
      <p:grpSpPr bwMode="auto">
        <a:xfrm>
          <a:off x="0" y="0"/>
          <a:ext cx="0" cy="0"/>
          <a:chOff x="0" y="0"/>
          <a:chExt cx="0" cy="0"/>
        </a:xfrm>
      </p:grpSpPr>
      <p:sp>
        <p:nvSpPr>
          <p:cNvPr id="2" name="Nadpis 1"/>
          <p:cNvSpPr>
            <a:spLocks noGrp="1"/>
          </p:cNvSpPr>
          <p:nvPr>
            <p:ph type="title"/>
          </p:nvPr>
        </p:nvSpPr>
        <p:spPr bwMode="auto">
          <a:xfrm>
            <a:off x="2826142" y="497940"/>
            <a:ext cx="6539715" cy="751437"/>
          </a:xfrm>
          <a:prstGeom prst="roundRect">
            <a:avLst>
              <a:gd name="adj" fmla="val 16667"/>
            </a:avLst>
          </a:prstGeom>
          <a:ln>
            <a:no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Program</a:t>
            </a:r>
          </a:p>
        </p:txBody>
      </p:sp>
      <p:sp>
        <p:nvSpPr>
          <p:cNvPr id="3" name="Zástupný symbol pro obsah 2"/>
          <p:cNvSpPr>
            <a:spLocks noGrp="1"/>
          </p:cNvSpPr>
          <p:nvPr>
            <p:ph idx="1"/>
          </p:nvPr>
        </p:nvSpPr>
        <p:spPr bwMode="auto">
          <a:xfrm>
            <a:off x="1073304" y="1768415"/>
            <a:ext cx="10045390" cy="4352792"/>
          </a:xfrm>
          <a:prstGeom prst="rect">
            <a:avLst/>
          </a:prstGeom>
          <a:ln>
            <a:noFill/>
          </a:ln>
        </p:spPr>
        <p:txBody>
          <a:bodyPr vertOverflow="overflow" horzOverflow="overflow" vert="horz" wrap="square" lIns="91440" tIns="45720" rIns="91440" bIns="45720" numCol="1" spcCol="0" rtlCol="0" fromWordArt="0" anchor="t" anchorCtr="0" forceAA="0" compatLnSpc="0">
            <a:normAutofit/>
          </a:bodyPr>
          <a:lstStyle/>
          <a:p>
            <a:pPr>
              <a:defRPr/>
            </a:pPr>
            <a:r>
              <a:rPr lang="cs-CZ" dirty="0">
                <a:solidFill>
                  <a:schemeClr val="tx2"/>
                </a:solidFill>
                <a:latin typeface="Arial" panose="020B0604020202020204" pitchFamily="34" charset="0"/>
                <a:cs typeface="Arial" panose="020B0604020202020204" pitchFamily="34" charset="0"/>
              </a:rPr>
              <a:t>Zopakování základních informací k CBAM</a:t>
            </a:r>
          </a:p>
          <a:p>
            <a:pPr>
              <a:defRPr/>
            </a:pPr>
            <a:r>
              <a:rPr lang="cs-CZ" dirty="0">
                <a:solidFill>
                  <a:schemeClr val="tx2"/>
                </a:solidFill>
                <a:latin typeface="Arial" panose="020B0604020202020204" pitchFamily="34" charset="0"/>
                <a:cs typeface="Arial" panose="020B0604020202020204" pitchFamily="34" charset="0"/>
              </a:rPr>
              <a:t>Zdroje informací</a:t>
            </a:r>
          </a:p>
          <a:p>
            <a:pPr>
              <a:defRPr/>
            </a:pPr>
            <a:r>
              <a:rPr lang="cs-CZ" dirty="0">
                <a:solidFill>
                  <a:schemeClr val="tx2"/>
                </a:solidFill>
                <a:latin typeface="Arial" panose="020B0604020202020204" pitchFamily="34" charset="0"/>
                <a:cs typeface="Arial" panose="020B0604020202020204" pitchFamily="34" charset="0"/>
              </a:rPr>
              <a:t>Komunikace se státní správou</a:t>
            </a:r>
          </a:p>
          <a:p>
            <a:pPr>
              <a:defRPr/>
            </a:pPr>
            <a:r>
              <a:rPr lang="cs-CZ" dirty="0">
                <a:solidFill>
                  <a:schemeClr val="tx2"/>
                </a:solidFill>
                <a:latin typeface="Arial" panose="020B0604020202020204" pitchFamily="34" charset="0"/>
                <a:cs typeface="Arial" panose="020B0604020202020204" pitchFamily="34" charset="0"/>
              </a:rPr>
              <a:t>Komunikace s výrobcem</a:t>
            </a:r>
          </a:p>
          <a:p>
            <a:pPr>
              <a:defRPr/>
            </a:pPr>
            <a:r>
              <a:rPr lang="cs-CZ" dirty="0">
                <a:solidFill>
                  <a:schemeClr val="tx2"/>
                </a:solidFill>
                <a:latin typeface="Arial" panose="020B0604020202020204" pitchFamily="34" charset="0"/>
                <a:cs typeface="Arial" panose="020B0604020202020204" pitchFamily="34" charset="0"/>
              </a:rPr>
              <a:t>Zpráva CBAM a ukázka jejího vyplnění</a:t>
            </a:r>
          </a:p>
        </p:txBody>
      </p:sp>
      <p:pic>
        <p:nvPicPr>
          <p:cNvPr id="15" name="Obrázek 14"/>
          <p:cNvPicPr>
            <a:picLocks noChangeAspect="1"/>
          </p:cNvPicPr>
          <p:nvPr/>
        </p:nvPicPr>
        <p:blipFill>
          <a:blip r:embed="rId3"/>
          <a:stretch/>
        </p:blipFill>
        <p:spPr bwMode="auto">
          <a:xfrm>
            <a:off x="10822091" y="5950997"/>
            <a:ext cx="1369909" cy="136990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59" y="1647020"/>
            <a:ext cx="10160301" cy="4786955"/>
          </a:xfrm>
        </p:spPr>
        <p:txBody>
          <a:bodyPr>
            <a:normAutofit/>
          </a:bodyPr>
          <a:lstStyle/>
          <a:p>
            <a:pPr marL="285607" indent="-285607">
              <a:buFont typeface="Arial" panose="020B0604020202020204" pitchFamily="34" charset="0"/>
              <a:buChar char="•"/>
              <a:defRPr/>
            </a:pPr>
            <a:r>
              <a:rPr lang="cs-CZ" sz="2000" b="1" dirty="0">
                <a:solidFill>
                  <a:srgbClr val="000000"/>
                </a:solidFill>
                <a:latin typeface="Arial" panose="020B0604020202020204" pitchFamily="34" charset="0"/>
                <a:cs typeface="Arial" panose="020B0604020202020204" pitchFamily="34" charset="0"/>
              </a:rPr>
              <a:t>Celkové emise zařízení </a:t>
            </a:r>
            <a:r>
              <a:rPr lang="cs-CZ" sz="2000" dirty="0">
                <a:solidFill>
                  <a:srgbClr val="000000"/>
                </a:solidFill>
                <a:latin typeface="Arial" panose="020B0604020202020204" pitchFamily="34" charset="0"/>
                <a:cs typeface="Arial" panose="020B0604020202020204" pitchFamily="34" charset="0"/>
              </a:rPr>
              <a:t>včetně údajů o činnosti a výpočtových faktorů pro každý zdrojový tok</a:t>
            </a:r>
          </a:p>
          <a:p>
            <a:pPr marL="285607" indent="-285607">
              <a:buFont typeface="Arial" panose="020B0604020202020204" pitchFamily="34" charset="0"/>
              <a:buChar char="•"/>
              <a:defRPr/>
            </a:pPr>
            <a:r>
              <a:rPr lang="cs-CZ" sz="2000" b="1" dirty="0">
                <a:solidFill>
                  <a:srgbClr val="000000"/>
                </a:solidFill>
                <a:latin typeface="Arial" panose="020B0604020202020204" pitchFamily="34" charset="0"/>
                <a:cs typeface="Arial" panose="020B0604020202020204" pitchFamily="34" charset="0"/>
              </a:rPr>
              <a:t>Bilance měřitelného tepla, odpadních plynů a elektřiny</a:t>
            </a:r>
            <a:r>
              <a:rPr lang="cs-CZ" sz="2000" dirty="0">
                <a:solidFill>
                  <a:srgbClr val="000000"/>
                </a:solidFill>
                <a:latin typeface="Arial" panose="020B0604020202020204" pitchFamily="34" charset="0"/>
                <a:cs typeface="Arial" panose="020B0604020202020204" pitchFamily="34" charset="0"/>
              </a:rPr>
              <a:t>, které byly dovezeny, vyrobeny, spotřebovány a vyvezeny</a:t>
            </a:r>
          </a:p>
          <a:p>
            <a:pPr marL="285607" indent="-285607">
              <a:buFont typeface="Arial" panose="020B0604020202020204" pitchFamily="34" charset="0"/>
              <a:buChar char="•"/>
              <a:defRPr/>
            </a:pPr>
            <a:r>
              <a:rPr lang="cs-CZ" sz="2000" b="1" dirty="0">
                <a:solidFill>
                  <a:srgbClr val="000000"/>
                </a:solidFill>
                <a:latin typeface="Arial" panose="020B0604020202020204" pitchFamily="34" charset="0"/>
                <a:cs typeface="Arial" panose="020B0604020202020204" pitchFamily="34" charset="0"/>
              </a:rPr>
              <a:t>Množství všech prekurzorů</a:t>
            </a:r>
            <a:r>
              <a:rPr lang="cs-CZ" sz="2000" dirty="0">
                <a:solidFill>
                  <a:srgbClr val="000000"/>
                </a:solidFill>
                <a:latin typeface="Arial" panose="020B0604020202020204" pitchFamily="34" charset="0"/>
                <a:cs typeface="Arial" panose="020B0604020202020204" pitchFamily="34" charset="0"/>
              </a:rPr>
              <a:t> získaných z jiných zařízení a v nich obsažené specifické přímé i nepřímé emise</a:t>
            </a:r>
          </a:p>
          <a:p>
            <a:pPr marL="285607" indent="-285607">
              <a:buFont typeface="Arial" panose="020B0604020202020204" pitchFamily="34" charset="0"/>
              <a:buChar char="•"/>
              <a:defRPr/>
            </a:pPr>
            <a:r>
              <a:rPr lang="cs-CZ" sz="2000" dirty="0">
                <a:latin typeface="Arial" panose="020B0604020202020204" pitchFamily="34" charset="0"/>
                <a:cs typeface="Arial" panose="020B0604020202020204" pitchFamily="34" charset="0"/>
              </a:rPr>
              <a:t>Informace, </a:t>
            </a:r>
            <a:r>
              <a:rPr lang="cs-CZ" sz="2000" b="1" dirty="0">
                <a:latin typeface="Arial" panose="020B0604020202020204" pitchFamily="34" charset="0"/>
                <a:cs typeface="Arial" panose="020B0604020202020204" pitchFamily="34" charset="0"/>
              </a:rPr>
              <a:t>jak byly vypočítány přímé a nepřímé emise </a:t>
            </a:r>
            <a:r>
              <a:rPr lang="cs-CZ" sz="2000" dirty="0">
                <a:latin typeface="Arial" panose="020B0604020202020204" pitchFamily="34" charset="0"/>
                <a:cs typeface="Arial" panose="020B0604020202020204" pitchFamily="34" charset="0"/>
              </a:rPr>
              <a:t>přiřazené jednotlivým výrobním procesům</a:t>
            </a:r>
          </a:p>
          <a:p>
            <a:pPr marL="285607" indent="-285607">
              <a:buFont typeface="Arial" panose="020B0604020202020204" pitchFamily="34" charset="0"/>
              <a:buChar char="•"/>
              <a:defRPr/>
            </a:pPr>
            <a:r>
              <a:rPr lang="cs-CZ" sz="2000" b="1" dirty="0">
                <a:latin typeface="Arial" panose="020B0604020202020204" pitchFamily="34" charset="0"/>
                <a:cs typeface="Arial" panose="020B0604020202020204" pitchFamily="34" charset="0"/>
              </a:rPr>
              <a:t>Stručný popis zařízení</a:t>
            </a:r>
            <a:r>
              <a:rPr lang="cs-CZ" sz="2000" dirty="0">
                <a:latin typeface="Arial" panose="020B0604020202020204" pitchFamily="34" charset="0"/>
                <a:cs typeface="Arial" panose="020B0604020202020204" pitchFamily="34" charset="0"/>
              </a:rPr>
              <a:t>, hlavních výrobních procesů v zařízení, všech výrobních procesů, jež nejsou zahrnuty pro účely CBAM</a:t>
            </a:r>
          </a:p>
          <a:p>
            <a:pPr marL="285607" indent="-285607">
              <a:buFont typeface="Arial" panose="020B0604020202020204" pitchFamily="34" charset="0"/>
              <a:buChar char="•"/>
              <a:defRPr/>
            </a:pPr>
            <a:r>
              <a:rPr lang="cs-CZ" sz="2000" dirty="0">
                <a:latin typeface="Arial" panose="020B0604020202020204" pitchFamily="34" charset="0"/>
                <a:cs typeface="Arial" panose="020B0604020202020204" pitchFamily="34" charset="0"/>
              </a:rPr>
              <a:t>a další dle přílohy IV prováděcího nařízení Komise 2023/1773</a:t>
            </a: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10" name="Nadpis 1">
            <a:extLst>
              <a:ext uri="{FF2B5EF4-FFF2-40B4-BE49-F238E27FC236}">
                <a16:creationId xmlns:a16="http://schemas.microsoft.com/office/drawing/2014/main" id="{B5E94753-D06A-4CCC-A216-012EF2311E79}"/>
              </a:ext>
            </a:extLst>
          </p:cNvPr>
          <p:cNvSpPr txBox="1">
            <a:spLocks/>
          </p:cNvSpPr>
          <p:nvPr/>
        </p:nvSpPr>
        <p:spPr bwMode="auto">
          <a:xfrm>
            <a:off x="2827844" y="603527"/>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2400" dirty="0">
                <a:solidFill>
                  <a:schemeClr val="bg1"/>
                </a:solidFill>
                <a:latin typeface="Arial" panose="020B0604020202020204" pitchFamily="34" charset="0"/>
                <a:cs typeface="Arial" panose="020B0604020202020204" pitchFamily="34" charset="0"/>
              </a:rPr>
              <a:t>Druhá část: Volitelné informace</a:t>
            </a:r>
          </a:p>
        </p:txBody>
      </p:sp>
    </p:spTree>
    <p:extLst>
      <p:ext uri="{BB962C8B-B14F-4D97-AF65-F5344CB8AC3E}">
        <p14:creationId xmlns:p14="http://schemas.microsoft.com/office/powerpoint/2010/main" val="217770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741059" y="1690152"/>
            <a:ext cx="4173569" cy="4786955"/>
          </a:xfrm>
        </p:spPr>
        <p:txBody>
          <a:bodyPr>
            <a:normAutofit/>
          </a:bodyPr>
          <a:lstStyle/>
          <a:p>
            <a:pPr marL="342900" indent="-342900">
              <a:buFont typeface="Arial" panose="020B0604020202020204" pitchFamily="34" charset="0"/>
              <a:buChar char="•"/>
              <a:defRPr/>
            </a:pPr>
            <a:r>
              <a:rPr lang="cs-CZ" sz="1800" dirty="0">
                <a:solidFill>
                  <a:srgbClr val="000000"/>
                </a:solidFill>
                <a:latin typeface="Arial" panose="020B0604020202020204" pitchFamily="34" charset="0"/>
                <a:cs typeface="Arial" panose="020B0604020202020204" pitchFamily="34" charset="0"/>
              </a:rPr>
              <a:t>Po vyplnění výrobcem naleznete potřebné informace na tomto listu</a:t>
            </a:r>
          </a:p>
          <a:p>
            <a:pPr marL="285607" indent="-285607">
              <a:buFont typeface="Arial" panose="020B0604020202020204" pitchFamily="34" charset="0"/>
              <a:buChar char="•"/>
              <a:defRPr/>
            </a:pPr>
            <a:r>
              <a:rPr lang="cs-CZ" sz="1800" b="1" dirty="0">
                <a:solidFill>
                  <a:srgbClr val="000000"/>
                </a:solidFill>
                <a:latin typeface="Arial" panose="020B0604020202020204" pitchFamily="34" charset="0"/>
                <a:cs typeface="Arial" panose="020B0604020202020204" pitchFamily="34" charset="0"/>
              </a:rPr>
              <a:t>Relevantní parametry zde vypočtené zahrnují:</a:t>
            </a:r>
            <a:endParaRPr lang="cs-CZ" sz="1800"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ea typeface="Arial"/>
                <a:cs typeface="Arial" panose="020B0604020202020204" pitchFamily="34" charset="0"/>
              </a:rPr>
              <a:t>Výše splatné ceny uhlíku</a:t>
            </a: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cs typeface="Arial" panose="020B0604020202020204" pitchFamily="34" charset="0"/>
              </a:rPr>
              <a:t>Spotřebovaná elektřina</a:t>
            </a: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cs typeface="Arial" panose="020B0604020202020204" pitchFamily="34" charset="0"/>
              </a:rPr>
              <a:t>Specifické přímé obsažené emise</a:t>
            </a: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cs typeface="Arial" panose="020B0604020202020204" pitchFamily="34" charset="0"/>
              </a:rPr>
              <a:t>Specifické nepřímé obsažené emise</a:t>
            </a:r>
          </a:p>
          <a:p>
            <a:pPr marL="742579" lvl="1"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Parametry specifické pro dané odvětví, např. obsah slitin</a:t>
            </a:r>
            <a:endParaRPr lang="cs-CZ" sz="18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8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8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800" dirty="0">
              <a:solidFill>
                <a:srgbClr val="000000"/>
              </a:solidFill>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10" name="Nadpis 1">
            <a:extLst>
              <a:ext uri="{FF2B5EF4-FFF2-40B4-BE49-F238E27FC236}">
                <a16:creationId xmlns:a16="http://schemas.microsoft.com/office/drawing/2014/main" id="{B5E94753-D06A-4CCC-A216-012EF2311E79}"/>
              </a:ext>
            </a:extLst>
          </p:cNvPr>
          <p:cNvSpPr txBox="1">
            <a:spLocks/>
          </p:cNvSpPr>
          <p:nvPr/>
        </p:nvSpPr>
        <p:spPr bwMode="auto">
          <a:xfrm>
            <a:off x="2827844" y="595721"/>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2400" dirty="0">
                <a:solidFill>
                  <a:schemeClr val="bg1"/>
                </a:solidFill>
                <a:latin typeface="Arial" panose="020B0604020202020204" pitchFamily="34" charset="0"/>
                <a:cs typeface="Arial" panose="020B0604020202020204" pitchFamily="34" charset="0"/>
              </a:rPr>
              <a:t>List </a:t>
            </a:r>
            <a:r>
              <a:rPr lang="cs-CZ" sz="2400" dirty="0" err="1">
                <a:solidFill>
                  <a:schemeClr val="bg1"/>
                </a:solidFill>
                <a:latin typeface="Arial" panose="020B0604020202020204" pitchFamily="34" charset="0"/>
                <a:cs typeface="Arial" panose="020B0604020202020204" pitchFamily="34" charset="0"/>
              </a:rPr>
              <a:t>Summary</a:t>
            </a:r>
            <a:r>
              <a:rPr lang="cs-CZ" sz="2400" dirty="0">
                <a:solidFill>
                  <a:schemeClr val="bg1"/>
                </a:solidFill>
                <a:latin typeface="Arial" panose="020B0604020202020204" pitchFamily="34" charset="0"/>
                <a:cs typeface="Arial" panose="020B0604020202020204" pitchFamily="34" charset="0"/>
              </a:rPr>
              <a:t> </a:t>
            </a:r>
            <a:r>
              <a:rPr lang="cs-CZ" sz="2400" dirty="0" err="1">
                <a:solidFill>
                  <a:schemeClr val="bg1"/>
                </a:solidFill>
                <a:latin typeface="Arial" panose="020B0604020202020204" pitchFamily="34" charset="0"/>
                <a:cs typeface="Arial" panose="020B0604020202020204" pitchFamily="34" charset="0"/>
              </a:rPr>
              <a:t>Communication</a:t>
            </a:r>
            <a:endParaRPr lang="cs-CZ" sz="2400" dirty="0">
              <a:solidFill>
                <a:schemeClr val="bg1"/>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E9134CED-50D3-4A10-A15D-BA62D549BEA0}"/>
              </a:ext>
            </a:extLst>
          </p:cNvPr>
          <p:cNvPicPr>
            <a:picLocks noChangeAspect="1"/>
          </p:cNvPicPr>
          <p:nvPr/>
        </p:nvPicPr>
        <p:blipFill>
          <a:blip r:embed="rId4"/>
          <a:stretch>
            <a:fillRect/>
          </a:stretch>
        </p:blipFill>
        <p:spPr bwMode="auto">
          <a:xfrm>
            <a:off x="5147752" y="1690152"/>
            <a:ext cx="6368872" cy="4008611"/>
          </a:xfrm>
          <a:prstGeom prst="rect">
            <a:avLst/>
          </a:prstGeom>
        </p:spPr>
      </p:pic>
    </p:spTree>
    <p:extLst>
      <p:ext uri="{BB962C8B-B14F-4D97-AF65-F5344CB8AC3E}">
        <p14:creationId xmlns:p14="http://schemas.microsoft.com/office/powerpoint/2010/main" val="132931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5898860" name="Zástupný symbol pro text 3"/>
          <p:cNvSpPr>
            <a:spLocks noGrp="1"/>
          </p:cNvSpPr>
          <p:nvPr>
            <p:ph type="body" sz="half" idx="2"/>
          </p:nvPr>
        </p:nvSpPr>
        <p:spPr bwMode="auto">
          <a:xfrm>
            <a:off x="840937" y="1766755"/>
            <a:ext cx="11026807" cy="2885248"/>
          </a:xfrm>
        </p:spPr>
        <p:txBody>
          <a:bodyPr>
            <a:normAutofit/>
          </a:bodyPr>
          <a:lstStyle/>
          <a:p>
            <a:pPr>
              <a:defRPr/>
            </a:pPr>
            <a:endParaRPr lang="cs-CZ" sz="1799" dirty="0">
              <a:latin typeface="Arial" panose="020B0604020202020204" pitchFamily="34" charset="0"/>
              <a:cs typeface="Arial" panose="020B0604020202020204" pitchFamily="34" charset="0"/>
            </a:endParaRPr>
          </a:p>
        </p:txBody>
      </p:sp>
      <p:pic>
        <p:nvPicPr>
          <p:cNvPr id="2062267893" name="Obrázek 8"/>
          <p:cNvPicPr>
            <a:picLocks noChangeAspect="1"/>
          </p:cNvPicPr>
          <p:nvPr/>
        </p:nvPicPr>
        <p:blipFill>
          <a:blip r:embed="rId3"/>
          <a:stretch/>
        </p:blipFill>
        <p:spPr bwMode="auto">
          <a:xfrm>
            <a:off x="10621882" y="5635383"/>
            <a:ext cx="1369195" cy="1369194"/>
          </a:xfrm>
          <a:prstGeom prst="rect">
            <a:avLst/>
          </a:prstGeom>
        </p:spPr>
      </p:pic>
      <p:pic>
        <p:nvPicPr>
          <p:cNvPr id="3" name="Obrázek 2">
            <a:extLst>
              <a:ext uri="{FF2B5EF4-FFF2-40B4-BE49-F238E27FC236}">
                <a16:creationId xmlns:a16="http://schemas.microsoft.com/office/drawing/2014/main" id="{6FDF21DB-ABF6-4AB0-8352-7F5BDD87DAA7}"/>
              </a:ext>
            </a:extLst>
          </p:cNvPr>
          <p:cNvPicPr>
            <a:picLocks noChangeAspect="1"/>
          </p:cNvPicPr>
          <p:nvPr/>
        </p:nvPicPr>
        <p:blipFill>
          <a:blip r:embed="rId4"/>
          <a:stretch>
            <a:fillRect/>
          </a:stretch>
        </p:blipFill>
        <p:spPr>
          <a:xfrm>
            <a:off x="123285" y="1377098"/>
            <a:ext cx="6015746" cy="4129342"/>
          </a:xfrm>
          <a:prstGeom prst="rect">
            <a:avLst/>
          </a:prstGeom>
        </p:spPr>
      </p:pic>
      <p:pic>
        <p:nvPicPr>
          <p:cNvPr id="4" name="Obrázek 3">
            <a:extLst>
              <a:ext uri="{FF2B5EF4-FFF2-40B4-BE49-F238E27FC236}">
                <a16:creationId xmlns:a16="http://schemas.microsoft.com/office/drawing/2014/main" id="{D71AA99B-5A56-4FD3-8397-56D729519EB0}"/>
              </a:ext>
            </a:extLst>
          </p:cNvPr>
          <p:cNvPicPr>
            <a:picLocks noChangeAspect="1"/>
          </p:cNvPicPr>
          <p:nvPr/>
        </p:nvPicPr>
        <p:blipFill>
          <a:blip r:embed="rId5"/>
          <a:stretch>
            <a:fillRect/>
          </a:stretch>
        </p:blipFill>
        <p:spPr>
          <a:xfrm>
            <a:off x="6354340" y="1372408"/>
            <a:ext cx="5383243" cy="4113184"/>
          </a:xfrm>
          <a:prstGeom prst="rect">
            <a:avLst/>
          </a:prstGeom>
        </p:spPr>
      </p:pic>
    </p:spTree>
    <p:extLst>
      <p:ext uri="{BB962C8B-B14F-4D97-AF65-F5344CB8AC3E}">
        <p14:creationId xmlns:p14="http://schemas.microsoft.com/office/powerpoint/2010/main" val="3027288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59" y="1647020"/>
            <a:ext cx="10220686" cy="4786955"/>
          </a:xfrm>
        </p:spPr>
        <p:txBody>
          <a:bodyPr>
            <a:normAutofit/>
          </a:bodyPr>
          <a:lstStyle/>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Možné použít standardní hodnoty pro dovozy do </a:t>
            </a:r>
            <a:r>
              <a:rPr lang="cs-CZ" sz="1800" b="1" dirty="0">
                <a:latin typeface="Arial" panose="020B0604020202020204" pitchFamily="34" charset="0"/>
                <a:cs typeface="Arial" panose="020B0604020202020204" pitchFamily="34" charset="0"/>
              </a:rPr>
              <a:t>30. června 2024</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Předávání těchto informací poté zavést např. jako </a:t>
            </a:r>
            <a:r>
              <a:rPr lang="cs-CZ" sz="1800" b="1" dirty="0">
                <a:latin typeface="Arial" panose="020B0604020202020204" pitchFamily="34" charset="0"/>
                <a:cs typeface="Arial" panose="020B0604020202020204" pitchFamily="34" charset="0"/>
              </a:rPr>
              <a:t>smluvní podmínku</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Je třeba předem výrobce upozornit, že pokud nebude dodávat potřebné údaje, může ze strany dovozců dojít ke změně dodavatele</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Důležité je také výrobce upozornit, že pokud nebudou monitorovat své emise, v definitivním období bude jejich zboží zatížené vysokou cenou uhlíku (budou používány standardní hodnoty vycházející z emisní náročnosti nejhorších zařízení) a bude tak finančně znevýhodněné oproti výrobcům, kteří své emise monitorovat budou</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Smyslem přechodného období je získávání dat = používání standardních hodnot pro určení emisí obsažených ve zboží nová data nepřinese</a:t>
            </a:r>
          </a:p>
          <a:p>
            <a:pPr>
              <a:defRPr/>
            </a:pPr>
            <a:endParaRPr lang="cs-CZ" sz="1800" dirty="0">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10" name="Nadpis 1">
            <a:extLst>
              <a:ext uri="{FF2B5EF4-FFF2-40B4-BE49-F238E27FC236}">
                <a16:creationId xmlns:a16="http://schemas.microsoft.com/office/drawing/2014/main" id="{B5E94753-D06A-4CCC-A216-012EF2311E79}"/>
              </a:ext>
            </a:extLst>
          </p:cNvPr>
          <p:cNvSpPr txBox="1">
            <a:spLocks/>
          </p:cNvSpPr>
          <p:nvPr/>
        </p:nvSpPr>
        <p:spPr bwMode="auto">
          <a:xfrm>
            <a:off x="1862930" y="525889"/>
            <a:ext cx="8466139"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2400" dirty="0">
                <a:solidFill>
                  <a:schemeClr val="bg1"/>
                </a:solidFill>
                <a:latin typeface="Arial" panose="020B0604020202020204" pitchFamily="34" charset="0"/>
                <a:cs typeface="Arial" panose="020B0604020202020204" pitchFamily="34" charset="0"/>
              </a:rPr>
              <a:t>Co dělat když mi výrobce údaje neposkytne?</a:t>
            </a:r>
          </a:p>
        </p:txBody>
      </p:sp>
    </p:spTree>
    <p:extLst>
      <p:ext uri="{BB962C8B-B14F-4D97-AF65-F5344CB8AC3E}">
        <p14:creationId xmlns:p14="http://schemas.microsoft.com/office/powerpoint/2010/main" val="39027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10EB906-B027-4E6D-8D70-5070E5E1F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32" y="5858293"/>
            <a:ext cx="1369196" cy="1369196"/>
          </a:xfrm>
          <a:prstGeom prst="rect">
            <a:avLst/>
          </a:prstGeom>
        </p:spPr>
      </p:pic>
      <p:sp>
        <p:nvSpPr>
          <p:cNvPr id="4" name="TextovéPole 3">
            <a:extLst>
              <a:ext uri="{FF2B5EF4-FFF2-40B4-BE49-F238E27FC236}">
                <a16:creationId xmlns:a16="http://schemas.microsoft.com/office/drawing/2014/main" id="{A2B5FA37-56CD-42C1-99C5-8F16EA397565}"/>
              </a:ext>
            </a:extLst>
          </p:cNvPr>
          <p:cNvSpPr txBox="1"/>
          <p:nvPr/>
        </p:nvSpPr>
        <p:spPr>
          <a:xfrm>
            <a:off x="272020" y="2799224"/>
            <a:ext cx="2122335" cy="1191816"/>
          </a:xfrm>
          <a:prstGeom prst="roundRect">
            <a:avLst/>
          </a:prstGeom>
          <a:solidFill>
            <a:schemeClr val="bg2">
              <a:lumMod val="20000"/>
              <a:lumOff val="80000"/>
            </a:schemeClr>
          </a:solidFill>
          <a:ln w="19050">
            <a:solidFill>
              <a:srgbClr val="0070C0"/>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Podání zprávy deklarantem v přechodném CBAM registru</a:t>
            </a:r>
          </a:p>
        </p:txBody>
      </p:sp>
      <p:sp>
        <p:nvSpPr>
          <p:cNvPr id="6" name="TextovéPole 5">
            <a:extLst>
              <a:ext uri="{FF2B5EF4-FFF2-40B4-BE49-F238E27FC236}">
                <a16:creationId xmlns:a16="http://schemas.microsoft.com/office/drawing/2014/main" id="{FAE38D89-26DD-4932-AF85-5E329EDBB934}"/>
              </a:ext>
            </a:extLst>
          </p:cNvPr>
          <p:cNvSpPr txBox="1"/>
          <p:nvPr/>
        </p:nvSpPr>
        <p:spPr>
          <a:xfrm>
            <a:off x="2555557" y="3071641"/>
            <a:ext cx="2122335" cy="646986"/>
          </a:xfrm>
          <a:prstGeom prst="roundRect">
            <a:avLst/>
          </a:prstGeom>
          <a:solidFill>
            <a:schemeClr val="bg2">
              <a:lumMod val="20000"/>
              <a:lumOff val="80000"/>
            </a:schemeClr>
          </a:solidFill>
          <a:ln w="19050">
            <a:solidFill>
              <a:srgbClr val="FFC000"/>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Kontrola ze strany Evropské komise </a:t>
            </a:r>
          </a:p>
        </p:txBody>
      </p:sp>
      <p:sp>
        <p:nvSpPr>
          <p:cNvPr id="8" name="TextovéPole 7">
            <a:extLst>
              <a:ext uri="{FF2B5EF4-FFF2-40B4-BE49-F238E27FC236}">
                <a16:creationId xmlns:a16="http://schemas.microsoft.com/office/drawing/2014/main" id="{AF645211-051C-4063-9133-67DED23606BF}"/>
              </a:ext>
            </a:extLst>
          </p:cNvPr>
          <p:cNvSpPr txBox="1"/>
          <p:nvPr/>
        </p:nvSpPr>
        <p:spPr>
          <a:xfrm>
            <a:off x="2475079" y="4245780"/>
            <a:ext cx="2282275" cy="374571"/>
          </a:xfrm>
          <a:prstGeom prst="roundRect">
            <a:avLst/>
          </a:prstGeom>
          <a:solidFill>
            <a:schemeClr val="bg2">
              <a:lumMod val="20000"/>
              <a:lumOff val="80000"/>
            </a:schemeClr>
          </a:solidFill>
          <a:ln w="19050">
            <a:solidFill>
              <a:srgbClr val="FFC000"/>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Zpráva v pořádku</a:t>
            </a:r>
          </a:p>
        </p:txBody>
      </p:sp>
      <p:sp>
        <p:nvSpPr>
          <p:cNvPr id="9" name="TextovéPole 8">
            <a:extLst>
              <a:ext uri="{FF2B5EF4-FFF2-40B4-BE49-F238E27FC236}">
                <a16:creationId xmlns:a16="http://schemas.microsoft.com/office/drawing/2014/main" id="{3EAC106A-D5EB-4E53-9D34-57FEB7CEED55}"/>
              </a:ext>
            </a:extLst>
          </p:cNvPr>
          <p:cNvSpPr txBox="1"/>
          <p:nvPr/>
        </p:nvSpPr>
        <p:spPr>
          <a:xfrm>
            <a:off x="2546920" y="1889188"/>
            <a:ext cx="2137569" cy="646986"/>
          </a:xfrm>
          <a:prstGeom prst="roundRect">
            <a:avLst/>
          </a:prstGeom>
          <a:solidFill>
            <a:schemeClr val="bg2">
              <a:lumMod val="20000"/>
              <a:lumOff val="80000"/>
            </a:schemeClr>
          </a:solidFill>
          <a:ln w="19050">
            <a:solidFill>
              <a:srgbClr val="FFC000"/>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Zpráva nebyla podána</a:t>
            </a:r>
          </a:p>
        </p:txBody>
      </p:sp>
      <p:sp>
        <p:nvSpPr>
          <p:cNvPr id="10" name="TextovéPole 9">
            <a:extLst>
              <a:ext uri="{FF2B5EF4-FFF2-40B4-BE49-F238E27FC236}">
                <a16:creationId xmlns:a16="http://schemas.microsoft.com/office/drawing/2014/main" id="{E5D276FE-DFE3-48C9-AC62-5FDE8EAFA672}"/>
              </a:ext>
            </a:extLst>
          </p:cNvPr>
          <p:cNvSpPr txBox="1"/>
          <p:nvPr/>
        </p:nvSpPr>
        <p:spPr>
          <a:xfrm>
            <a:off x="4836814" y="3071640"/>
            <a:ext cx="2122335" cy="646986"/>
          </a:xfrm>
          <a:prstGeom prst="roundRect">
            <a:avLst/>
          </a:prstGeom>
          <a:solidFill>
            <a:schemeClr val="bg2">
              <a:lumMod val="20000"/>
              <a:lumOff val="80000"/>
            </a:schemeClr>
          </a:solidFill>
          <a:ln w="19050">
            <a:solidFill>
              <a:srgbClr val="FFC000"/>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Zpráva není v pořádku</a:t>
            </a:r>
          </a:p>
        </p:txBody>
      </p:sp>
      <p:sp>
        <p:nvSpPr>
          <p:cNvPr id="13" name="TextovéPole 12">
            <a:extLst>
              <a:ext uri="{FF2B5EF4-FFF2-40B4-BE49-F238E27FC236}">
                <a16:creationId xmlns:a16="http://schemas.microsoft.com/office/drawing/2014/main" id="{530189B6-D25B-42FD-9566-7C448FE90079}"/>
              </a:ext>
            </a:extLst>
          </p:cNvPr>
          <p:cNvSpPr txBox="1"/>
          <p:nvPr/>
        </p:nvSpPr>
        <p:spPr>
          <a:xfrm>
            <a:off x="7199812" y="3071639"/>
            <a:ext cx="2122335" cy="646986"/>
          </a:xfrm>
          <a:prstGeom prst="roundRect">
            <a:avLst/>
          </a:prstGeom>
          <a:solidFill>
            <a:schemeClr val="bg2">
              <a:lumMod val="20000"/>
              <a:lumOff val="80000"/>
            </a:schemeClr>
          </a:solidFill>
          <a:ln w="19050">
            <a:solidFill>
              <a:srgbClr val="FFC000"/>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Orientační posouzení EK</a:t>
            </a:r>
          </a:p>
        </p:txBody>
      </p:sp>
      <p:sp>
        <p:nvSpPr>
          <p:cNvPr id="14" name="TextovéPole 13">
            <a:extLst>
              <a:ext uri="{FF2B5EF4-FFF2-40B4-BE49-F238E27FC236}">
                <a16:creationId xmlns:a16="http://schemas.microsoft.com/office/drawing/2014/main" id="{45BF21EF-50FB-48C5-803F-EB6A5D221280}"/>
              </a:ext>
            </a:extLst>
          </p:cNvPr>
          <p:cNvSpPr txBox="1"/>
          <p:nvPr/>
        </p:nvSpPr>
        <p:spPr>
          <a:xfrm>
            <a:off x="9562809" y="2801480"/>
            <a:ext cx="2122335" cy="1191816"/>
          </a:xfrm>
          <a:prstGeom prst="roundRect">
            <a:avLst/>
          </a:prstGeom>
          <a:solidFill>
            <a:schemeClr val="bg2">
              <a:lumMod val="20000"/>
              <a:lumOff val="80000"/>
            </a:schemeClr>
          </a:solidFill>
          <a:ln w="19050">
            <a:solidFill>
              <a:schemeClr val="accent4"/>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MŽP zahájí přezkum na základě informací od EK</a:t>
            </a:r>
          </a:p>
        </p:txBody>
      </p:sp>
      <p:sp>
        <p:nvSpPr>
          <p:cNvPr id="23" name="Nadpis 1">
            <a:extLst>
              <a:ext uri="{FF2B5EF4-FFF2-40B4-BE49-F238E27FC236}">
                <a16:creationId xmlns:a16="http://schemas.microsoft.com/office/drawing/2014/main" id="{23FAF19E-97C4-4848-BECF-998FBB4BEA0F}"/>
              </a:ext>
            </a:extLst>
          </p:cNvPr>
          <p:cNvSpPr txBox="1">
            <a:spLocks/>
          </p:cNvSpPr>
          <p:nvPr/>
        </p:nvSpPr>
        <p:spPr>
          <a:xfrm>
            <a:off x="2827844" y="528751"/>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cs-CZ" sz="3198" dirty="0">
                <a:solidFill>
                  <a:prstClr val="white"/>
                </a:solidFill>
                <a:latin typeface="Arial" panose="020B0604020202020204" pitchFamily="34" charset="0"/>
                <a:cs typeface="Arial" panose="020B0604020202020204" pitchFamily="34" charset="0"/>
              </a:rPr>
              <a:t>Kontrola CBAM zpráv</a:t>
            </a:r>
          </a:p>
        </p:txBody>
      </p:sp>
      <p:cxnSp>
        <p:nvCxnSpPr>
          <p:cNvPr id="25" name="Přímá spojnice se šipkou 24">
            <a:extLst>
              <a:ext uri="{FF2B5EF4-FFF2-40B4-BE49-F238E27FC236}">
                <a16:creationId xmlns:a16="http://schemas.microsoft.com/office/drawing/2014/main" id="{26CD7F4D-AF75-42DA-B270-5E417C52FF6C}"/>
              </a:ext>
            </a:extLst>
          </p:cNvPr>
          <p:cNvCxnSpPr>
            <a:stCxn id="4" idx="3"/>
            <a:endCxn id="6" idx="1"/>
          </p:cNvCxnSpPr>
          <p:nvPr/>
        </p:nvCxnSpPr>
        <p:spPr>
          <a:xfrm>
            <a:off x="2394355" y="3395132"/>
            <a:ext cx="161202" cy="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E46461EE-FBA5-4DDE-8F58-4B202ECF55E5}"/>
              </a:ext>
            </a:extLst>
          </p:cNvPr>
          <p:cNvCxnSpPr>
            <a:stCxn id="6" idx="3"/>
            <a:endCxn id="10" idx="1"/>
          </p:cNvCxnSpPr>
          <p:nvPr/>
        </p:nvCxnSpPr>
        <p:spPr>
          <a:xfrm flipV="1">
            <a:off x="4677892" y="3395133"/>
            <a:ext cx="158922" cy="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5429ED02-D8B4-4313-891D-0E827CF6853B}"/>
              </a:ext>
            </a:extLst>
          </p:cNvPr>
          <p:cNvCxnSpPr>
            <a:stCxn id="6" idx="0"/>
            <a:endCxn id="9" idx="2"/>
          </p:cNvCxnSpPr>
          <p:nvPr/>
        </p:nvCxnSpPr>
        <p:spPr>
          <a:xfrm flipH="1" flipV="1">
            <a:off x="3615705" y="2536174"/>
            <a:ext cx="1020" cy="5354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pojnice: pravoúhlá 43">
            <a:extLst>
              <a:ext uri="{FF2B5EF4-FFF2-40B4-BE49-F238E27FC236}">
                <a16:creationId xmlns:a16="http://schemas.microsoft.com/office/drawing/2014/main" id="{F3C01135-548C-401F-89EF-163514EAE77F}"/>
              </a:ext>
            </a:extLst>
          </p:cNvPr>
          <p:cNvCxnSpPr>
            <a:stCxn id="9" idx="3"/>
            <a:endCxn id="14" idx="0"/>
          </p:cNvCxnSpPr>
          <p:nvPr/>
        </p:nvCxnSpPr>
        <p:spPr>
          <a:xfrm>
            <a:off x="4684489" y="2212681"/>
            <a:ext cx="5939488" cy="588799"/>
          </a:xfrm>
          <a:prstGeom prst="bentConnector2">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a:extLst>
              <a:ext uri="{FF2B5EF4-FFF2-40B4-BE49-F238E27FC236}">
                <a16:creationId xmlns:a16="http://schemas.microsoft.com/office/drawing/2014/main" id="{D62326FC-42A8-442E-8F7E-45745CAC67E8}"/>
              </a:ext>
            </a:extLst>
          </p:cNvPr>
          <p:cNvCxnSpPr>
            <a:stCxn id="10" idx="3"/>
            <a:endCxn id="13" idx="1"/>
          </p:cNvCxnSpPr>
          <p:nvPr/>
        </p:nvCxnSpPr>
        <p:spPr>
          <a:xfrm flipV="1">
            <a:off x="6959149" y="3395132"/>
            <a:ext cx="240663" cy="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nice se šipkou 48">
            <a:extLst>
              <a:ext uri="{FF2B5EF4-FFF2-40B4-BE49-F238E27FC236}">
                <a16:creationId xmlns:a16="http://schemas.microsoft.com/office/drawing/2014/main" id="{6553D5CA-5EC6-4759-8ABA-E033B1A2B505}"/>
              </a:ext>
            </a:extLst>
          </p:cNvPr>
          <p:cNvCxnSpPr>
            <a:stCxn id="13" idx="3"/>
            <a:endCxn id="14" idx="1"/>
          </p:cNvCxnSpPr>
          <p:nvPr/>
        </p:nvCxnSpPr>
        <p:spPr>
          <a:xfrm>
            <a:off x="9322147" y="3395132"/>
            <a:ext cx="240662" cy="225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Přímá spojnice se šipkou 50">
            <a:extLst>
              <a:ext uri="{FF2B5EF4-FFF2-40B4-BE49-F238E27FC236}">
                <a16:creationId xmlns:a16="http://schemas.microsoft.com/office/drawing/2014/main" id="{2FDB0360-0D81-4A85-AD04-6CD4F420B0C4}"/>
              </a:ext>
            </a:extLst>
          </p:cNvPr>
          <p:cNvCxnSpPr>
            <a:cxnSpLocks/>
            <a:stCxn id="6" idx="2"/>
            <a:endCxn id="8" idx="0"/>
          </p:cNvCxnSpPr>
          <p:nvPr/>
        </p:nvCxnSpPr>
        <p:spPr>
          <a:xfrm flipH="1">
            <a:off x="3616217" y="3718627"/>
            <a:ext cx="508" cy="527153"/>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2" name="TextovéPole 51">
            <a:extLst>
              <a:ext uri="{FF2B5EF4-FFF2-40B4-BE49-F238E27FC236}">
                <a16:creationId xmlns:a16="http://schemas.microsoft.com/office/drawing/2014/main" id="{A34B18E6-E147-406C-89CD-AD984FF24546}"/>
              </a:ext>
            </a:extLst>
          </p:cNvPr>
          <p:cNvSpPr txBox="1"/>
          <p:nvPr/>
        </p:nvSpPr>
        <p:spPr>
          <a:xfrm>
            <a:off x="2554537" y="4919991"/>
            <a:ext cx="2122335" cy="374571"/>
          </a:xfrm>
          <a:prstGeom prst="roundRect">
            <a:avLst/>
          </a:prstGeom>
          <a:solidFill>
            <a:schemeClr val="bg2">
              <a:lumMod val="20000"/>
              <a:lumOff val="80000"/>
            </a:schemeClr>
          </a:solidFill>
          <a:ln w="19050">
            <a:solidFill>
              <a:srgbClr val="FFC000"/>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Uzavření zprávy</a:t>
            </a:r>
          </a:p>
        </p:txBody>
      </p:sp>
      <p:cxnSp>
        <p:nvCxnSpPr>
          <p:cNvPr id="56" name="Přímá spojnice se šipkou 55">
            <a:extLst>
              <a:ext uri="{FF2B5EF4-FFF2-40B4-BE49-F238E27FC236}">
                <a16:creationId xmlns:a16="http://schemas.microsoft.com/office/drawing/2014/main" id="{1291513F-494A-4A28-B338-556A226385EB}"/>
              </a:ext>
            </a:extLst>
          </p:cNvPr>
          <p:cNvCxnSpPr>
            <a:cxnSpLocks/>
            <a:stCxn id="8" idx="2"/>
            <a:endCxn id="52" idx="0"/>
          </p:cNvCxnSpPr>
          <p:nvPr/>
        </p:nvCxnSpPr>
        <p:spPr>
          <a:xfrm flipH="1">
            <a:off x="3615705" y="4620351"/>
            <a:ext cx="512" cy="29964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4" name="TextovéPole 63">
            <a:extLst>
              <a:ext uri="{FF2B5EF4-FFF2-40B4-BE49-F238E27FC236}">
                <a16:creationId xmlns:a16="http://schemas.microsoft.com/office/drawing/2014/main" id="{1DB78213-3A41-498E-8DF2-351D195AB3DA}"/>
              </a:ext>
            </a:extLst>
          </p:cNvPr>
          <p:cNvSpPr txBox="1"/>
          <p:nvPr/>
        </p:nvSpPr>
        <p:spPr>
          <a:xfrm>
            <a:off x="9562810" y="4530962"/>
            <a:ext cx="2122335" cy="646986"/>
          </a:xfrm>
          <a:prstGeom prst="roundRect">
            <a:avLst/>
          </a:prstGeom>
          <a:solidFill>
            <a:schemeClr val="bg2">
              <a:lumMod val="20000"/>
              <a:lumOff val="80000"/>
            </a:schemeClr>
          </a:solidFill>
          <a:ln w="19050">
            <a:solidFill>
              <a:srgbClr val="0070C0"/>
            </a:solidFill>
          </a:ln>
        </p:spPr>
        <p:txBody>
          <a:bodyPr wrap="square" rtlCol="0">
            <a:spAutoFit/>
          </a:bodyPr>
          <a:lstStyle/>
          <a:p>
            <a:pPr algn="ctr" defTabSz="456971"/>
            <a:r>
              <a:rPr lang="cs-CZ" sz="1600" b="1" dirty="0">
                <a:solidFill>
                  <a:srgbClr val="000000"/>
                </a:solidFill>
                <a:latin typeface="Arial" panose="020B0604020202020204" pitchFamily="34" charset="0"/>
                <a:cs typeface="Arial" panose="020B0604020202020204" pitchFamily="34" charset="0"/>
              </a:rPr>
              <a:t>Opravná procedura</a:t>
            </a:r>
          </a:p>
        </p:txBody>
      </p:sp>
      <p:cxnSp>
        <p:nvCxnSpPr>
          <p:cNvPr id="65" name="Přímá spojnice se šipkou 64">
            <a:extLst>
              <a:ext uri="{FF2B5EF4-FFF2-40B4-BE49-F238E27FC236}">
                <a16:creationId xmlns:a16="http://schemas.microsoft.com/office/drawing/2014/main" id="{8D5FDCEC-51D9-4765-A18B-1C19C5DFFA22}"/>
              </a:ext>
            </a:extLst>
          </p:cNvPr>
          <p:cNvCxnSpPr>
            <a:cxnSpLocks/>
            <a:stCxn id="14" idx="2"/>
            <a:endCxn id="64" idx="0"/>
          </p:cNvCxnSpPr>
          <p:nvPr/>
        </p:nvCxnSpPr>
        <p:spPr>
          <a:xfrm>
            <a:off x="10623977" y="3993296"/>
            <a:ext cx="1" cy="53766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405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10735520" cy="4786955"/>
          </a:xfrm>
        </p:spPr>
        <p:txBody>
          <a:bodyPr>
            <a:normAutofit/>
          </a:bodyPr>
          <a:lstStyle/>
          <a:p>
            <a:pPr marL="285607" indent="-285607">
              <a:buFont typeface="Arial" panose="020B0604020202020204" pitchFamily="34" charset="0"/>
              <a:buChar char="•"/>
              <a:defRPr/>
            </a:pPr>
            <a:r>
              <a:rPr lang="cs-CZ" sz="2000" dirty="0">
                <a:solidFill>
                  <a:srgbClr val="000000"/>
                </a:solidFill>
                <a:latin typeface="Arial" panose="020B0604020202020204" pitchFamily="34" charset="0"/>
                <a:ea typeface="Arial"/>
                <a:cs typeface="Arial" panose="020B0604020202020204" pitchFamily="34" charset="0"/>
              </a:rPr>
              <a:t>Pokuty se v přechodném období uplatní pokud:</a:t>
            </a:r>
            <a:endParaRPr lang="cs-CZ" sz="2000"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ea typeface="Arial"/>
                <a:cs typeface="Arial" panose="020B0604020202020204" pitchFamily="34" charset="0"/>
              </a:rPr>
              <a:t>Není </a:t>
            </a:r>
            <a:r>
              <a:rPr lang="cs-CZ" sz="1800" dirty="0">
                <a:solidFill>
                  <a:srgbClr val="000000"/>
                </a:solidFill>
                <a:latin typeface="Arial" panose="020B0604020202020204" pitchFamily="34" charset="0"/>
                <a:cs typeface="Arial" panose="020B0604020202020204" pitchFamily="34" charset="0"/>
              </a:rPr>
              <a:t>splněna oznamující povinnost</a:t>
            </a:r>
            <a:endParaRPr lang="cs-CZ" sz="1800"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ea typeface="Arial"/>
                <a:cs typeface="Arial" panose="020B0604020202020204" pitchFamily="34" charset="0"/>
              </a:rPr>
              <a:t>Zpráva </a:t>
            </a:r>
            <a:r>
              <a:rPr lang="cs-CZ" sz="1800" dirty="0">
                <a:solidFill>
                  <a:srgbClr val="000000"/>
                </a:solidFill>
                <a:latin typeface="Arial" panose="020B0604020202020204" pitchFamily="34" charset="0"/>
                <a:cs typeface="Arial" panose="020B0604020202020204" pitchFamily="34" charset="0"/>
              </a:rPr>
              <a:t>CBAM je nesprávná nebo neúplná a oznamující deklarant poté, co příslušný orgán zahájil postup opravy, nepodnikl kroky nezbytné k její opravě</a:t>
            </a:r>
          </a:p>
          <a:p>
            <a:pPr marL="456972" lvl="1">
              <a:defRPr/>
            </a:pPr>
            <a:endParaRPr lang="cs-CZ" sz="1600"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Více flexibility </a:t>
            </a:r>
            <a:r>
              <a:rPr lang="cs-CZ" sz="2000" b="1" dirty="0">
                <a:solidFill>
                  <a:srgbClr val="000000"/>
                </a:solidFill>
                <a:latin typeface="Arial" panose="020B0604020202020204" pitchFamily="34" charset="0"/>
                <a:cs typeface="Arial" panose="020B0604020202020204" pitchFamily="34" charset="0"/>
              </a:rPr>
              <a:t>do 31.7.2024</a:t>
            </a:r>
            <a:r>
              <a:rPr lang="cs-CZ" sz="2000" dirty="0">
                <a:solidFill>
                  <a:srgbClr val="000000"/>
                </a:solidFill>
                <a:latin typeface="Arial" panose="020B0604020202020204" pitchFamily="34" charset="0"/>
                <a:cs typeface="Arial" panose="020B0604020202020204" pitchFamily="34" charset="0"/>
              </a:rPr>
              <a:t>, jelikož do tohoto data je možné první tři zprávy CBAM opravovat</a:t>
            </a:r>
            <a:endParaRPr lang="cs-CZ" sz="2000"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endParaRPr lang="cs-CZ" sz="1800" b="1" dirty="0">
              <a:solidFill>
                <a:srgbClr val="000000"/>
              </a:solidFill>
              <a:latin typeface="Arial" panose="020B0604020202020204" pitchFamily="34" charset="0"/>
              <a:ea typeface="Arial"/>
              <a:cs typeface="Arial" panose="020B0604020202020204" pitchFamily="34" charset="0"/>
            </a:endParaRPr>
          </a:p>
          <a:p>
            <a:pPr marL="285607" indent="-285607">
              <a:buFont typeface="Arial" panose="020B0604020202020204" pitchFamily="34" charset="0"/>
              <a:buChar char="•"/>
              <a:defRPr/>
            </a:pPr>
            <a:r>
              <a:rPr lang="cs-CZ" sz="2000" dirty="0">
                <a:solidFill>
                  <a:srgbClr val="000000"/>
                </a:solidFill>
                <a:latin typeface="Arial" panose="020B0604020202020204" pitchFamily="34" charset="0"/>
                <a:ea typeface="Arial"/>
                <a:cs typeface="Arial" panose="020B0604020202020204" pitchFamily="34" charset="0"/>
              </a:rPr>
              <a:t>Pokuty ve výši </a:t>
            </a:r>
            <a:r>
              <a:rPr lang="cs-CZ" sz="2000" b="1" dirty="0">
                <a:solidFill>
                  <a:srgbClr val="000000"/>
                </a:solidFill>
                <a:latin typeface="Arial" panose="020B0604020202020204" pitchFamily="34" charset="0"/>
                <a:ea typeface="Arial"/>
                <a:cs typeface="Arial" panose="020B0604020202020204" pitchFamily="34" charset="0"/>
              </a:rPr>
              <a:t>10 – 50 EUR </a:t>
            </a:r>
            <a:r>
              <a:rPr lang="cs-CZ" sz="2000" dirty="0">
                <a:solidFill>
                  <a:srgbClr val="000000"/>
                </a:solidFill>
                <a:latin typeface="Arial" panose="020B0604020202020204" pitchFamily="34" charset="0"/>
                <a:ea typeface="Arial"/>
                <a:cs typeface="Arial" panose="020B0604020202020204" pitchFamily="34" charset="0"/>
              </a:rPr>
              <a:t>za tunu nevykázaných emisí</a:t>
            </a:r>
            <a:endParaRPr lang="cs-CZ" sz="20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800" b="1" dirty="0">
                <a:solidFill>
                  <a:srgbClr val="000000"/>
                </a:solidFill>
                <a:latin typeface="Arial" panose="020B0604020202020204" pitchFamily="34" charset="0"/>
                <a:cs typeface="Arial" panose="020B0604020202020204" pitchFamily="34" charset="0"/>
              </a:rPr>
              <a:t>Vyšší</a:t>
            </a:r>
            <a:r>
              <a:rPr lang="cs-CZ" sz="1800" dirty="0">
                <a:solidFill>
                  <a:srgbClr val="000000"/>
                </a:solidFill>
                <a:latin typeface="Arial" panose="020B0604020202020204" pitchFamily="34" charset="0"/>
                <a:cs typeface="Arial" panose="020B0604020202020204" pitchFamily="34" charset="0"/>
              </a:rPr>
              <a:t> pokuty, pokud neplnění oznamovacích povinností trvá déle než šest měsíců</a:t>
            </a:r>
            <a:endParaRPr lang="cs-CZ" sz="1800" dirty="0">
              <a:solidFill>
                <a:schemeClr val="tx2"/>
              </a:solidFill>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pic>
        <p:nvPicPr>
          <p:cNvPr id="6" name="Obrázek 5">
            <a:extLst>
              <a:ext uri="{FF2B5EF4-FFF2-40B4-BE49-F238E27FC236}">
                <a16:creationId xmlns:a16="http://schemas.microsoft.com/office/drawing/2014/main" id="{1ACFD525-A83A-4AED-9F29-A7DCEFD94609}"/>
              </a:ext>
            </a:extLst>
          </p:cNvPr>
          <p:cNvPicPr>
            <a:picLocks noChangeAspect="1"/>
          </p:cNvPicPr>
          <p:nvPr/>
        </p:nvPicPr>
        <p:blipFill>
          <a:blip r:embed="rId4"/>
          <a:stretch/>
        </p:blipFill>
        <p:spPr bwMode="auto">
          <a:xfrm>
            <a:off x="10584480" y="560396"/>
            <a:ext cx="722001" cy="722001"/>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753478" y="621276"/>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Jaké hrozí sankce?</a:t>
            </a:r>
          </a:p>
        </p:txBody>
      </p:sp>
    </p:spTree>
    <p:extLst>
      <p:ext uri="{BB962C8B-B14F-4D97-AF65-F5344CB8AC3E}">
        <p14:creationId xmlns:p14="http://schemas.microsoft.com/office/powerpoint/2010/main" val="3266816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10735520" cy="4786955"/>
          </a:xfrm>
        </p:spPr>
        <p:txBody>
          <a:bodyPr>
            <a:normAutofit/>
          </a:bodyPr>
          <a:lstStyle/>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Registrace a přístup do přechodného registru CBAM (CBAM </a:t>
            </a:r>
            <a:r>
              <a:rPr lang="cs-CZ" sz="2000" dirty="0" err="1">
                <a:solidFill>
                  <a:srgbClr val="000000"/>
                </a:solidFill>
                <a:latin typeface="Arial" panose="020B0604020202020204" pitchFamily="34" charset="0"/>
                <a:cs typeface="Arial" panose="020B0604020202020204" pitchFamily="34" charset="0"/>
              </a:rPr>
              <a:t>Trader</a:t>
            </a:r>
            <a:r>
              <a:rPr lang="cs-CZ" sz="2000" dirty="0">
                <a:solidFill>
                  <a:srgbClr val="000000"/>
                </a:solidFill>
                <a:latin typeface="Arial" panose="020B0604020202020204" pitchFamily="34" charset="0"/>
                <a:cs typeface="Arial" panose="020B0604020202020204" pitchFamily="34" charset="0"/>
              </a:rPr>
              <a:t> </a:t>
            </a:r>
            <a:r>
              <a:rPr lang="cs-CZ" sz="2000" dirty="0" err="1">
                <a:solidFill>
                  <a:srgbClr val="000000"/>
                </a:solidFill>
                <a:latin typeface="Arial" panose="020B0604020202020204" pitchFamily="34" charset="0"/>
                <a:cs typeface="Arial" panose="020B0604020202020204" pitchFamily="34" charset="0"/>
              </a:rPr>
              <a:t>portal</a:t>
            </a:r>
            <a:r>
              <a:rPr lang="cs-CZ" sz="2000" dirty="0">
                <a:solidFill>
                  <a:srgbClr val="000000"/>
                </a:solidFill>
                <a:latin typeface="Arial" panose="020B0604020202020204" pitchFamily="34" charset="0"/>
                <a:cs typeface="Arial" panose="020B0604020202020204" pitchFamily="34" charset="0"/>
              </a:rPr>
              <a:t>) zajišťuje Celní správa </a:t>
            </a:r>
          </a:p>
          <a:p>
            <a:pPr marL="285607" indent="-285607">
              <a:buFont typeface="Arial" panose="020B0604020202020204" pitchFamily="34" charset="0"/>
              <a:buChar char="•"/>
              <a:defRPr/>
            </a:pPr>
            <a:endParaRPr lang="cs-CZ" sz="20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800" dirty="0">
                <a:solidFill>
                  <a:srgbClr val="000000"/>
                </a:solidFill>
                <a:latin typeface="Arial" panose="020B0604020202020204" pitchFamily="34" charset="0"/>
                <a:cs typeface="Arial" panose="020B0604020202020204" pitchFamily="34" charset="0"/>
              </a:rPr>
              <a:t>Prostřednictvím elektronického formuláře „Žádost o udělení přístupu do evropského portálu obchodníka“, více informací na stránkách </a:t>
            </a:r>
            <a:r>
              <a:rPr lang="cs-CZ" sz="18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https://www.celnisprava.cz/cz/dalsi-kompetence/cbam/Stranky/default.aspx</a:t>
            </a:r>
            <a:r>
              <a:rPr lang="cs-CZ" sz="1800" dirty="0">
                <a:solidFill>
                  <a:srgbClr val="0070C0"/>
                </a:solidFill>
                <a:latin typeface="Arial" panose="020B0604020202020204" pitchFamily="34" charset="0"/>
                <a:cs typeface="Arial" panose="020B0604020202020204" pitchFamily="34" charset="0"/>
              </a:rPr>
              <a:t> </a:t>
            </a:r>
          </a:p>
          <a:p>
            <a:pPr marL="742579" lvl="1" indent="-285607">
              <a:buFont typeface="Arial" panose="020B0604020202020204" pitchFamily="34" charset="0"/>
              <a:buChar char="•"/>
              <a:defRPr/>
            </a:pPr>
            <a:endParaRPr lang="cs-CZ" sz="1800"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V případě dotazů ohledně registračního procesu můžete kontaktovat Generální ředitelství cel na emailové adrese: </a:t>
            </a:r>
            <a:r>
              <a:rPr lang="cs-CZ" sz="2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Reg_uumds@cs.mfcr.cz</a:t>
            </a:r>
            <a:r>
              <a:rPr lang="cs-CZ" sz="2000" dirty="0">
                <a:solidFill>
                  <a:srgbClr val="0070C0"/>
                </a:solidFill>
                <a:latin typeface="Arial" panose="020B0604020202020204" pitchFamily="34" charset="0"/>
                <a:cs typeface="Arial" panose="020B0604020202020204" pitchFamily="34" charset="0"/>
              </a:rPr>
              <a:t> </a:t>
            </a:r>
          </a:p>
          <a:p>
            <a:pPr marL="285607" indent="-285607">
              <a:buFont typeface="Arial" panose="020B0604020202020204" pitchFamily="34" charset="0"/>
              <a:buChar char="•"/>
              <a:defRPr/>
            </a:pPr>
            <a:endParaRPr lang="cs-CZ" sz="2000" dirty="0">
              <a:latin typeface="Arial" panose="020B0604020202020204" pitchFamily="34" charset="0"/>
              <a:cs typeface="Arial" panose="020B0604020202020204" pitchFamily="34" charset="0"/>
            </a:endParaRPr>
          </a:p>
          <a:p>
            <a:pPr>
              <a:defRPr/>
            </a:pPr>
            <a:endParaRPr lang="cs-CZ" sz="1800" b="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5"/>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774413"/>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Přístup do registru</a:t>
            </a:r>
          </a:p>
        </p:txBody>
      </p:sp>
    </p:spTree>
    <p:extLst>
      <p:ext uri="{BB962C8B-B14F-4D97-AF65-F5344CB8AC3E}">
        <p14:creationId xmlns:p14="http://schemas.microsoft.com/office/powerpoint/2010/main" val="2961763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10735520" cy="4786955"/>
          </a:xfrm>
        </p:spPr>
        <p:txBody>
          <a:bodyPr>
            <a:normAutofit/>
          </a:bodyPr>
          <a:lstStyle/>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Zprávu lze vytvořit ručně přímo v CBAM </a:t>
            </a:r>
            <a:r>
              <a:rPr lang="cs-CZ" sz="2000" dirty="0" err="1">
                <a:solidFill>
                  <a:srgbClr val="000000"/>
                </a:solidFill>
                <a:latin typeface="Arial" panose="020B0604020202020204" pitchFamily="34" charset="0"/>
                <a:cs typeface="Arial" panose="020B0604020202020204" pitchFamily="34" charset="0"/>
              </a:rPr>
              <a:t>Trader</a:t>
            </a:r>
            <a:r>
              <a:rPr lang="cs-CZ" sz="2000" dirty="0">
                <a:solidFill>
                  <a:srgbClr val="000000"/>
                </a:solidFill>
                <a:latin typeface="Arial" panose="020B0604020202020204" pitchFamily="34" charset="0"/>
                <a:cs typeface="Arial" panose="020B0604020202020204" pitchFamily="34" charset="0"/>
              </a:rPr>
              <a:t> portálu (dostupný zde: </a:t>
            </a:r>
            <a:r>
              <a:rPr lang="cs-CZ" sz="2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https://customs.ec.europa.eu/taxud/uumds/cas</a:t>
            </a:r>
            <a:r>
              <a:rPr lang="cs-CZ" sz="2000" dirty="0">
                <a:solidFill>
                  <a:srgbClr val="0070C0"/>
                </a:solidFill>
                <a:latin typeface="Arial" panose="020B0604020202020204" pitchFamily="34" charset="0"/>
                <a:cs typeface="Arial" panose="020B0604020202020204" pitchFamily="34" charset="0"/>
              </a:rPr>
              <a:t> </a:t>
            </a:r>
            <a:r>
              <a:rPr lang="cs-CZ" sz="2000" dirty="0">
                <a:solidFill>
                  <a:srgbClr val="000000"/>
                </a:solidFill>
                <a:latin typeface="Arial" panose="020B0604020202020204" pitchFamily="34" charset="0"/>
                <a:cs typeface="Arial" panose="020B0604020202020204" pitchFamily="34" charset="0"/>
              </a:rPr>
              <a:t>) nebo nahrát pomocí XML</a:t>
            </a:r>
          </a:p>
          <a:p>
            <a:pPr marL="456972" lvl="1">
              <a:defRPr/>
            </a:pPr>
            <a:endParaRPr lang="cs-CZ" sz="1800" dirty="0">
              <a:latin typeface="Arial" panose="020B0604020202020204" pitchFamily="34" charset="0"/>
              <a:cs typeface="Arial" panose="020B0604020202020204" pitchFamily="34" charset="0"/>
            </a:endParaRPr>
          </a:p>
          <a:p>
            <a:pPr>
              <a:defRPr/>
            </a:pPr>
            <a:endParaRPr lang="cs-CZ" sz="1800" b="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4"/>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753478" y="701674"/>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Podání zprávy</a:t>
            </a:r>
          </a:p>
        </p:txBody>
      </p:sp>
      <p:pic>
        <p:nvPicPr>
          <p:cNvPr id="3" name="Obrázek 2">
            <a:extLst>
              <a:ext uri="{FF2B5EF4-FFF2-40B4-BE49-F238E27FC236}">
                <a16:creationId xmlns:a16="http://schemas.microsoft.com/office/drawing/2014/main" id="{18E1C938-A02F-4AAB-8909-DDF81B156006}"/>
              </a:ext>
            </a:extLst>
          </p:cNvPr>
          <p:cNvPicPr>
            <a:picLocks noChangeAspect="1"/>
          </p:cNvPicPr>
          <p:nvPr/>
        </p:nvPicPr>
        <p:blipFill>
          <a:blip r:embed="rId5"/>
          <a:stretch>
            <a:fillRect/>
          </a:stretch>
        </p:blipFill>
        <p:spPr>
          <a:xfrm>
            <a:off x="451440" y="2934647"/>
            <a:ext cx="11289119" cy="2209816"/>
          </a:xfrm>
          <a:prstGeom prst="rect">
            <a:avLst/>
          </a:prstGeom>
        </p:spPr>
      </p:pic>
    </p:spTree>
    <p:extLst>
      <p:ext uri="{BB962C8B-B14F-4D97-AF65-F5344CB8AC3E}">
        <p14:creationId xmlns:p14="http://schemas.microsoft.com/office/powerpoint/2010/main" val="1015454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59" y="848428"/>
            <a:ext cx="10735520" cy="4786955"/>
          </a:xfrm>
        </p:spPr>
        <p:txBody>
          <a:bodyPr>
            <a:normAutofit/>
          </a:bodyPr>
          <a:lstStyle/>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EK zveřejnila na svých stránkách strukturu CBAM zprávy ve formátu XSD a XLS soubor, který může být použit pro vytvoření XML pro nahrání zprávy CBAM</a:t>
            </a:r>
          </a:p>
          <a:p>
            <a:pPr marL="285607" indent="-285607">
              <a:buFont typeface="Arial" panose="020B0604020202020204" pitchFamily="34" charset="0"/>
              <a:buChar char="•"/>
              <a:defRPr/>
            </a:pPr>
            <a:endParaRPr lang="cs-CZ" sz="2000" dirty="0">
              <a:solidFill>
                <a:srgbClr val="000000"/>
              </a:solidFill>
              <a:latin typeface="Arial" panose="020B0604020202020204" pitchFamily="34" charset="0"/>
              <a:cs typeface="Arial" panose="020B0604020202020204" pitchFamily="34" charset="0"/>
            </a:endParaRPr>
          </a:p>
          <a:p>
            <a:pPr marL="456972" lvl="1">
              <a:defRPr/>
            </a:pPr>
            <a:endParaRPr lang="cs-CZ" sz="1800" dirty="0">
              <a:latin typeface="Arial" panose="020B0604020202020204" pitchFamily="34" charset="0"/>
              <a:cs typeface="Arial" panose="020B0604020202020204" pitchFamily="34" charset="0"/>
            </a:endParaRPr>
          </a:p>
          <a:p>
            <a:pPr>
              <a:defRPr/>
            </a:pPr>
            <a:endParaRPr lang="cs-CZ" sz="1800" b="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grpSp>
        <p:nvGrpSpPr>
          <p:cNvPr id="5" name="Skupina 4">
            <a:extLst>
              <a:ext uri="{FF2B5EF4-FFF2-40B4-BE49-F238E27FC236}">
                <a16:creationId xmlns:a16="http://schemas.microsoft.com/office/drawing/2014/main" id="{82C5E26B-B8E0-4EAE-B1DD-416E424EA50F}"/>
              </a:ext>
            </a:extLst>
          </p:cNvPr>
          <p:cNvGrpSpPr/>
          <p:nvPr/>
        </p:nvGrpSpPr>
        <p:grpSpPr>
          <a:xfrm>
            <a:off x="2403527" y="1894840"/>
            <a:ext cx="7384946" cy="4592320"/>
            <a:chOff x="205385" y="1132840"/>
            <a:chExt cx="7384946" cy="4592320"/>
          </a:xfrm>
        </p:grpSpPr>
        <p:pic>
          <p:nvPicPr>
            <p:cNvPr id="6" name="Obrázek 5">
              <a:extLst>
                <a:ext uri="{FF2B5EF4-FFF2-40B4-BE49-F238E27FC236}">
                  <a16:creationId xmlns:a16="http://schemas.microsoft.com/office/drawing/2014/main" id="{CCCEFE17-0D3F-4E3C-806D-BF4E6D67C80C}"/>
                </a:ext>
              </a:extLst>
            </p:cNvPr>
            <p:cNvPicPr>
              <a:picLocks noChangeAspect="1"/>
            </p:cNvPicPr>
            <p:nvPr/>
          </p:nvPicPr>
          <p:blipFill>
            <a:blip r:embed="rId4"/>
            <a:stretch>
              <a:fillRect/>
            </a:stretch>
          </p:blipFill>
          <p:spPr>
            <a:xfrm>
              <a:off x="205385" y="1132840"/>
              <a:ext cx="7384946" cy="4592320"/>
            </a:xfrm>
            <a:prstGeom prst="rect">
              <a:avLst/>
            </a:prstGeom>
          </p:spPr>
        </p:pic>
        <p:sp>
          <p:nvSpPr>
            <p:cNvPr id="10" name="Ovál 9">
              <a:extLst>
                <a:ext uri="{FF2B5EF4-FFF2-40B4-BE49-F238E27FC236}">
                  <a16:creationId xmlns:a16="http://schemas.microsoft.com/office/drawing/2014/main" id="{BC30A047-FC5A-42E4-B150-A9A892FF7337}"/>
                </a:ext>
              </a:extLst>
            </p:cNvPr>
            <p:cNvSpPr/>
            <p:nvPr/>
          </p:nvSpPr>
          <p:spPr bwMode="auto">
            <a:xfrm>
              <a:off x="1557007" y="4049666"/>
              <a:ext cx="3490251" cy="144134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grpSp>
    </p:spTree>
    <p:extLst>
      <p:ext uri="{BB962C8B-B14F-4D97-AF65-F5344CB8AC3E}">
        <p14:creationId xmlns:p14="http://schemas.microsoft.com/office/powerpoint/2010/main" val="2849430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pic>
        <p:nvPicPr>
          <p:cNvPr id="5" name="Obrázek 4">
            <a:extLst>
              <a:ext uri="{FF2B5EF4-FFF2-40B4-BE49-F238E27FC236}">
                <a16:creationId xmlns:a16="http://schemas.microsoft.com/office/drawing/2014/main" id="{0F982977-B2E9-4C37-ACF0-D7550F499AC6}"/>
              </a:ext>
            </a:extLst>
          </p:cNvPr>
          <p:cNvPicPr>
            <a:picLocks noChangeAspect="1"/>
          </p:cNvPicPr>
          <p:nvPr/>
        </p:nvPicPr>
        <p:blipFill>
          <a:blip r:embed="rId4"/>
          <a:stretch>
            <a:fillRect/>
          </a:stretch>
        </p:blipFill>
        <p:spPr>
          <a:xfrm>
            <a:off x="544948" y="589280"/>
            <a:ext cx="7997620" cy="3281680"/>
          </a:xfrm>
          <a:prstGeom prst="rect">
            <a:avLst/>
          </a:prstGeom>
        </p:spPr>
      </p:pic>
      <p:pic>
        <p:nvPicPr>
          <p:cNvPr id="12" name="Obrázek 11">
            <a:extLst>
              <a:ext uri="{FF2B5EF4-FFF2-40B4-BE49-F238E27FC236}">
                <a16:creationId xmlns:a16="http://schemas.microsoft.com/office/drawing/2014/main" id="{BD759916-09BC-442A-9821-71F14F6C480D}"/>
              </a:ext>
            </a:extLst>
          </p:cNvPr>
          <p:cNvPicPr>
            <a:picLocks noChangeAspect="1"/>
          </p:cNvPicPr>
          <p:nvPr/>
        </p:nvPicPr>
        <p:blipFill>
          <a:blip r:embed="rId5"/>
          <a:stretch>
            <a:fillRect/>
          </a:stretch>
        </p:blipFill>
        <p:spPr bwMode="auto">
          <a:xfrm>
            <a:off x="5521282" y="3423920"/>
            <a:ext cx="6632252" cy="2643625"/>
          </a:xfrm>
          <a:prstGeom prst="rect">
            <a:avLst/>
          </a:prstGeom>
        </p:spPr>
      </p:pic>
    </p:spTree>
    <p:extLst>
      <p:ext uri="{BB962C8B-B14F-4D97-AF65-F5344CB8AC3E}">
        <p14:creationId xmlns:p14="http://schemas.microsoft.com/office/powerpoint/2010/main" val="386263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BE265148-FF2D-4AC6-837C-D9F4CB35AD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1366" y="1632811"/>
            <a:ext cx="8669263" cy="4310246"/>
          </a:xfrm>
        </p:spPr>
      </p:pic>
      <p:sp>
        <p:nvSpPr>
          <p:cNvPr id="6" name="Nadpis 1">
            <a:extLst>
              <a:ext uri="{FF2B5EF4-FFF2-40B4-BE49-F238E27FC236}">
                <a16:creationId xmlns:a16="http://schemas.microsoft.com/office/drawing/2014/main" id="{519709F7-4B9C-4821-B351-B1AF33E4CE2B}"/>
              </a:ext>
            </a:extLst>
          </p:cNvPr>
          <p:cNvSpPr txBox="1">
            <a:spLocks/>
          </p:cNvSpPr>
          <p:nvPr/>
        </p:nvSpPr>
        <p:spPr>
          <a:xfrm>
            <a:off x="2827843" y="70158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cs-CZ" sz="3198" dirty="0">
                <a:solidFill>
                  <a:prstClr val="white"/>
                </a:solidFill>
                <a:latin typeface="Arial" panose="020B0604020202020204" pitchFamily="34" charset="0"/>
                <a:cs typeface="Arial" panose="020B0604020202020204" pitchFamily="34" charset="0"/>
              </a:rPr>
              <a:t>Co je CBAM?</a:t>
            </a:r>
          </a:p>
        </p:txBody>
      </p:sp>
    </p:spTree>
    <p:extLst>
      <p:ext uri="{BB962C8B-B14F-4D97-AF65-F5344CB8AC3E}">
        <p14:creationId xmlns:p14="http://schemas.microsoft.com/office/powerpoint/2010/main" val="3989698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10735520" cy="4786955"/>
          </a:xfrm>
        </p:spPr>
        <p:txBody>
          <a:bodyPr>
            <a:normAutofit/>
          </a:bodyPr>
          <a:lstStyle/>
          <a:p>
            <a:pPr marL="285607" indent="-285607">
              <a:buFont typeface="Arial" panose="020B0604020202020204" pitchFamily="34" charset="0"/>
              <a:buChar char="•"/>
              <a:defRPr/>
            </a:pPr>
            <a:r>
              <a:rPr lang="cs-CZ" sz="2000" b="1" dirty="0">
                <a:solidFill>
                  <a:srgbClr val="000000"/>
                </a:solidFill>
                <a:latin typeface="Arial" panose="020B0604020202020204" pitchFamily="34" charset="0"/>
                <a:cs typeface="Arial" panose="020B0604020202020204" pitchFamily="34" charset="0"/>
              </a:rPr>
              <a:t>Množství dovezeného CBAM zboží </a:t>
            </a:r>
          </a:p>
          <a:p>
            <a:pPr marL="285607" indent="-285607">
              <a:buFont typeface="Arial" panose="020B0604020202020204" pitchFamily="34" charset="0"/>
              <a:buChar char="•"/>
              <a:defRPr/>
            </a:pPr>
            <a:r>
              <a:rPr lang="cs-CZ" sz="2000" b="1" dirty="0">
                <a:solidFill>
                  <a:srgbClr val="000000"/>
                </a:solidFill>
                <a:latin typeface="Arial" panose="020B0604020202020204" pitchFamily="34" charset="0"/>
                <a:cs typeface="Arial" panose="020B0604020202020204" pitchFamily="34" charset="0"/>
              </a:rPr>
              <a:t>Přímé emise </a:t>
            </a:r>
            <a:r>
              <a:rPr lang="cs-CZ" sz="2000" dirty="0">
                <a:solidFill>
                  <a:srgbClr val="000000"/>
                </a:solidFill>
                <a:latin typeface="Arial" panose="020B0604020202020204" pitchFamily="34" charset="0"/>
                <a:cs typeface="Arial" panose="020B0604020202020204" pitchFamily="34" charset="0"/>
              </a:rPr>
              <a:t>obsažené ve zboží na úrovni zařízení</a:t>
            </a:r>
          </a:p>
          <a:p>
            <a:pPr marL="285607" indent="-285607">
              <a:buFont typeface="Arial" panose="020B0604020202020204" pitchFamily="34" charset="0"/>
              <a:buChar char="•"/>
              <a:defRPr/>
            </a:pPr>
            <a:r>
              <a:rPr lang="cs-CZ" sz="2000" b="1" dirty="0">
                <a:solidFill>
                  <a:srgbClr val="000000"/>
                </a:solidFill>
                <a:latin typeface="Arial" panose="020B0604020202020204" pitchFamily="34" charset="0"/>
                <a:cs typeface="Arial" panose="020B0604020202020204" pitchFamily="34" charset="0"/>
              </a:rPr>
              <a:t>Nepřímé emise </a:t>
            </a:r>
          </a:p>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Jakákoli </a:t>
            </a:r>
            <a:r>
              <a:rPr lang="cs-CZ" sz="2000" b="1" dirty="0">
                <a:solidFill>
                  <a:srgbClr val="000000"/>
                </a:solidFill>
                <a:latin typeface="Arial" panose="020B0604020202020204" pitchFamily="34" charset="0"/>
                <a:cs typeface="Arial" panose="020B0604020202020204" pitchFamily="34" charset="0"/>
              </a:rPr>
              <a:t>cena za uhlík splatná nebo zaplacená </a:t>
            </a:r>
            <a:r>
              <a:rPr lang="cs-CZ" sz="2000" dirty="0">
                <a:solidFill>
                  <a:srgbClr val="000000"/>
                </a:solidFill>
                <a:latin typeface="Arial" panose="020B0604020202020204" pitchFamily="34" charset="0"/>
                <a:cs typeface="Arial" panose="020B0604020202020204" pitchFamily="34" charset="0"/>
              </a:rPr>
              <a:t>v zemi původu za emise obsažené v dováženém zboží, po odečtení případné slevy nebo jiné formy kompenzace</a:t>
            </a:r>
          </a:p>
          <a:p>
            <a:pPr marL="285607" indent="-285607">
              <a:buFont typeface="Arial" panose="020B0604020202020204" pitchFamily="34" charset="0"/>
              <a:buChar char="•"/>
              <a:defRPr/>
            </a:pPr>
            <a:endParaRPr lang="cs-CZ" sz="2000" dirty="0">
              <a:latin typeface="Arial" panose="020B0604020202020204" pitchFamily="34" charset="0"/>
              <a:cs typeface="Arial" panose="020B0604020202020204" pitchFamily="34" charset="0"/>
            </a:endParaRPr>
          </a:p>
          <a:p>
            <a:pPr>
              <a:defRPr/>
            </a:pPr>
            <a:endParaRPr lang="cs-CZ" sz="1800" b="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774413"/>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Co má zpráva obsahovat?</a:t>
            </a:r>
          </a:p>
        </p:txBody>
      </p:sp>
    </p:spTree>
    <p:extLst>
      <p:ext uri="{BB962C8B-B14F-4D97-AF65-F5344CB8AC3E}">
        <p14:creationId xmlns:p14="http://schemas.microsoft.com/office/powerpoint/2010/main" val="3032144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10735520" cy="4786955"/>
          </a:xfrm>
        </p:spPr>
        <p:txBody>
          <a:bodyPr>
            <a:normAutofit/>
          </a:bodyPr>
          <a:lstStyle/>
          <a:p>
            <a:pPr marL="285607"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Struktura zprávy je popsána v příloze I </a:t>
            </a:r>
            <a:r>
              <a:rPr lang="cs-CZ" sz="2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prováděcího nařízení Komise 2023/1773</a:t>
            </a:r>
            <a:endParaRPr lang="cs-CZ" sz="2000" dirty="0">
              <a:solidFill>
                <a:srgbClr val="0070C0"/>
              </a:solidFill>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endParaRPr lang="cs-CZ" sz="2000" dirty="0">
              <a:latin typeface="Arial" panose="020B0604020202020204" pitchFamily="34" charset="0"/>
              <a:cs typeface="Arial" panose="020B0604020202020204" pitchFamily="34" charset="0"/>
            </a:endParaRPr>
          </a:p>
          <a:p>
            <a:pPr>
              <a:defRPr/>
            </a:pPr>
            <a:endParaRPr lang="cs-CZ" sz="1800" b="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4"/>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689155"/>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Co má zpráva obsahovat?</a:t>
            </a:r>
          </a:p>
        </p:txBody>
      </p:sp>
      <p:pic>
        <p:nvPicPr>
          <p:cNvPr id="2" name="Obrázek 1">
            <a:extLst>
              <a:ext uri="{FF2B5EF4-FFF2-40B4-BE49-F238E27FC236}">
                <a16:creationId xmlns:a16="http://schemas.microsoft.com/office/drawing/2014/main" id="{5632E503-3C00-415E-A6D5-8BE6A088C03C}"/>
              </a:ext>
            </a:extLst>
          </p:cNvPr>
          <p:cNvPicPr>
            <a:picLocks noChangeAspect="1"/>
          </p:cNvPicPr>
          <p:nvPr/>
        </p:nvPicPr>
        <p:blipFill>
          <a:blip r:embed="rId5"/>
          <a:stretch>
            <a:fillRect/>
          </a:stretch>
        </p:blipFill>
        <p:spPr>
          <a:xfrm>
            <a:off x="3162655" y="2311954"/>
            <a:ext cx="5866690" cy="3834846"/>
          </a:xfrm>
          <a:prstGeom prst="rect">
            <a:avLst/>
          </a:prstGeom>
        </p:spPr>
      </p:pic>
    </p:spTree>
    <p:extLst>
      <p:ext uri="{BB962C8B-B14F-4D97-AF65-F5344CB8AC3E}">
        <p14:creationId xmlns:p14="http://schemas.microsoft.com/office/powerpoint/2010/main" val="182486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10735520" cy="4786955"/>
          </a:xfrm>
        </p:spPr>
        <p:txBody>
          <a:bodyPr>
            <a:normAutofit/>
          </a:bodyPr>
          <a:lstStyle/>
          <a:p>
            <a:pPr marL="285607" indent="-285607">
              <a:buFont typeface="Arial" panose="020B0604020202020204" pitchFamily="34" charset="0"/>
              <a:buChar char="•"/>
              <a:defRPr/>
            </a:pPr>
            <a:endParaRPr lang="cs-CZ" sz="2000" dirty="0">
              <a:latin typeface="Arial" panose="020B0604020202020204" pitchFamily="34" charset="0"/>
              <a:cs typeface="Arial" panose="020B0604020202020204" pitchFamily="34" charset="0"/>
            </a:endParaRPr>
          </a:p>
          <a:p>
            <a:pPr>
              <a:defRPr/>
            </a:pPr>
            <a:endParaRPr lang="cs-CZ" sz="1800" b="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685184"/>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Role uváděné ve zprávě CBAM</a:t>
            </a:r>
          </a:p>
        </p:txBody>
      </p:sp>
      <p:sp>
        <p:nvSpPr>
          <p:cNvPr id="2" name="Obdélník: se zakulacenými rohy 1">
            <a:extLst>
              <a:ext uri="{FF2B5EF4-FFF2-40B4-BE49-F238E27FC236}">
                <a16:creationId xmlns:a16="http://schemas.microsoft.com/office/drawing/2014/main" id="{CE3378DA-4833-4851-A5DA-4D571ED551BE}"/>
              </a:ext>
            </a:extLst>
          </p:cNvPr>
          <p:cNvSpPr/>
          <p:nvPr/>
        </p:nvSpPr>
        <p:spPr>
          <a:xfrm>
            <a:off x="1154624" y="1968285"/>
            <a:ext cx="2208508" cy="6354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b="1" dirty="0">
                <a:solidFill>
                  <a:schemeClr val="bg1"/>
                </a:solidFill>
              </a:rPr>
              <a:t>ROLE</a:t>
            </a:r>
          </a:p>
          <a:p>
            <a:pPr algn="ctr"/>
            <a:r>
              <a:rPr lang="cs-CZ" sz="1200" dirty="0">
                <a:solidFill>
                  <a:schemeClr val="bg1"/>
                </a:solidFill>
              </a:rPr>
              <a:t>(cbam nařízení)</a:t>
            </a:r>
          </a:p>
        </p:txBody>
      </p:sp>
      <p:sp>
        <p:nvSpPr>
          <p:cNvPr id="9" name="Obdélník: se zakulacenými rohy 8">
            <a:extLst>
              <a:ext uri="{FF2B5EF4-FFF2-40B4-BE49-F238E27FC236}">
                <a16:creationId xmlns:a16="http://schemas.microsoft.com/office/drawing/2014/main" id="{650B9DC0-4818-4E67-87BA-2A48585FAE4E}"/>
              </a:ext>
            </a:extLst>
          </p:cNvPr>
          <p:cNvSpPr/>
          <p:nvPr/>
        </p:nvSpPr>
        <p:spPr bwMode="auto">
          <a:xfrm>
            <a:off x="3820332" y="1968285"/>
            <a:ext cx="2208508" cy="6354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b="1" dirty="0">
                <a:solidFill>
                  <a:schemeClr val="bg1"/>
                </a:solidFill>
              </a:rPr>
              <a:t>ROLE</a:t>
            </a:r>
          </a:p>
          <a:p>
            <a:pPr algn="ctr"/>
            <a:r>
              <a:rPr lang="cs-CZ" sz="1200" dirty="0">
                <a:solidFill>
                  <a:schemeClr val="bg1"/>
                </a:solidFill>
              </a:rPr>
              <a:t>(CBAM přechodný rejstřík)</a:t>
            </a:r>
          </a:p>
        </p:txBody>
      </p:sp>
      <p:sp>
        <p:nvSpPr>
          <p:cNvPr id="10" name="Obdélník: se zakulacenými rohy 9">
            <a:extLst>
              <a:ext uri="{FF2B5EF4-FFF2-40B4-BE49-F238E27FC236}">
                <a16:creationId xmlns:a16="http://schemas.microsoft.com/office/drawing/2014/main" id="{2D43D99D-9C78-4425-95AD-E1700E3A3697}"/>
              </a:ext>
            </a:extLst>
          </p:cNvPr>
          <p:cNvSpPr/>
          <p:nvPr/>
        </p:nvSpPr>
        <p:spPr bwMode="auto">
          <a:xfrm>
            <a:off x="6486040" y="1968285"/>
            <a:ext cx="3949485" cy="6354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b="1" dirty="0">
                <a:solidFill>
                  <a:schemeClr val="bg1"/>
                </a:solidFill>
              </a:rPr>
              <a:t>POPIS ROLÍ</a:t>
            </a:r>
          </a:p>
        </p:txBody>
      </p:sp>
      <p:sp>
        <p:nvSpPr>
          <p:cNvPr id="11" name="Obdélník: se zakulacenými rohy 10">
            <a:extLst>
              <a:ext uri="{FF2B5EF4-FFF2-40B4-BE49-F238E27FC236}">
                <a16:creationId xmlns:a16="http://schemas.microsoft.com/office/drawing/2014/main" id="{5F9F0DEB-E043-4892-9AE2-B6FDCEAA181B}"/>
              </a:ext>
            </a:extLst>
          </p:cNvPr>
          <p:cNvSpPr/>
          <p:nvPr/>
        </p:nvSpPr>
        <p:spPr bwMode="auto">
          <a:xfrm>
            <a:off x="1154624" y="2938353"/>
            <a:ext cx="2208508" cy="6354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dirty="0"/>
              <a:t>Oznamující deklarant</a:t>
            </a:r>
          </a:p>
        </p:txBody>
      </p:sp>
      <p:sp>
        <p:nvSpPr>
          <p:cNvPr id="12" name="Obdélník: se zakulacenými rohy 11">
            <a:extLst>
              <a:ext uri="{FF2B5EF4-FFF2-40B4-BE49-F238E27FC236}">
                <a16:creationId xmlns:a16="http://schemas.microsoft.com/office/drawing/2014/main" id="{39972A35-05DE-45CE-8B8F-3A1726C4155C}"/>
              </a:ext>
            </a:extLst>
          </p:cNvPr>
          <p:cNvSpPr/>
          <p:nvPr/>
        </p:nvSpPr>
        <p:spPr bwMode="auto">
          <a:xfrm>
            <a:off x="1154624" y="4039555"/>
            <a:ext cx="2208508" cy="6354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dirty="0"/>
              <a:t>Dovozce</a:t>
            </a:r>
          </a:p>
        </p:txBody>
      </p:sp>
      <p:sp>
        <p:nvSpPr>
          <p:cNvPr id="13" name="Obdélník: se zakulacenými rohy 12">
            <a:extLst>
              <a:ext uri="{FF2B5EF4-FFF2-40B4-BE49-F238E27FC236}">
                <a16:creationId xmlns:a16="http://schemas.microsoft.com/office/drawing/2014/main" id="{75F899CD-A3E3-43DF-9BBF-393824D0C330}"/>
              </a:ext>
            </a:extLst>
          </p:cNvPr>
          <p:cNvSpPr/>
          <p:nvPr/>
        </p:nvSpPr>
        <p:spPr bwMode="auto">
          <a:xfrm>
            <a:off x="3821624" y="2938353"/>
            <a:ext cx="2208508" cy="6354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Deklarant</a:t>
            </a:r>
          </a:p>
        </p:txBody>
      </p:sp>
      <p:sp>
        <p:nvSpPr>
          <p:cNvPr id="14" name="Obdélník: se zakulacenými rohy 13">
            <a:extLst>
              <a:ext uri="{FF2B5EF4-FFF2-40B4-BE49-F238E27FC236}">
                <a16:creationId xmlns:a16="http://schemas.microsoft.com/office/drawing/2014/main" id="{EB369182-82B9-4FC6-85F1-96FA90B1AD50}"/>
              </a:ext>
            </a:extLst>
          </p:cNvPr>
          <p:cNvSpPr/>
          <p:nvPr/>
        </p:nvSpPr>
        <p:spPr bwMode="auto">
          <a:xfrm>
            <a:off x="6488622" y="2938353"/>
            <a:ext cx="3949485" cy="6354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1200" dirty="0"/>
              <a:t>Dovozce nebo nepřímý celní zástupce, který podává celní prohlášení a/nebo plní povinnost CBAM.</a:t>
            </a:r>
          </a:p>
        </p:txBody>
      </p:sp>
      <p:sp>
        <p:nvSpPr>
          <p:cNvPr id="15" name="Obdélník: se zakulacenými rohy 14">
            <a:extLst>
              <a:ext uri="{FF2B5EF4-FFF2-40B4-BE49-F238E27FC236}">
                <a16:creationId xmlns:a16="http://schemas.microsoft.com/office/drawing/2014/main" id="{1B413792-AD1A-4A82-867F-1AEB3FFB5A60}"/>
              </a:ext>
            </a:extLst>
          </p:cNvPr>
          <p:cNvSpPr/>
          <p:nvPr/>
        </p:nvSpPr>
        <p:spPr bwMode="auto">
          <a:xfrm>
            <a:off x="6486039" y="4039555"/>
            <a:ext cx="3952069" cy="6354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1200" dirty="0"/>
              <a:t>Osoba, která podává celní prohlášení na propuštění zboží do volného oběhu vlastním jménem a na vlastní účet, nebo osoba, na jejíž účet je takové prohlášení podáváno (ICR).</a:t>
            </a:r>
          </a:p>
        </p:txBody>
      </p:sp>
      <p:sp>
        <p:nvSpPr>
          <p:cNvPr id="16" name="Obdélník: se zakulacenými rohy 15">
            <a:extLst>
              <a:ext uri="{FF2B5EF4-FFF2-40B4-BE49-F238E27FC236}">
                <a16:creationId xmlns:a16="http://schemas.microsoft.com/office/drawing/2014/main" id="{57241093-5F8E-415E-AD18-DA68F7463AA8}"/>
              </a:ext>
            </a:extLst>
          </p:cNvPr>
          <p:cNvSpPr/>
          <p:nvPr/>
        </p:nvSpPr>
        <p:spPr bwMode="auto">
          <a:xfrm>
            <a:off x="3821624" y="4039555"/>
            <a:ext cx="2208508" cy="6354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Dovozce</a:t>
            </a:r>
          </a:p>
        </p:txBody>
      </p:sp>
      <p:sp>
        <p:nvSpPr>
          <p:cNvPr id="17" name="Obdélník: se zakulacenými rohy 16">
            <a:extLst>
              <a:ext uri="{FF2B5EF4-FFF2-40B4-BE49-F238E27FC236}">
                <a16:creationId xmlns:a16="http://schemas.microsoft.com/office/drawing/2014/main" id="{90CC321F-6BE9-49CC-A926-73A28FDD16A6}"/>
              </a:ext>
            </a:extLst>
          </p:cNvPr>
          <p:cNvSpPr/>
          <p:nvPr/>
        </p:nvSpPr>
        <p:spPr bwMode="auto">
          <a:xfrm>
            <a:off x="1154624" y="5032534"/>
            <a:ext cx="2208508" cy="6354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dirty="0"/>
              <a:t>Nepřímý celní zástupce</a:t>
            </a:r>
          </a:p>
        </p:txBody>
      </p:sp>
      <p:sp>
        <p:nvSpPr>
          <p:cNvPr id="18" name="Obdélník: se zakulacenými rohy 17">
            <a:extLst>
              <a:ext uri="{FF2B5EF4-FFF2-40B4-BE49-F238E27FC236}">
                <a16:creationId xmlns:a16="http://schemas.microsoft.com/office/drawing/2014/main" id="{A40E92C6-89A1-4903-9367-A3F1B693E298}"/>
              </a:ext>
            </a:extLst>
          </p:cNvPr>
          <p:cNvSpPr/>
          <p:nvPr/>
        </p:nvSpPr>
        <p:spPr bwMode="auto">
          <a:xfrm>
            <a:off x="3821624" y="5032534"/>
            <a:ext cx="2208508" cy="6354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Zástupce</a:t>
            </a:r>
          </a:p>
        </p:txBody>
      </p:sp>
      <p:sp>
        <p:nvSpPr>
          <p:cNvPr id="19" name="Obdélník: se zakulacenými rohy 18">
            <a:extLst>
              <a:ext uri="{FF2B5EF4-FFF2-40B4-BE49-F238E27FC236}">
                <a16:creationId xmlns:a16="http://schemas.microsoft.com/office/drawing/2014/main" id="{CDF0055D-349D-46CB-B887-476846A9EB53}"/>
              </a:ext>
            </a:extLst>
          </p:cNvPr>
          <p:cNvSpPr/>
          <p:nvPr/>
        </p:nvSpPr>
        <p:spPr bwMode="auto">
          <a:xfrm>
            <a:off x="6488624" y="5032534"/>
            <a:ext cx="3946901" cy="6354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1200" dirty="0"/>
              <a:t>Celní zástupce jednající vlastním jménem, ale na účet jiné osoby (čl. 18 nařízení 952/2013).</a:t>
            </a:r>
          </a:p>
        </p:txBody>
      </p:sp>
      <p:cxnSp>
        <p:nvCxnSpPr>
          <p:cNvPr id="4" name="Přímá spojnice 3">
            <a:extLst>
              <a:ext uri="{FF2B5EF4-FFF2-40B4-BE49-F238E27FC236}">
                <a16:creationId xmlns:a16="http://schemas.microsoft.com/office/drawing/2014/main" id="{752C7F30-5F75-4BEC-B65B-5587FD16150F}"/>
              </a:ext>
            </a:extLst>
          </p:cNvPr>
          <p:cNvCxnSpPr>
            <a:stCxn id="11" idx="3"/>
            <a:endCxn id="13" idx="1"/>
          </p:cNvCxnSpPr>
          <p:nvPr/>
        </p:nvCxnSpPr>
        <p:spPr>
          <a:xfrm>
            <a:off x="3363132" y="3256068"/>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0" name="Přímá spojnice 19">
            <a:extLst>
              <a:ext uri="{FF2B5EF4-FFF2-40B4-BE49-F238E27FC236}">
                <a16:creationId xmlns:a16="http://schemas.microsoft.com/office/drawing/2014/main" id="{05CD772B-B4A7-4B2E-BF54-866DF4702F6D}"/>
              </a:ext>
            </a:extLst>
          </p:cNvPr>
          <p:cNvCxnSpPr/>
          <p:nvPr/>
        </p:nvCxnSpPr>
        <p:spPr bwMode="auto">
          <a:xfrm>
            <a:off x="3363132" y="3369722"/>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1" name="Přímá spojnice 20">
            <a:extLst>
              <a:ext uri="{FF2B5EF4-FFF2-40B4-BE49-F238E27FC236}">
                <a16:creationId xmlns:a16="http://schemas.microsoft.com/office/drawing/2014/main" id="{98921C32-9025-4649-8424-20F361577E84}"/>
              </a:ext>
            </a:extLst>
          </p:cNvPr>
          <p:cNvCxnSpPr/>
          <p:nvPr/>
        </p:nvCxnSpPr>
        <p:spPr bwMode="auto">
          <a:xfrm>
            <a:off x="6028840" y="3239411"/>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a:extLst>
              <a:ext uri="{FF2B5EF4-FFF2-40B4-BE49-F238E27FC236}">
                <a16:creationId xmlns:a16="http://schemas.microsoft.com/office/drawing/2014/main" id="{61E3497E-5711-4F70-B969-BB371CF9A8DC}"/>
              </a:ext>
            </a:extLst>
          </p:cNvPr>
          <p:cNvCxnSpPr/>
          <p:nvPr/>
        </p:nvCxnSpPr>
        <p:spPr bwMode="auto">
          <a:xfrm>
            <a:off x="6027547" y="4421024"/>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3" name="Přímá spojnice 22">
            <a:extLst>
              <a:ext uri="{FF2B5EF4-FFF2-40B4-BE49-F238E27FC236}">
                <a16:creationId xmlns:a16="http://schemas.microsoft.com/office/drawing/2014/main" id="{8DBD1BE7-FF1F-406B-9A4C-D61995E5833A}"/>
              </a:ext>
            </a:extLst>
          </p:cNvPr>
          <p:cNvCxnSpPr/>
          <p:nvPr/>
        </p:nvCxnSpPr>
        <p:spPr bwMode="auto">
          <a:xfrm>
            <a:off x="6027547" y="4339790"/>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4" name="Přímá spojnice 23">
            <a:extLst>
              <a:ext uri="{FF2B5EF4-FFF2-40B4-BE49-F238E27FC236}">
                <a16:creationId xmlns:a16="http://schemas.microsoft.com/office/drawing/2014/main" id="{B464E496-F1E3-46A6-99C4-F9072B1DADFC}"/>
              </a:ext>
            </a:extLst>
          </p:cNvPr>
          <p:cNvCxnSpPr/>
          <p:nvPr/>
        </p:nvCxnSpPr>
        <p:spPr bwMode="auto">
          <a:xfrm>
            <a:off x="3363132" y="4322868"/>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65CC9A4F-CCB7-414C-91AF-AFA9684AF419}"/>
              </a:ext>
            </a:extLst>
          </p:cNvPr>
          <p:cNvCxnSpPr/>
          <p:nvPr/>
        </p:nvCxnSpPr>
        <p:spPr bwMode="auto">
          <a:xfrm>
            <a:off x="3363132" y="4421024"/>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6" name="Přímá spojnice 25">
            <a:extLst>
              <a:ext uri="{FF2B5EF4-FFF2-40B4-BE49-F238E27FC236}">
                <a16:creationId xmlns:a16="http://schemas.microsoft.com/office/drawing/2014/main" id="{6A921DFE-6A9B-4D58-A22D-838D88CE1560}"/>
              </a:ext>
            </a:extLst>
          </p:cNvPr>
          <p:cNvCxnSpPr/>
          <p:nvPr/>
        </p:nvCxnSpPr>
        <p:spPr bwMode="auto">
          <a:xfrm>
            <a:off x="6027547" y="3369722"/>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7" name="Přímá spojnice 26">
            <a:extLst>
              <a:ext uri="{FF2B5EF4-FFF2-40B4-BE49-F238E27FC236}">
                <a16:creationId xmlns:a16="http://schemas.microsoft.com/office/drawing/2014/main" id="{E9BC7869-DF85-4BBD-8B17-591B2AE7FEE2}"/>
              </a:ext>
            </a:extLst>
          </p:cNvPr>
          <p:cNvCxnSpPr/>
          <p:nvPr/>
        </p:nvCxnSpPr>
        <p:spPr bwMode="auto">
          <a:xfrm>
            <a:off x="3361840" y="5252766"/>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8" name="Přímá spojnice 27">
            <a:extLst>
              <a:ext uri="{FF2B5EF4-FFF2-40B4-BE49-F238E27FC236}">
                <a16:creationId xmlns:a16="http://schemas.microsoft.com/office/drawing/2014/main" id="{BEE4668D-4A95-4ACF-83AA-1E2CAFF42FF6}"/>
              </a:ext>
            </a:extLst>
          </p:cNvPr>
          <p:cNvCxnSpPr/>
          <p:nvPr/>
        </p:nvCxnSpPr>
        <p:spPr bwMode="auto">
          <a:xfrm>
            <a:off x="3361840" y="5381919"/>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29" name="Přímá spojnice 28">
            <a:extLst>
              <a:ext uri="{FF2B5EF4-FFF2-40B4-BE49-F238E27FC236}">
                <a16:creationId xmlns:a16="http://schemas.microsoft.com/office/drawing/2014/main" id="{53A1F6F3-FC0B-451B-94B5-3B05D755024A}"/>
              </a:ext>
            </a:extLst>
          </p:cNvPr>
          <p:cNvCxnSpPr/>
          <p:nvPr/>
        </p:nvCxnSpPr>
        <p:spPr bwMode="auto">
          <a:xfrm>
            <a:off x="6027547" y="5261939"/>
            <a:ext cx="458492" cy="0"/>
          </a:xfrm>
          <a:prstGeom prst="line">
            <a:avLst/>
          </a:prstGeom>
        </p:spPr>
        <p:style>
          <a:lnRef idx="1">
            <a:schemeClr val="dk1"/>
          </a:lnRef>
          <a:fillRef idx="0">
            <a:schemeClr val="dk1"/>
          </a:fillRef>
          <a:effectRef idx="0">
            <a:schemeClr val="dk1"/>
          </a:effectRef>
          <a:fontRef idx="minor">
            <a:schemeClr val="tx1"/>
          </a:fontRef>
        </p:style>
      </p:cxnSp>
      <p:cxnSp>
        <p:nvCxnSpPr>
          <p:cNvPr id="30" name="Přímá spojnice 29">
            <a:extLst>
              <a:ext uri="{FF2B5EF4-FFF2-40B4-BE49-F238E27FC236}">
                <a16:creationId xmlns:a16="http://schemas.microsoft.com/office/drawing/2014/main" id="{4319EE3B-799D-4F23-BDF3-D04A4F3F0E10}"/>
              </a:ext>
            </a:extLst>
          </p:cNvPr>
          <p:cNvCxnSpPr/>
          <p:nvPr/>
        </p:nvCxnSpPr>
        <p:spPr bwMode="auto">
          <a:xfrm>
            <a:off x="6027547" y="5388509"/>
            <a:ext cx="45849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6024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10735520" cy="4786955"/>
          </a:xfrm>
        </p:spPr>
        <p:txBody>
          <a:bodyPr>
            <a:normAutofit/>
          </a:bodyPr>
          <a:lstStyle/>
          <a:p>
            <a:pPr marL="285607" indent="-285607">
              <a:buFont typeface="Arial" panose="020B0604020202020204" pitchFamily="34" charset="0"/>
              <a:buChar char="•"/>
              <a:defRPr/>
            </a:pPr>
            <a:r>
              <a:rPr lang="cs-CZ" sz="2400" dirty="0">
                <a:solidFill>
                  <a:srgbClr val="000000"/>
                </a:solidFill>
                <a:latin typeface="Arial" panose="020B0604020202020204" pitchFamily="34" charset="0"/>
                <a:cs typeface="Arial" panose="020B0604020202020204" pitchFamily="34" charset="0"/>
              </a:rPr>
              <a:t>Záložky v záhlaví:</a:t>
            </a:r>
          </a:p>
          <a:p>
            <a:pPr marL="285607" indent="-285607">
              <a:buFont typeface="Arial" panose="020B0604020202020204" pitchFamily="34" charset="0"/>
              <a:buChar char="•"/>
              <a:defRPr/>
            </a:pPr>
            <a:endParaRPr lang="cs-CZ" sz="2400"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2000" dirty="0">
                <a:solidFill>
                  <a:srgbClr val="000000"/>
                </a:solidFill>
                <a:latin typeface="Arial" panose="020B0604020202020204" pitchFamily="34" charset="0"/>
                <a:ea typeface="Arial"/>
                <a:cs typeface="Arial" panose="020B0604020202020204" pitchFamily="34" charset="0"/>
              </a:rPr>
              <a:t>Oznamující deklarant</a:t>
            </a:r>
          </a:p>
          <a:p>
            <a:pPr marL="456972" lvl="1">
              <a:defRPr/>
            </a:pPr>
            <a:endParaRPr lang="cs-CZ" sz="2000"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2000" dirty="0">
                <a:solidFill>
                  <a:srgbClr val="000000"/>
                </a:solidFill>
                <a:latin typeface="Arial" panose="020B0604020202020204" pitchFamily="34" charset="0"/>
                <a:ea typeface="Arial"/>
                <a:cs typeface="Arial" panose="020B0604020202020204" pitchFamily="34" charset="0"/>
              </a:rPr>
              <a:t>Dovozce</a:t>
            </a:r>
          </a:p>
          <a:p>
            <a:pPr marL="456972" lvl="1">
              <a:defRPr/>
            </a:pPr>
            <a:endParaRPr lang="cs-CZ" sz="2000" dirty="0">
              <a:solidFill>
                <a:srgbClr val="000000"/>
              </a:solidFill>
              <a:latin typeface="Arial" panose="020B0604020202020204" pitchFamily="34" charset="0"/>
              <a:ea typeface="Arial"/>
              <a:cs typeface="Arial" panose="020B0604020202020204" pitchFamily="34" charset="0"/>
            </a:endParaRPr>
          </a:p>
          <a:p>
            <a:pPr marL="742579" lvl="1"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(nepřímý celní) Zástupce</a:t>
            </a:r>
          </a:p>
          <a:p>
            <a:pPr marL="456972" lvl="1">
              <a:defRPr/>
            </a:pPr>
            <a:endParaRPr lang="cs-CZ" sz="20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Příslušný orgán</a:t>
            </a:r>
          </a:p>
          <a:p>
            <a:pPr marL="456972" lvl="1">
              <a:defRPr/>
            </a:pPr>
            <a:endParaRPr lang="cs-CZ" sz="2000"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2000" dirty="0">
                <a:solidFill>
                  <a:srgbClr val="000000"/>
                </a:solidFill>
                <a:latin typeface="Arial" panose="020B0604020202020204" pitchFamily="34" charset="0"/>
                <a:cs typeface="Arial" panose="020B0604020202020204" pitchFamily="34" charset="0"/>
              </a:rPr>
              <a:t>Podpisy</a:t>
            </a:r>
          </a:p>
          <a:p>
            <a:pPr marL="742579" lvl="1" indent="-285607">
              <a:buFont typeface="Arial" panose="020B0604020202020204" pitchFamily="34" charset="0"/>
              <a:buChar char="•"/>
              <a:defRPr/>
            </a:pPr>
            <a:endParaRPr lang="cs-CZ" sz="1800" dirty="0">
              <a:solidFill>
                <a:srgbClr val="000000"/>
              </a:solidFill>
              <a:latin typeface="Arial" panose="020B0604020202020204" pitchFamily="34" charset="0"/>
              <a:cs typeface="Arial" panose="020B0604020202020204" pitchFamily="34" charset="0"/>
            </a:endParaRPr>
          </a:p>
          <a:p>
            <a:pPr marL="456972" lvl="1">
              <a:defRPr/>
            </a:pPr>
            <a:endParaRPr lang="cs-CZ" sz="1600" dirty="0">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711200"/>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Krok č.1: Vyplnění záhlaví</a:t>
            </a:r>
          </a:p>
        </p:txBody>
      </p:sp>
    </p:spTree>
    <p:extLst>
      <p:ext uri="{BB962C8B-B14F-4D97-AF65-F5344CB8AC3E}">
        <p14:creationId xmlns:p14="http://schemas.microsoft.com/office/powerpoint/2010/main" val="1251951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569" y="711200"/>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Oznamující deklarant</a:t>
            </a:r>
          </a:p>
        </p:txBody>
      </p:sp>
      <p:grpSp>
        <p:nvGrpSpPr>
          <p:cNvPr id="4" name="Skupina 3">
            <a:extLst>
              <a:ext uri="{FF2B5EF4-FFF2-40B4-BE49-F238E27FC236}">
                <a16:creationId xmlns:a16="http://schemas.microsoft.com/office/drawing/2014/main" id="{249DDBBF-4DEF-455A-875E-F7FE10005AD2}"/>
              </a:ext>
            </a:extLst>
          </p:cNvPr>
          <p:cNvGrpSpPr/>
          <p:nvPr/>
        </p:nvGrpSpPr>
        <p:grpSpPr>
          <a:xfrm>
            <a:off x="451090" y="1747893"/>
            <a:ext cx="8829964" cy="4572087"/>
            <a:chOff x="1526035" y="1825625"/>
            <a:chExt cx="8829964" cy="4572087"/>
          </a:xfrm>
        </p:grpSpPr>
        <p:pic>
          <p:nvPicPr>
            <p:cNvPr id="7" name="Obrázek 6">
              <a:extLst>
                <a:ext uri="{FF2B5EF4-FFF2-40B4-BE49-F238E27FC236}">
                  <a16:creationId xmlns:a16="http://schemas.microsoft.com/office/drawing/2014/main" id="{98BBAAE6-4638-46E6-986F-9F00B05D07E1}"/>
                </a:ext>
              </a:extLst>
            </p:cNvPr>
            <p:cNvPicPr>
              <a:picLocks noChangeAspect="1"/>
            </p:cNvPicPr>
            <p:nvPr/>
          </p:nvPicPr>
          <p:blipFill>
            <a:blip r:embed="rId4"/>
            <a:stretch>
              <a:fillRect/>
            </a:stretch>
          </p:blipFill>
          <p:spPr>
            <a:xfrm>
              <a:off x="1526035" y="1825625"/>
              <a:ext cx="8829964" cy="4572087"/>
            </a:xfrm>
            <a:prstGeom prst="rect">
              <a:avLst/>
            </a:prstGeom>
          </p:spPr>
        </p:pic>
        <p:sp>
          <p:nvSpPr>
            <p:cNvPr id="9" name="Ovál 8">
              <a:extLst>
                <a:ext uri="{FF2B5EF4-FFF2-40B4-BE49-F238E27FC236}">
                  <a16:creationId xmlns:a16="http://schemas.microsoft.com/office/drawing/2014/main" id="{C4B4363F-0F51-440E-B33D-0C54E308501B}"/>
                </a:ext>
              </a:extLst>
            </p:cNvPr>
            <p:cNvSpPr/>
            <p:nvPr/>
          </p:nvSpPr>
          <p:spPr>
            <a:xfrm>
              <a:off x="6865748" y="3363132"/>
              <a:ext cx="3490251" cy="144134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grpSp>
      <p:sp>
        <p:nvSpPr>
          <p:cNvPr id="10" name="TextovéPole 9">
            <a:extLst>
              <a:ext uri="{FF2B5EF4-FFF2-40B4-BE49-F238E27FC236}">
                <a16:creationId xmlns:a16="http://schemas.microsoft.com/office/drawing/2014/main" id="{BB6CB251-765D-4023-955C-B28A8122B044}"/>
              </a:ext>
            </a:extLst>
          </p:cNvPr>
          <p:cNvSpPr txBox="1"/>
          <p:nvPr/>
        </p:nvSpPr>
        <p:spPr>
          <a:xfrm>
            <a:off x="9687463" y="2347493"/>
            <a:ext cx="2053447" cy="280076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1600" i="1" dirty="0">
                <a:latin typeface="Arial" panose="020B0604020202020204" pitchFamily="34" charset="0"/>
                <a:cs typeface="Arial" panose="020B0604020202020204" pitchFamily="34" charset="0"/>
              </a:rPr>
              <a:t>Pokud je dovozce definován v úrovni záhlaví, bude použit pro každou položku zboží.</a:t>
            </a:r>
          </a:p>
          <a:p>
            <a:endParaRPr lang="cs-CZ" sz="1600" i="1" dirty="0">
              <a:latin typeface="Arial" panose="020B0604020202020204" pitchFamily="34" charset="0"/>
              <a:cs typeface="Arial" panose="020B0604020202020204" pitchFamily="34" charset="0"/>
            </a:endParaRPr>
          </a:p>
          <a:p>
            <a:r>
              <a:rPr lang="cs-CZ" sz="1600" i="1" dirty="0">
                <a:latin typeface="Arial" panose="020B0604020202020204" pitchFamily="34" charset="0"/>
                <a:cs typeface="Arial" panose="020B0604020202020204" pitchFamily="34" charset="0"/>
              </a:rPr>
              <a:t>Pokud zpráva obsahuje více dovozců, je třeba je uvést pro každé zboží zvlášť.</a:t>
            </a:r>
          </a:p>
        </p:txBody>
      </p:sp>
    </p:spTree>
    <p:extLst>
      <p:ext uri="{BB962C8B-B14F-4D97-AF65-F5344CB8AC3E}">
        <p14:creationId xmlns:p14="http://schemas.microsoft.com/office/powerpoint/2010/main" val="2449747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581851" y="836233"/>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Dovozce</a:t>
            </a:r>
            <a:r>
              <a:rPr lang="cs-CZ" dirty="0">
                <a:solidFill>
                  <a:schemeClr val="bg1"/>
                </a:solidFill>
                <a:latin typeface="Arial" panose="020B0604020202020204" pitchFamily="34" charset="0"/>
                <a:cs typeface="Arial" panose="020B0604020202020204" pitchFamily="34" charset="0"/>
              </a:rPr>
              <a:t> – možnost č.1</a:t>
            </a:r>
            <a:endParaRPr lang="cs-CZ" i="1" dirty="0">
              <a:solidFill>
                <a:schemeClr val="bg1"/>
              </a:solidFill>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BB6CB251-765D-4023-955C-B28A8122B044}"/>
              </a:ext>
            </a:extLst>
          </p:cNvPr>
          <p:cNvSpPr txBox="1"/>
          <p:nvPr/>
        </p:nvSpPr>
        <p:spPr>
          <a:xfrm>
            <a:off x="1820309" y="2027186"/>
            <a:ext cx="818399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sz="1600" i="1" dirty="0">
                <a:latin typeface="Arial" panose="020B0604020202020204" pitchFamily="34" charset="0"/>
                <a:cs typeface="Arial" panose="020B0604020202020204" pitchFamily="34" charset="0"/>
              </a:rPr>
              <a:t>Dovozce je zároveň oznamujícím deklarantem = zprávu vyplňuje dovozce za zboží, které sám dovezl</a:t>
            </a:r>
          </a:p>
        </p:txBody>
      </p:sp>
      <p:grpSp>
        <p:nvGrpSpPr>
          <p:cNvPr id="11" name="Skupina 10">
            <a:extLst>
              <a:ext uri="{FF2B5EF4-FFF2-40B4-BE49-F238E27FC236}">
                <a16:creationId xmlns:a16="http://schemas.microsoft.com/office/drawing/2014/main" id="{F5F2D817-D376-4096-B284-93A24903DD84}"/>
              </a:ext>
            </a:extLst>
          </p:cNvPr>
          <p:cNvGrpSpPr/>
          <p:nvPr/>
        </p:nvGrpSpPr>
        <p:grpSpPr>
          <a:xfrm>
            <a:off x="1820309" y="2892550"/>
            <a:ext cx="8183992" cy="2829097"/>
            <a:chOff x="1995054" y="2715669"/>
            <a:chExt cx="7609176" cy="2571249"/>
          </a:xfrm>
        </p:grpSpPr>
        <p:pic>
          <p:nvPicPr>
            <p:cNvPr id="13" name="Obrázek 12">
              <a:extLst>
                <a:ext uri="{FF2B5EF4-FFF2-40B4-BE49-F238E27FC236}">
                  <a16:creationId xmlns:a16="http://schemas.microsoft.com/office/drawing/2014/main" id="{FF256E63-4524-4BAD-814B-91DCA81F69CE}"/>
                </a:ext>
              </a:extLst>
            </p:cNvPr>
            <p:cNvPicPr>
              <a:picLocks noChangeAspect="1"/>
            </p:cNvPicPr>
            <p:nvPr/>
          </p:nvPicPr>
          <p:blipFill>
            <a:blip r:embed="rId4"/>
            <a:stretch>
              <a:fillRect/>
            </a:stretch>
          </p:blipFill>
          <p:spPr>
            <a:xfrm>
              <a:off x="1995054" y="2715669"/>
              <a:ext cx="7609176" cy="2571249"/>
            </a:xfrm>
            <a:prstGeom prst="rect">
              <a:avLst/>
            </a:prstGeom>
          </p:spPr>
        </p:pic>
        <p:sp>
          <p:nvSpPr>
            <p:cNvPr id="14" name="Ovál 13">
              <a:extLst>
                <a:ext uri="{FF2B5EF4-FFF2-40B4-BE49-F238E27FC236}">
                  <a16:creationId xmlns:a16="http://schemas.microsoft.com/office/drawing/2014/main" id="{36CAB913-520D-4A85-BE86-A1BBB6AA6BF1}"/>
                </a:ext>
              </a:extLst>
            </p:cNvPr>
            <p:cNvSpPr/>
            <p:nvPr/>
          </p:nvSpPr>
          <p:spPr>
            <a:xfrm>
              <a:off x="4688237" y="4503256"/>
              <a:ext cx="1952787" cy="4029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442932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3" y="762958"/>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Dovozce</a:t>
            </a:r>
            <a:r>
              <a:rPr lang="cs-CZ" dirty="0">
                <a:solidFill>
                  <a:schemeClr val="bg1"/>
                </a:solidFill>
                <a:latin typeface="Arial" panose="020B0604020202020204" pitchFamily="34" charset="0"/>
                <a:cs typeface="Arial" panose="020B0604020202020204" pitchFamily="34" charset="0"/>
              </a:rPr>
              <a:t> – možnost č.2</a:t>
            </a:r>
            <a:endParaRPr lang="cs-CZ" i="1" dirty="0">
              <a:solidFill>
                <a:schemeClr val="bg1"/>
              </a:solidFill>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BB6CB251-765D-4023-955C-B28A8122B044}"/>
              </a:ext>
            </a:extLst>
          </p:cNvPr>
          <p:cNvSpPr txBox="1"/>
          <p:nvPr/>
        </p:nvSpPr>
        <p:spPr>
          <a:xfrm>
            <a:off x="1291151" y="1649752"/>
            <a:ext cx="9609691"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cs-CZ" sz="1600" i="1" dirty="0">
                <a:latin typeface="Arial" panose="020B0604020202020204" pitchFamily="34" charset="0"/>
                <a:cs typeface="Arial" panose="020B0604020202020204" pitchFamily="34" charset="0"/>
              </a:rPr>
              <a:t>Dovozce není oznamujícím deklarantem = oznamujícím deklarantem je nepřímý celní zástupce</a:t>
            </a:r>
          </a:p>
          <a:p>
            <a:pPr algn="just"/>
            <a:endParaRPr lang="cs-CZ" sz="1600" i="1" dirty="0">
              <a:latin typeface="Arial" panose="020B0604020202020204" pitchFamily="34" charset="0"/>
              <a:cs typeface="Arial" panose="020B0604020202020204" pitchFamily="34" charset="0"/>
            </a:endParaRPr>
          </a:p>
          <a:p>
            <a:pPr algn="just"/>
            <a:r>
              <a:rPr lang="cs-CZ" sz="1600" i="1" dirty="0">
                <a:latin typeface="Arial" panose="020B0604020202020204" pitchFamily="34" charset="0"/>
                <a:cs typeface="Arial" panose="020B0604020202020204" pitchFamily="34" charset="0"/>
              </a:rPr>
              <a:t>Pokud nepřímý celní zástupce vykazuje zboží jen za jednoho dovozce, vyplní jeho údaje zde v záhlaví (nastaví se tento dovozce pro všechny položky zboží ve zprávě), pokud vykazuje zboží od více dovozců, vyplňuje dovozce u jednotlivých KN kódů zboží</a:t>
            </a:r>
          </a:p>
        </p:txBody>
      </p:sp>
      <p:pic>
        <p:nvPicPr>
          <p:cNvPr id="9" name="Obrázek 8">
            <a:extLst>
              <a:ext uri="{FF2B5EF4-FFF2-40B4-BE49-F238E27FC236}">
                <a16:creationId xmlns:a16="http://schemas.microsoft.com/office/drawing/2014/main" id="{0B2D4662-B52A-4EE3-8361-3B021C588273}"/>
              </a:ext>
            </a:extLst>
          </p:cNvPr>
          <p:cNvPicPr>
            <a:picLocks noChangeAspect="1"/>
          </p:cNvPicPr>
          <p:nvPr/>
        </p:nvPicPr>
        <p:blipFill>
          <a:blip r:embed="rId4"/>
          <a:stretch>
            <a:fillRect/>
          </a:stretch>
        </p:blipFill>
        <p:spPr>
          <a:xfrm>
            <a:off x="2607109" y="3084433"/>
            <a:ext cx="6977777" cy="3501890"/>
          </a:xfrm>
          <a:prstGeom prst="rect">
            <a:avLst/>
          </a:prstGeom>
        </p:spPr>
      </p:pic>
    </p:spTree>
    <p:extLst>
      <p:ext uri="{BB962C8B-B14F-4D97-AF65-F5344CB8AC3E}">
        <p14:creationId xmlns:p14="http://schemas.microsoft.com/office/powerpoint/2010/main" val="2282443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6" y="922497"/>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Zástupce</a:t>
            </a:r>
            <a:r>
              <a:rPr lang="cs-CZ" dirty="0">
                <a:solidFill>
                  <a:schemeClr val="bg1"/>
                </a:solidFill>
                <a:latin typeface="Arial" panose="020B0604020202020204" pitchFamily="34" charset="0"/>
                <a:cs typeface="Arial" panose="020B0604020202020204" pitchFamily="34" charset="0"/>
              </a:rPr>
              <a:t> – možnost č.1</a:t>
            </a:r>
            <a:endParaRPr lang="cs-CZ" i="1" dirty="0">
              <a:solidFill>
                <a:schemeClr val="bg1"/>
              </a:solidFill>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BB6CB251-765D-4023-955C-B28A8122B044}"/>
              </a:ext>
            </a:extLst>
          </p:cNvPr>
          <p:cNvSpPr txBox="1"/>
          <p:nvPr/>
        </p:nvSpPr>
        <p:spPr>
          <a:xfrm>
            <a:off x="1795730" y="2081497"/>
            <a:ext cx="8600536" cy="55399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sz="1600" i="1" dirty="0">
                <a:latin typeface="Arial" panose="020B0604020202020204" pitchFamily="34" charset="0"/>
                <a:cs typeface="Arial" panose="020B0604020202020204" pitchFamily="34" charset="0"/>
              </a:rPr>
              <a:t>(nepřímý celní) Zástupce je oznamujícím deklarantem pro všechno zboží uvedené ve zprávě</a:t>
            </a:r>
          </a:p>
          <a:p>
            <a:pPr algn="just"/>
            <a:endParaRPr lang="cs-CZ" sz="1400" i="1" dirty="0">
              <a:latin typeface="Arial" panose="020B0604020202020204" pitchFamily="34" charset="0"/>
              <a:cs typeface="Arial" panose="020B0604020202020204" pitchFamily="34" charset="0"/>
            </a:endParaRPr>
          </a:p>
        </p:txBody>
      </p:sp>
      <p:grpSp>
        <p:nvGrpSpPr>
          <p:cNvPr id="6" name="Skupina 5">
            <a:extLst>
              <a:ext uri="{FF2B5EF4-FFF2-40B4-BE49-F238E27FC236}">
                <a16:creationId xmlns:a16="http://schemas.microsoft.com/office/drawing/2014/main" id="{189F94E9-917F-4DBA-962B-07550311858E}"/>
              </a:ext>
            </a:extLst>
          </p:cNvPr>
          <p:cNvGrpSpPr/>
          <p:nvPr/>
        </p:nvGrpSpPr>
        <p:grpSpPr>
          <a:xfrm>
            <a:off x="1795729" y="2749304"/>
            <a:ext cx="8600535" cy="3056273"/>
            <a:chOff x="1927009" y="2126563"/>
            <a:chExt cx="8337982" cy="2946403"/>
          </a:xfrm>
        </p:grpSpPr>
        <p:pic>
          <p:nvPicPr>
            <p:cNvPr id="7" name="Obrázek 6">
              <a:extLst>
                <a:ext uri="{FF2B5EF4-FFF2-40B4-BE49-F238E27FC236}">
                  <a16:creationId xmlns:a16="http://schemas.microsoft.com/office/drawing/2014/main" id="{0D793A15-7B80-4436-8660-3161F4346ED0}"/>
                </a:ext>
              </a:extLst>
            </p:cNvPr>
            <p:cNvPicPr>
              <a:picLocks noChangeAspect="1"/>
            </p:cNvPicPr>
            <p:nvPr/>
          </p:nvPicPr>
          <p:blipFill>
            <a:blip r:embed="rId4"/>
            <a:stretch>
              <a:fillRect/>
            </a:stretch>
          </p:blipFill>
          <p:spPr>
            <a:xfrm>
              <a:off x="1927009" y="2126563"/>
              <a:ext cx="8337982" cy="2946403"/>
            </a:xfrm>
            <a:prstGeom prst="rect">
              <a:avLst/>
            </a:prstGeom>
          </p:spPr>
        </p:pic>
        <p:sp>
          <p:nvSpPr>
            <p:cNvPr id="11" name="Ovál 10">
              <a:extLst>
                <a:ext uri="{FF2B5EF4-FFF2-40B4-BE49-F238E27FC236}">
                  <a16:creationId xmlns:a16="http://schemas.microsoft.com/office/drawing/2014/main" id="{98A8E00D-C514-4E13-A451-80C2E189A291}"/>
                </a:ext>
              </a:extLst>
            </p:cNvPr>
            <p:cNvSpPr/>
            <p:nvPr/>
          </p:nvSpPr>
          <p:spPr>
            <a:xfrm>
              <a:off x="4925877" y="4324028"/>
              <a:ext cx="2141350" cy="41845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3925165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710561"/>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Zástupce</a:t>
            </a:r>
            <a:r>
              <a:rPr lang="cs-CZ" dirty="0">
                <a:solidFill>
                  <a:schemeClr val="bg1"/>
                </a:solidFill>
                <a:latin typeface="Arial" panose="020B0604020202020204" pitchFamily="34" charset="0"/>
                <a:cs typeface="Arial" panose="020B0604020202020204" pitchFamily="34" charset="0"/>
              </a:rPr>
              <a:t> – možnost č.2</a:t>
            </a:r>
            <a:endParaRPr lang="cs-CZ" i="1" dirty="0">
              <a:solidFill>
                <a:schemeClr val="bg1"/>
              </a:solidFill>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BB6CB251-765D-4023-955C-B28A8122B044}"/>
              </a:ext>
            </a:extLst>
          </p:cNvPr>
          <p:cNvSpPr txBox="1"/>
          <p:nvPr/>
        </p:nvSpPr>
        <p:spPr>
          <a:xfrm>
            <a:off x="2286031" y="1381411"/>
            <a:ext cx="7619935"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sz="1400" i="1" dirty="0">
                <a:latin typeface="Arial" panose="020B0604020202020204" pitchFamily="34" charset="0"/>
                <a:cs typeface="Arial" panose="020B0604020202020204" pitchFamily="34" charset="0"/>
              </a:rPr>
              <a:t>Zde více variant</a:t>
            </a:r>
          </a:p>
          <a:p>
            <a:pPr marL="342900" indent="-342900" algn="ctr">
              <a:buAutoNum type="alphaLcParenR"/>
            </a:pPr>
            <a:r>
              <a:rPr lang="cs-CZ" sz="1400" i="1" dirty="0">
                <a:latin typeface="Arial" panose="020B0604020202020204" pitchFamily="34" charset="0"/>
                <a:cs typeface="Arial" panose="020B0604020202020204" pitchFamily="34" charset="0"/>
              </a:rPr>
              <a:t>Nepřímý celní zástupce není oznamujícím deklarantem ani nepodává celní prohlášení za zboží CBAM = nic není třeba vyplnit </a:t>
            </a:r>
          </a:p>
          <a:p>
            <a:pPr marL="342900" indent="-342900" algn="ctr">
              <a:buAutoNum type="alphaLcParenR"/>
            </a:pPr>
            <a:r>
              <a:rPr lang="cs-CZ" sz="1400" i="1" dirty="0">
                <a:latin typeface="Arial" panose="020B0604020202020204" pitchFamily="34" charset="0"/>
                <a:cs typeface="Arial" panose="020B0604020202020204" pitchFamily="34" charset="0"/>
              </a:rPr>
              <a:t>Nepřímý celní zástupce není oznamujícím deklarantem, ale podává celní prohlášení = může zde být uveden, pokud je stejný pro všechny položky zboží</a:t>
            </a:r>
          </a:p>
        </p:txBody>
      </p:sp>
      <p:pic>
        <p:nvPicPr>
          <p:cNvPr id="9" name="Obrázek 8">
            <a:extLst>
              <a:ext uri="{FF2B5EF4-FFF2-40B4-BE49-F238E27FC236}">
                <a16:creationId xmlns:a16="http://schemas.microsoft.com/office/drawing/2014/main" id="{80009EB6-B58E-4F43-B859-8AA0FF496CC0}"/>
              </a:ext>
            </a:extLst>
          </p:cNvPr>
          <p:cNvPicPr>
            <a:picLocks noChangeAspect="1"/>
          </p:cNvPicPr>
          <p:nvPr/>
        </p:nvPicPr>
        <p:blipFill>
          <a:blip r:embed="rId4"/>
          <a:stretch>
            <a:fillRect/>
          </a:stretch>
        </p:blipFill>
        <p:spPr>
          <a:xfrm>
            <a:off x="2188084" y="2621573"/>
            <a:ext cx="7815832" cy="4087286"/>
          </a:xfrm>
          <a:prstGeom prst="rect">
            <a:avLst/>
          </a:prstGeom>
        </p:spPr>
      </p:pic>
    </p:spTree>
    <p:extLst>
      <p:ext uri="{BB962C8B-B14F-4D97-AF65-F5344CB8AC3E}">
        <p14:creationId xmlns:p14="http://schemas.microsoft.com/office/powerpoint/2010/main" val="167755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4" y="796089"/>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Příslušný vnitrostátní orgán</a:t>
            </a:r>
          </a:p>
        </p:txBody>
      </p:sp>
      <p:sp>
        <p:nvSpPr>
          <p:cNvPr id="10" name="TextovéPole 9">
            <a:extLst>
              <a:ext uri="{FF2B5EF4-FFF2-40B4-BE49-F238E27FC236}">
                <a16:creationId xmlns:a16="http://schemas.microsoft.com/office/drawing/2014/main" id="{BB6CB251-765D-4023-955C-B28A8122B044}"/>
              </a:ext>
            </a:extLst>
          </p:cNvPr>
          <p:cNvSpPr txBox="1"/>
          <p:nvPr/>
        </p:nvSpPr>
        <p:spPr>
          <a:xfrm>
            <a:off x="3148669" y="2122226"/>
            <a:ext cx="5894654" cy="55399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sz="1600" i="1" dirty="0">
                <a:latin typeface="Arial" panose="020B0604020202020204" pitchFamily="34" charset="0"/>
                <a:cs typeface="Arial" panose="020B0604020202020204" pitchFamily="34" charset="0"/>
              </a:rPr>
              <a:t>Vyplněno automaticky systémem podle čísla EORI</a:t>
            </a:r>
          </a:p>
          <a:p>
            <a:pPr algn="just"/>
            <a:endParaRPr lang="cs-CZ" sz="1400" i="1"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D03480EC-72D0-494E-B790-3C8D10D0918A}"/>
              </a:ext>
            </a:extLst>
          </p:cNvPr>
          <p:cNvPicPr>
            <a:picLocks noChangeAspect="1"/>
          </p:cNvPicPr>
          <p:nvPr/>
        </p:nvPicPr>
        <p:blipFill>
          <a:blip r:embed="rId4"/>
          <a:stretch>
            <a:fillRect/>
          </a:stretch>
        </p:blipFill>
        <p:spPr>
          <a:xfrm>
            <a:off x="1842578" y="3058297"/>
            <a:ext cx="8506835" cy="3003614"/>
          </a:xfrm>
          <a:prstGeom prst="rect">
            <a:avLst/>
          </a:prstGeom>
        </p:spPr>
      </p:pic>
    </p:spTree>
    <p:extLst>
      <p:ext uri="{BB962C8B-B14F-4D97-AF65-F5344CB8AC3E}">
        <p14:creationId xmlns:p14="http://schemas.microsoft.com/office/powerpoint/2010/main" val="109762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ástupný symbol pro text 2"/>
          <p:cNvSpPr>
            <a:spLocks noGrp="1"/>
          </p:cNvSpPr>
          <p:nvPr>
            <p:ph type="body" idx="1"/>
          </p:nvPr>
        </p:nvSpPr>
        <p:spPr bwMode="auto">
          <a:prstGeom prst="roundRect">
            <a:avLst/>
          </a:prstGeom>
          <a:solidFill>
            <a:schemeClr val="accent3"/>
          </a:solidFill>
        </p:spPr>
        <p:txBody>
          <a:bodyPr vertOverflow="overflow" horzOverflow="overflow" vert="horz" wrap="square" lIns="91440" tIns="45720" rIns="91440" bIns="45720" numCol="1" spcCol="0" rtlCol="0" fromWordArt="0" anchor="b" anchorCtr="0" forceAA="0" compatLnSpc="0">
            <a:normAutofit fontScale="92500" lnSpcReduction="10000"/>
          </a:bodyPr>
          <a:lstStyle/>
          <a:p>
            <a:pPr algn="ctr">
              <a:defRPr/>
            </a:pPr>
            <a:r>
              <a:rPr lang="cs-CZ" b="0" dirty="0">
                <a:latin typeface="Arial" panose="020B0604020202020204" pitchFamily="34" charset="0"/>
                <a:cs typeface="Arial" panose="020B0604020202020204" pitchFamily="34" charset="0"/>
              </a:rPr>
              <a:t>Přechodné období </a:t>
            </a:r>
            <a:endParaRPr b="0" dirty="0">
              <a:latin typeface="Arial" panose="020B0604020202020204" pitchFamily="34" charset="0"/>
              <a:cs typeface="Arial" panose="020B0604020202020204" pitchFamily="34" charset="0"/>
            </a:endParaRPr>
          </a:p>
          <a:p>
            <a:pPr algn="ctr">
              <a:defRPr/>
            </a:pPr>
            <a:r>
              <a:rPr lang="cs-CZ" b="0" dirty="0">
                <a:latin typeface="Arial" panose="020B0604020202020204" pitchFamily="34" charset="0"/>
                <a:cs typeface="Arial" panose="020B0604020202020204" pitchFamily="34" charset="0"/>
              </a:rPr>
              <a:t>(1.10. 2023 - 31.12. 2025)</a:t>
            </a:r>
          </a:p>
        </p:txBody>
      </p:sp>
      <p:sp>
        <p:nvSpPr>
          <p:cNvPr id="4" name="Zástupný symbol pro obsah 3"/>
          <p:cNvSpPr>
            <a:spLocks noGrp="1"/>
          </p:cNvSpPr>
          <p:nvPr>
            <p:ph sz="half" idx="2"/>
          </p:nvPr>
        </p:nvSpPr>
        <p:spPr bwMode="auto">
          <a:prstGeom prst="roundRect">
            <a:avLst>
              <a:gd name="adj" fmla="val 16667"/>
            </a:avLst>
          </a:prstGeom>
        </p:spPr>
        <p:txBody>
          <a:bodyPr vertOverflow="overflow" horzOverflow="overflow" vert="horz" wrap="square" lIns="91440" tIns="45720" rIns="91440" bIns="45720" numCol="1" spcCol="0" rtlCol="0" fromWordArt="0" anchor="t" anchorCtr="0" forceAA="0" compatLnSpc="0">
            <a:normAutofit/>
          </a:bodyPr>
          <a:lstStyle/>
          <a:p>
            <a:pPr algn="l">
              <a:defRPr/>
            </a:pPr>
            <a:r>
              <a:rPr lang="cs-CZ" sz="1600" i="0" u="none" dirty="0">
                <a:solidFill>
                  <a:srgbClr val="000000"/>
                </a:solidFill>
                <a:latin typeface="Arial" panose="020B0604020202020204" pitchFamily="34" charset="0"/>
                <a:ea typeface="Calibri"/>
                <a:cs typeface="Arial" panose="020B0604020202020204" pitchFamily="34" charset="0"/>
              </a:rPr>
              <a:t>Pouze oznamovací povinnosti</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CBAM zpráva se podává do měsíce po konci každého čtvrtletí</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Není třeba být autorizovaný deklarant</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Během roku 2025 žádost o udělení statusu CBAM deklaranta</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Žádné ověřování emisí, žádný nákup CBAM certifikátů</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Fáze učení pro všechny</a:t>
            </a:r>
            <a:endParaRPr lang="cs-CZ" sz="1600" dirty="0">
              <a:solidFill>
                <a:schemeClr val="bg1"/>
              </a:solidFill>
              <a:latin typeface="Arial" panose="020B0604020202020204" pitchFamily="34" charset="0"/>
              <a:cs typeface="Arial" panose="020B0604020202020204" pitchFamily="34" charset="0"/>
            </a:endParaRPr>
          </a:p>
        </p:txBody>
      </p:sp>
      <p:sp>
        <p:nvSpPr>
          <p:cNvPr id="5" name="Zástupný symbol pro text 4"/>
          <p:cNvSpPr>
            <a:spLocks noGrp="1"/>
          </p:cNvSpPr>
          <p:nvPr>
            <p:ph type="body" sz="quarter" idx="3"/>
          </p:nvPr>
        </p:nvSpPr>
        <p:spPr bwMode="auto">
          <a:prstGeom prst="roundRect">
            <a:avLst/>
          </a:prstGeom>
          <a:solidFill>
            <a:schemeClr val="accent3"/>
          </a:solidFill>
        </p:spPr>
        <p:txBody>
          <a:bodyPr vertOverflow="overflow" horzOverflow="overflow" vert="horz" wrap="square" lIns="91440" tIns="45720" rIns="91440" bIns="45720" numCol="1" spcCol="0" rtlCol="0" fromWordArt="0" anchor="b" anchorCtr="0" forceAA="0" compatLnSpc="0">
            <a:normAutofit fontScale="92500" lnSpcReduction="10000"/>
          </a:bodyPr>
          <a:lstStyle/>
          <a:p>
            <a:pPr algn="ctr">
              <a:defRPr/>
            </a:pPr>
            <a:r>
              <a:rPr lang="cs-CZ" b="0" dirty="0">
                <a:latin typeface="Arial" panose="020B0604020202020204" pitchFamily="34" charset="0"/>
                <a:cs typeface="Arial" panose="020B0604020202020204" pitchFamily="34" charset="0"/>
              </a:rPr>
              <a:t>Definitivní období </a:t>
            </a:r>
          </a:p>
          <a:p>
            <a:pPr algn="ctr">
              <a:defRPr/>
            </a:pPr>
            <a:r>
              <a:rPr lang="cs-CZ" b="0" dirty="0">
                <a:latin typeface="Arial" panose="020B0604020202020204" pitchFamily="34" charset="0"/>
                <a:cs typeface="Arial" panose="020B0604020202020204" pitchFamily="34" charset="0"/>
              </a:rPr>
              <a:t>(od 1.1. 2026)</a:t>
            </a:r>
          </a:p>
        </p:txBody>
      </p:sp>
      <p:sp>
        <p:nvSpPr>
          <p:cNvPr id="6" name="Zástupný symbol pro obsah 5"/>
          <p:cNvSpPr>
            <a:spLocks noGrp="1"/>
          </p:cNvSpPr>
          <p:nvPr>
            <p:ph sz="quarter" idx="4"/>
          </p:nvPr>
        </p:nvSpPr>
        <p:spPr bwMode="auto">
          <a:prstGeom prst="roundRect">
            <a:avLst>
              <a:gd name="adj" fmla="val 16667"/>
            </a:avLst>
          </a:prstGeom>
          <a:noFill/>
          <a:ln>
            <a:noFill/>
          </a:ln>
        </p:spPr>
        <p:style>
          <a:lnRef idx="0">
            <a:scrgbClr r="0" g="0" b="0"/>
          </a:lnRef>
          <a:fillRef idx="0">
            <a:scrgbClr r="0" g="0" b="0"/>
          </a:fillRef>
          <a:effectRef idx="0">
            <a:scrgbClr r="0" g="0" b="0"/>
          </a:effectRef>
          <a:fontRef idx="minor">
            <a:schemeClr val="accent4"/>
          </a:fontRef>
        </p:style>
        <p:txBody>
          <a:bodyPr>
            <a:normAutofit/>
          </a:bodyPr>
          <a:lstStyle/>
          <a:p>
            <a:pPr>
              <a:defRPr/>
            </a:pPr>
            <a:r>
              <a:rPr lang="cs-CZ" sz="1600" i="0" u="none" dirty="0">
                <a:solidFill>
                  <a:srgbClr val="000000"/>
                </a:solidFill>
                <a:latin typeface="Arial" panose="020B0604020202020204" pitchFamily="34" charset="0"/>
                <a:ea typeface="Calibri"/>
                <a:cs typeface="Arial" panose="020B0604020202020204" pitchFamily="34" charset="0"/>
              </a:rPr>
              <a:t>Podávání CBAM deklarací jednou za rok</a:t>
            </a:r>
            <a:endParaRPr lang="cs-CZ" sz="1600" dirty="0">
              <a:latin typeface="Arial" panose="020B0604020202020204" pitchFamily="34" charset="0"/>
              <a:cs typeface="Arial" panose="020B0604020202020204" pitchFamily="34" charset="0"/>
            </a:endParaRPr>
          </a:p>
          <a:p>
            <a:pPr>
              <a:defRPr/>
            </a:pPr>
            <a:r>
              <a:rPr lang="cs-CZ" sz="1600" i="0" u="none" dirty="0">
                <a:solidFill>
                  <a:srgbClr val="000000"/>
                </a:solidFill>
                <a:latin typeface="Arial" panose="020B0604020202020204" pitchFamily="34" charset="0"/>
                <a:ea typeface="Calibri"/>
                <a:cs typeface="Arial" panose="020B0604020202020204" pitchFamily="34" charset="0"/>
              </a:rPr>
              <a:t>Povinnost být autorizovaný jako CBAM deklarant</a:t>
            </a:r>
            <a:endParaRPr lang="cs-CZ" sz="1600" dirty="0">
              <a:latin typeface="Arial" panose="020B0604020202020204" pitchFamily="34" charset="0"/>
              <a:cs typeface="Arial" panose="020B0604020202020204" pitchFamily="34" charset="0"/>
            </a:endParaRPr>
          </a:p>
          <a:p>
            <a:pPr>
              <a:defRPr/>
            </a:pPr>
            <a:r>
              <a:rPr lang="cs-CZ" sz="1600" i="0" u="none" dirty="0">
                <a:solidFill>
                  <a:srgbClr val="000000"/>
                </a:solidFill>
                <a:latin typeface="Arial" panose="020B0604020202020204" pitchFamily="34" charset="0"/>
                <a:ea typeface="Calibri"/>
                <a:cs typeface="Arial" panose="020B0604020202020204" pitchFamily="34" charset="0"/>
              </a:rPr>
              <a:t>Nákup CBAM certifikátů za obsažené emise</a:t>
            </a:r>
            <a:endParaRPr lang="cs-CZ" sz="1600" dirty="0">
              <a:latin typeface="Arial" panose="020B0604020202020204" pitchFamily="34" charset="0"/>
              <a:cs typeface="Arial" panose="020B0604020202020204" pitchFamily="34" charset="0"/>
            </a:endParaRPr>
          </a:p>
          <a:p>
            <a:pPr>
              <a:defRPr/>
            </a:pPr>
            <a:r>
              <a:rPr lang="cs-CZ" sz="1600" i="0" u="none" dirty="0">
                <a:solidFill>
                  <a:srgbClr val="000000"/>
                </a:solidFill>
                <a:latin typeface="Arial" panose="020B0604020202020204" pitchFamily="34" charset="0"/>
                <a:ea typeface="Calibri"/>
                <a:cs typeface="Arial" panose="020B0604020202020204" pitchFamily="34" charset="0"/>
              </a:rPr>
              <a:t>Ověřování emisí ověřovatelem </a:t>
            </a:r>
            <a:endParaRPr lang="cs-CZ" sz="1600" dirty="0">
              <a:solidFill>
                <a:schemeClr val="bg1"/>
              </a:solidFill>
              <a:latin typeface="Arial" panose="020B0604020202020204" pitchFamily="34" charset="0"/>
              <a:cs typeface="Arial" panose="020B0604020202020204" pitchFamily="34" charset="0"/>
            </a:endParaRPr>
          </a:p>
        </p:txBody>
      </p:sp>
      <p:pic>
        <p:nvPicPr>
          <p:cNvPr id="12" name="Obrázek 11"/>
          <p:cNvPicPr>
            <a:picLocks noChangeAspect="1"/>
          </p:cNvPicPr>
          <p:nvPr/>
        </p:nvPicPr>
        <p:blipFill>
          <a:blip r:embed="rId3"/>
          <a:stretch/>
        </p:blipFill>
        <p:spPr bwMode="auto">
          <a:xfrm>
            <a:off x="10777757" y="5725743"/>
            <a:ext cx="1369909" cy="1369909"/>
          </a:xfrm>
          <a:prstGeom prst="rect">
            <a:avLst/>
          </a:prstGeom>
        </p:spPr>
      </p:pic>
      <p:sp>
        <p:nvSpPr>
          <p:cNvPr id="11" name="Nadpis 1"/>
          <p:cNvSpPr>
            <a:spLocks noGrp="1"/>
          </p:cNvSpPr>
          <p:nvPr>
            <p:ph type="title"/>
          </p:nvPr>
        </p:nvSpPr>
        <p:spPr bwMode="auto">
          <a:xfrm>
            <a:off x="2826142" y="470779"/>
            <a:ext cx="6539715" cy="751437"/>
          </a:xfrm>
          <a:prstGeom prst="roundRect">
            <a:avLst>
              <a:gd name="adj" fmla="val 16667"/>
            </a:avLst>
          </a:prstGeom>
          <a:ln>
            <a:no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ctr" anchorCtr="0" forceAA="0" compatLnSpc="0">
            <a:normAutofit fontScale="95000"/>
          </a:bodyPr>
          <a:lstStyle/>
          <a:p>
            <a:pPr algn="ctr">
              <a:defRPr/>
            </a:pPr>
            <a:r>
              <a:rPr lang="cs-CZ" sz="3600" dirty="0">
                <a:solidFill>
                  <a:schemeClr val="bg1"/>
                </a:solidFill>
                <a:latin typeface="Arial" panose="020B0604020202020204" pitchFamily="34" charset="0"/>
                <a:cs typeface="Arial" panose="020B0604020202020204" pitchFamily="34" charset="0"/>
              </a:rPr>
              <a:t>Fáze implementace CBAM</a:t>
            </a:r>
            <a:endParaRPr sz="36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6" y="1037388"/>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Podpisy</a:t>
            </a:r>
          </a:p>
        </p:txBody>
      </p:sp>
      <p:pic>
        <p:nvPicPr>
          <p:cNvPr id="7" name="Obrázek 6">
            <a:extLst>
              <a:ext uri="{FF2B5EF4-FFF2-40B4-BE49-F238E27FC236}">
                <a16:creationId xmlns:a16="http://schemas.microsoft.com/office/drawing/2014/main" id="{0886DE7B-CE9C-4D04-A416-B0D3AA59BA87}"/>
              </a:ext>
            </a:extLst>
          </p:cNvPr>
          <p:cNvPicPr>
            <a:picLocks noChangeAspect="1"/>
          </p:cNvPicPr>
          <p:nvPr/>
        </p:nvPicPr>
        <p:blipFill>
          <a:blip r:embed="rId4"/>
          <a:stretch>
            <a:fillRect/>
          </a:stretch>
        </p:blipFill>
        <p:spPr>
          <a:xfrm>
            <a:off x="1302325" y="2134486"/>
            <a:ext cx="9587345" cy="3082276"/>
          </a:xfrm>
          <a:prstGeom prst="rect">
            <a:avLst/>
          </a:prstGeom>
        </p:spPr>
      </p:pic>
    </p:spTree>
    <p:extLst>
      <p:ext uri="{BB962C8B-B14F-4D97-AF65-F5344CB8AC3E}">
        <p14:creationId xmlns:p14="http://schemas.microsoft.com/office/powerpoint/2010/main" val="2754585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3974707" y="2376561"/>
            <a:ext cx="4242579" cy="3038065"/>
          </a:xfrm>
        </p:spPr>
        <p:style>
          <a:lnRef idx="1">
            <a:schemeClr val="accent6"/>
          </a:lnRef>
          <a:fillRef idx="2">
            <a:schemeClr val="accent6"/>
          </a:fillRef>
          <a:effectRef idx="1">
            <a:schemeClr val="accent6"/>
          </a:effectRef>
          <a:fontRef idx="minor">
            <a:schemeClr val="dk1"/>
          </a:fontRef>
        </p:style>
        <p:txBody>
          <a:bodyPr>
            <a:normAutofit/>
          </a:bodyPr>
          <a:lstStyle/>
          <a:p>
            <a:pPr marL="285607" indent="-285607">
              <a:buFont typeface="Arial" panose="020B0604020202020204" pitchFamily="34" charset="0"/>
              <a:buChar char="•"/>
              <a:defRPr/>
            </a:pPr>
            <a:r>
              <a:rPr lang="cs-CZ" sz="2400" dirty="0">
                <a:solidFill>
                  <a:srgbClr val="000000"/>
                </a:solidFill>
                <a:latin typeface="Arial" panose="020B0604020202020204" pitchFamily="34" charset="0"/>
                <a:cs typeface="Arial" panose="020B0604020202020204" pitchFamily="34" charset="0"/>
              </a:rPr>
              <a:t>Dovezené zboží</a:t>
            </a:r>
          </a:p>
          <a:p>
            <a:pPr marL="285607" indent="-285607">
              <a:buFont typeface="Arial" panose="020B0604020202020204" pitchFamily="34" charset="0"/>
              <a:buChar char="•"/>
              <a:defRPr/>
            </a:pPr>
            <a:r>
              <a:rPr lang="cs-CZ" sz="2400" dirty="0">
                <a:solidFill>
                  <a:srgbClr val="000000"/>
                </a:solidFill>
                <a:latin typeface="Arial" panose="020B0604020202020204" pitchFamily="34" charset="0"/>
                <a:cs typeface="Arial" panose="020B0604020202020204" pitchFamily="34" charset="0"/>
              </a:rPr>
              <a:t>Zařízení</a:t>
            </a:r>
          </a:p>
          <a:p>
            <a:pPr marL="285607" indent="-285607">
              <a:buFont typeface="Arial" panose="020B0604020202020204" pitchFamily="34" charset="0"/>
              <a:buChar char="•"/>
              <a:defRPr/>
            </a:pPr>
            <a:r>
              <a:rPr lang="cs-CZ" sz="2400" dirty="0">
                <a:solidFill>
                  <a:srgbClr val="000000"/>
                </a:solidFill>
                <a:latin typeface="Arial" panose="020B0604020202020204" pitchFamily="34" charset="0"/>
                <a:cs typeface="Arial" panose="020B0604020202020204" pitchFamily="34" charset="0"/>
              </a:rPr>
              <a:t>Emise</a:t>
            </a:r>
          </a:p>
          <a:p>
            <a:pPr marL="285607" indent="-285607">
              <a:buFont typeface="Arial" panose="020B0604020202020204" pitchFamily="34" charset="0"/>
              <a:buChar char="•"/>
              <a:defRPr/>
            </a:pPr>
            <a:r>
              <a:rPr lang="cs-CZ" sz="2400" dirty="0">
                <a:solidFill>
                  <a:srgbClr val="000000"/>
                </a:solidFill>
                <a:latin typeface="Arial" panose="020B0604020202020204" pitchFamily="34" charset="0"/>
                <a:cs typeface="Arial" panose="020B0604020202020204" pitchFamily="34" charset="0"/>
              </a:rPr>
              <a:t>Parametry</a:t>
            </a:r>
          </a:p>
          <a:p>
            <a:pPr marL="285607" indent="-285607">
              <a:buFont typeface="Arial" panose="020B0604020202020204" pitchFamily="34" charset="0"/>
              <a:buChar char="•"/>
              <a:defRPr/>
            </a:pPr>
            <a:r>
              <a:rPr lang="cs-CZ" sz="2400" dirty="0">
                <a:solidFill>
                  <a:srgbClr val="000000"/>
                </a:solidFill>
                <a:latin typeface="Arial" panose="020B0604020202020204" pitchFamily="34" charset="0"/>
                <a:cs typeface="Arial" panose="020B0604020202020204" pitchFamily="34" charset="0"/>
              </a:rPr>
              <a:t>Splatná cena uhlíku</a:t>
            </a:r>
          </a:p>
          <a:p>
            <a:pPr marL="285607" indent="-285607">
              <a:buFont typeface="Arial" panose="020B0604020202020204" pitchFamily="34" charset="0"/>
              <a:buChar char="•"/>
              <a:defRPr/>
            </a:pPr>
            <a:r>
              <a:rPr lang="cs-CZ" sz="2400" dirty="0">
                <a:solidFill>
                  <a:srgbClr val="000000"/>
                </a:solidFill>
                <a:latin typeface="Arial" panose="020B0604020202020204" pitchFamily="34" charset="0"/>
                <a:cs typeface="Arial" panose="020B0604020202020204" pitchFamily="34" charset="0"/>
              </a:rPr>
              <a:t>Doplňkové informace</a:t>
            </a:r>
          </a:p>
          <a:p>
            <a:pPr marL="285607" indent="-285607">
              <a:buFont typeface="Arial" panose="020B0604020202020204" pitchFamily="34" charset="0"/>
              <a:buChar char="•"/>
              <a:defRPr/>
            </a:pPr>
            <a:endParaRPr lang="cs-CZ" sz="2400" dirty="0">
              <a:latin typeface="Arial" panose="020B0604020202020204" pitchFamily="34" charset="0"/>
              <a:cs typeface="Arial" panose="020B0604020202020204" pitchFamily="34" charset="0"/>
            </a:endParaRPr>
          </a:p>
          <a:p>
            <a:pPr marL="456972" lvl="1">
              <a:defRPr/>
            </a:pPr>
            <a:endParaRPr lang="cs-CZ" sz="1600" dirty="0">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5" y="927594"/>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fontScale="90000"/>
          </a:bodyPr>
          <a:lstStyle/>
          <a:p>
            <a:pPr algn="ctr"/>
            <a:r>
              <a:rPr lang="cs-CZ" dirty="0">
                <a:solidFill>
                  <a:schemeClr val="bg1"/>
                </a:solidFill>
                <a:latin typeface="Arial" panose="020B0604020202020204" pitchFamily="34" charset="0"/>
                <a:cs typeface="Arial" panose="020B0604020202020204" pitchFamily="34" charset="0"/>
              </a:rPr>
              <a:t>Krok č.2: Dovezené zboží a Emise</a:t>
            </a:r>
          </a:p>
        </p:txBody>
      </p:sp>
    </p:spTree>
    <p:extLst>
      <p:ext uri="{BB962C8B-B14F-4D97-AF65-F5344CB8AC3E}">
        <p14:creationId xmlns:p14="http://schemas.microsoft.com/office/powerpoint/2010/main" val="95946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6" y="814717"/>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Dovezené zboží</a:t>
            </a:r>
          </a:p>
        </p:txBody>
      </p:sp>
      <p:grpSp>
        <p:nvGrpSpPr>
          <p:cNvPr id="5" name="Skupina 4">
            <a:extLst>
              <a:ext uri="{FF2B5EF4-FFF2-40B4-BE49-F238E27FC236}">
                <a16:creationId xmlns:a16="http://schemas.microsoft.com/office/drawing/2014/main" id="{6C6B81B1-5D45-45A3-92B3-89C842EC172E}"/>
              </a:ext>
            </a:extLst>
          </p:cNvPr>
          <p:cNvGrpSpPr/>
          <p:nvPr/>
        </p:nvGrpSpPr>
        <p:grpSpPr>
          <a:xfrm>
            <a:off x="1533234" y="1805245"/>
            <a:ext cx="9125527" cy="4514735"/>
            <a:chOff x="1533236" y="1743926"/>
            <a:chExt cx="9125527" cy="4514735"/>
          </a:xfrm>
        </p:grpSpPr>
        <p:pic>
          <p:nvPicPr>
            <p:cNvPr id="6" name="Obrázek 5">
              <a:extLst>
                <a:ext uri="{FF2B5EF4-FFF2-40B4-BE49-F238E27FC236}">
                  <a16:creationId xmlns:a16="http://schemas.microsoft.com/office/drawing/2014/main" id="{CDAB893E-63FC-400C-99FE-3F687F767C5D}"/>
                </a:ext>
              </a:extLst>
            </p:cNvPr>
            <p:cNvPicPr>
              <a:picLocks noChangeAspect="1"/>
            </p:cNvPicPr>
            <p:nvPr/>
          </p:nvPicPr>
          <p:blipFill>
            <a:blip r:embed="rId4"/>
            <a:stretch>
              <a:fillRect/>
            </a:stretch>
          </p:blipFill>
          <p:spPr>
            <a:xfrm>
              <a:off x="1533236" y="1743926"/>
              <a:ext cx="9125527" cy="4514735"/>
            </a:xfrm>
            <a:prstGeom prst="rect">
              <a:avLst/>
            </a:prstGeom>
          </p:spPr>
        </p:pic>
        <p:sp>
          <p:nvSpPr>
            <p:cNvPr id="9" name="Ovál 8">
              <a:extLst>
                <a:ext uri="{FF2B5EF4-FFF2-40B4-BE49-F238E27FC236}">
                  <a16:creationId xmlns:a16="http://schemas.microsoft.com/office/drawing/2014/main" id="{6F4F584D-9940-46EB-B3ED-21CC40C61F89}"/>
                </a:ext>
              </a:extLst>
            </p:cNvPr>
            <p:cNvSpPr/>
            <p:nvPr/>
          </p:nvSpPr>
          <p:spPr>
            <a:xfrm>
              <a:off x="1821051" y="2038027"/>
              <a:ext cx="1007390" cy="6974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se zakulacenými rohy 9">
              <a:extLst>
                <a:ext uri="{FF2B5EF4-FFF2-40B4-BE49-F238E27FC236}">
                  <a16:creationId xmlns:a16="http://schemas.microsoft.com/office/drawing/2014/main" id="{6DBFD005-CE01-4FC4-A27F-6863DB1CC0AB}"/>
                </a:ext>
              </a:extLst>
            </p:cNvPr>
            <p:cNvSpPr/>
            <p:nvPr/>
          </p:nvSpPr>
          <p:spPr>
            <a:xfrm>
              <a:off x="6532536" y="4001294"/>
              <a:ext cx="3301139" cy="43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lumMod val="65000"/>
                      <a:lumOff val="35000"/>
                    </a:schemeClr>
                  </a:solidFill>
                </a:rPr>
                <a:t>Vyplníte kód celního režimu dle celního prohlášení</a:t>
              </a:r>
            </a:p>
          </p:txBody>
        </p:sp>
      </p:grpSp>
    </p:spTree>
    <p:extLst>
      <p:ext uri="{BB962C8B-B14F-4D97-AF65-F5344CB8AC3E}">
        <p14:creationId xmlns:p14="http://schemas.microsoft.com/office/powerpoint/2010/main" val="15675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6" y="814717"/>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Kódy celních režimů</a:t>
            </a:r>
          </a:p>
        </p:txBody>
      </p:sp>
      <p:pic>
        <p:nvPicPr>
          <p:cNvPr id="3" name="Obrázek 2">
            <a:extLst>
              <a:ext uri="{FF2B5EF4-FFF2-40B4-BE49-F238E27FC236}">
                <a16:creationId xmlns:a16="http://schemas.microsoft.com/office/drawing/2014/main" id="{30679990-310F-4C05-84E1-9BF41AD58FD8}"/>
              </a:ext>
            </a:extLst>
          </p:cNvPr>
          <p:cNvPicPr>
            <a:picLocks noChangeAspect="1"/>
          </p:cNvPicPr>
          <p:nvPr/>
        </p:nvPicPr>
        <p:blipFill>
          <a:blip r:embed="rId4"/>
          <a:stretch>
            <a:fillRect/>
          </a:stretch>
        </p:blipFill>
        <p:spPr>
          <a:xfrm>
            <a:off x="1963418" y="1753499"/>
            <a:ext cx="8265160" cy="4434576"/>
          </a:xfrm>
          <a:prstGeom prst="rect">
            <a:avLst/>
          </a:prstGeom>
        </p:spPr>
      </p:pic>
    </p:spTree>
    <p:extLst>
      <p:ext uri="{BB962C8B-B14F-4D97-AF65-F5344CB8AC3E}">
        <p14:creationId xmlns:p14="http://schemas.microsoft.com/office/powerpoint/2010/main" val="2622974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711200"/>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Zařízení</a:t>
            </a:r>
          </a:p>
        </p:txBody>
      </p:sp>
      <p:grpSp>
        <p:nvGrpSpPr>
          <p:cNvPr id="11" name="Skupina 10">
            <a:extLst>
              <a:ext uri="{FF2B5EF4-FFF2-40B4-BE49-F238E27FC236}">
                <a16:creationId xmlns:a16="http://schemas.microsoft.com/office/drawing/2014/main" id="{A7E5BB5A-D79D-436D-967E-8845BCFA7128}"/>
              </a:ext>
            </a:extLst>
          </p:cNvPr>
          <p:cNvGrpSpPr/>
          <p:nvPr/>
        </p:nvGrpSpPr>
        <p:grpSpPr>
          <a:xfrm>
            <a:off x="1579417" y="1738749"/>
            <a:ext cx="9033164" cy="4408051"/>
            <a:chOff x="1031186" y="1636782"/>
            <a:chExt cx="9033164" cy="4408051"/>
          </a:xfrm>
        </p:grpSpPr>
        <p:pic>
          <p:nvPicPr>
            <p:cNvPr id="12" name="Obrázek 11">
              <a:extLst>
                <a:ext uri="{FF2B5EF4-FFF2-40B4-BE49-F238E27FC236}">
                  <a16:creationId xmlns:a16="http://schemas.microsoft.com/office/drawing/2014/main" id="{8B8C7094-BA62-41CF-9E67-D4BDB9085B71}"/>
                </a:ext>
              </a:extLst>
            </p:cNvPr>
            <p:cNvPicPr>
              <a:picLocks noChangeAspect="1"/>
            </p:cNvPicPr>
            <p:nvPr/>
          </p:nvPicPr>
          <p:blipFill>
            <a:blip r:embed="rId4"/>
            <a:stretch>
              <a:fillRect/>
            </a:stretch>
          </p:blipFill>
          <p:spPr>
            <a:xfrm>
              <a:off x="1031186" y="1636782"/>
              <a:ext cx="9033164" cy="4408051"/>
            </a:xfrm>
            <a:prstGeom prst="rect">
              <a:avLst/>
            </a:prstGeom>
          </p:spPr>
        </p:pic>
        <p:sp>
          <p:nvSpPr>
            <p:cNvPr id="13" name="Ovál 12">
              <a:extLst>
                <a:ext uri="{FF2B5EF4-FFF2-40B4-BE49-F238E27FC236}">
                  <a16:creationId xmlns:a16="http://schemas.microsoft.com/office/drawing/2014/main" id="{842F85BD-CB31-43B4-BCC2-457F3E490708}"/>
                </a:ext>
              </a:extLst>
            </p:cNvPr>
            <p:cNvSpPr/>
            <p:nvPr/>
          </p:nvSpPr>
          <p:spPr>
            <a:xfrm>
              <a:off x="1449092" y="2874936"/>
              <a:ext cx="937647" cy="3874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1257901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321693" y="433659"/>
            <a:ext cx="2412881" cy="733115"/>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Emise</a:t>
            </a:r>
          </a:p>
        </p:txBody>
      </p:sp>
      <p:grpSp>
        <p:nvGrpSpPr>
          <p:cNvPr id="9" name="Skupina 8">
            <a:extLst>
              <a:ext uri="{FF2B5EF4-FFF2-40B4-BE49-F238E27FC236}">
                <a16:creationId xmlns:a16="http://schemas.microsoft.com/office/drawing/2014/main" id="{03C22505-F7E0-4584-A05B-85DBD0EA7CF8}"/>
              </a:ext>
            </a:extLst>
          </p:cNvPr>
          <p:cNvGrpSpPr/>
          <p:nvPr/>
        </p:nvGrpSpPr>
        <p:grpSpPr>
          <a:xfrm>
            <a:off x="3096883" y="433659"/>
            <a:ext cx="8773424" cy="3310335"/>
            <a:chOff x="4151896" y="333036"/>
            <a:chExt cx="7922724" cy="3194726"/>
          </a:xfrm>
        </p:grpSpPr>
        <p:pic>
          <p:nvPicPr>
            <p:cNvPr id="10" name="Obrázek 9">
              <a:extLst>
                <a:ext uri="{FF2B5EF4-FFF2-40B4-BE49-F238E27FC236}">
                  <a16:creationId xmlns:a16="http://schemas.microsoft.com/office/drawing/2014/main" id="{7B33F317-11C2-4563-9F14-11B580327A16}"/>
                </a:ext>
              </a:extLst>
            </p:cNvPr>
            <p:cNvPicPr>
              <a:picLocks noChangeAspect="1"/>
            </p:cNvPicPr>
            <p:nvPr/>
          </p:nvPicPr>
          <p:blipFill>
            <a:blip r:embed="rId4"/>
            <a:stretch>
              <a:fillRect/>
            </a:stretch>
          </p:blipFill>
          <p:spPr>
            <a:xfrm>
              <a:off x="4151896" y="333036"/>
              <a:ext cx="7922724" cy="3194726"/>
            </a:xfrm>
            <a:prstGeom prst="rect">
              <a:avLst/>
            </a:prstGeom>
          </p:spPr>
        </p:pic>
        <p:sp>
          <p:nvSpPr>
            <p:cNvPr id="14" name="Ovál 13">
              <a:extLst>
                <a:ext uri="{FF2B5EF4-FFF2-40B4-BE49-F238E27FC236}">
                  <a16:creationId xmlns:a16="http://schemas.microsoft.com/office/drawing/2014/main" id="{A9D67A54-F1B8-4E50-B4DA-5846061A5FED}"/>
                </a:ext>
              </a:extLst>
            </p:cNvPr>
            <p:cNvSpPr/>
            <p:nvPr/>
          </p:nvSpPr>
          <p:spPr>
            <a:xfrm>
              <a:off x="6338807" y="2570374"/>
              <a:ext cx="1580827" cy="52690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se zakulacenými rohy 14">
              <a:extLst>
                <a:ext uri="{FF2B5EF4-FFF2-40B4-BE49-F238E27FC236}">
                  <a16:creationId xmlns:a16="http://schemas.microsoft.com/office/drawing/2014/main" id="{48570370-B5D8-4409-87AF-43BF58AF2706}"/>
                </a:ext>
              </a:extLst>
            </p:cNvPr>
            <p:cNvSpPr/>
            <p:nvPr/>
          </p:nvSpPr>
          <p:spPr>
            <a:xfrm>
              <a:off x="4449846" y="2833828"/>
              <a:ext cx="1315524" cy="526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lumMod val="65000"/>
                      <a:lumOff val="35000"/>
                    </a:schemeClr>
                  </a:solidFill>
                </a:rPr>
                <a:t>Nebo skutečné hodnoty</a:t>
              </a:r>
            </a:p>
          </p:txBody>
        </p:sp>
      </p:grpSp>
      <p:pic>
        <p:nvPicPr>
          <p:cNvPr id="16" name="Obrázek 15">
            <a:extLst>
              <a:ext uri="{FF2B5EF4-FFF2-40B4-BE49-F238E27FC236}">
                <a16:creationId xmlns:a16="http://schemas.microsoft.com/office/drawing/2014/main" id="{0F249F95-5F54-424C-890B-6B48E78643DF}"/>
              </a:ext>
            </a:extLst>
          </p:cNvPr>
          <p:cNvPicPr>
            <a:picLocks noChangeAspect="1"/>
          </p:cNvPicPr>
          <p:nvPr/>
        </p:nvPicPr>
        <p:blipFill>
          <a:blip r:embed="rId5"/>
          <a:stretch>
            <a:fillRect/>
          </a:stretch>
        </p:blipFill>
        <p:spPr>
          <a:xfrm>
            <a:off x="321693" y="3841994"/>
            <a:ext cx="8175326" cy="2815392"/>
          </a:xfrm>
          <a:prstGeom prst="rect">
            <a:avLst/>
          </a:prstGeom>
        </p:spPr>
      </p:pic>
    </p:spTree>
    <p:extLst>
      <p:ext uri="{BB962C8B-B14F-4D97-AF65-F5344CB8AC3E}">
        <p14:creationId xmlns:p14="http://schemas.microsoft.com/office/powerpoint/2010/main" val="932019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562743"/>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Parametry</a:t>
            </a:r>
          </a:p>
        </p:txBody>
      </p:sp>
      <p:pic>
        <p:nvPicPr>
          <p:cNvPr id="7" name="Obrázek 6">
            <a:extLst>
              <a:ext uri="{FF2B5EF4-FFF2-40B4-BE49-F238E27FC236}">
                <a16:creationId xmlns:a16="http://schemas.microsoft.com/office/drawing/2014/main" id="{855045A5-FBEF-41D1-ABE8-BDA6085AF625}"/>
              </a:ext>
            </a:extLst>
          </p:cNvPr>
          <p:cNvPicPr>
            <a:picLocks noChangeAspect="1"/>
          </p:cNvPicPr>
          <p:nvPr/>
        </p:nvPicPr>
        <p:blipFill>
          <a:blip r:embed="rId4"/>
          <a:stretch>
            <a:fillRect/>
          </a:stretch>
        </p:blipFill>
        <p:spPr>
          <a:xfrm>
            <a:off x="1780770" y="1540537"/>
            <a:ext cx="8630458" cy="4228708"/>
          </a:xfrm>
          <a:prstGeom prst="rect">
            <a:avLst/>
          </a:prstGeom>
        </p:spPr>
      </p:pic>
      <p:sp>
        <p:nvSpPr>
          <p:cNvPr id="2" name="TextovéPole 1">
            <a:extLst>
              <a:ext uri="{FF2B5EF4-FFF2-40B4-BE49-F238E27FC236}">
                <a16:creationId xmlns:a16="http://schemas.microsoft.com/office/drawing/2014/main" id="{FD404249-6BAB-431E-B5AF-27245812C38C}"/>
              </a:ext>
            </a:extLst>
          </p:cNvPr>
          <p:cNvSpPr txBox="1"/>
          <p:nvPr/>
        </p:nvSpPr>
        <p:spPr>
          <a:xfrm>
            <a:off x="1780770" y="6027592"/>
            <a:ext cx="863045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1600" i="1" dirty="0">
                <a:latin typeface="Arial" panose="020B0604020202020204" pitchFamily="34" charset="0"/>
                <a:cs typeface="Arial" panose="020B0604020202020204" pitchFamily="34" charset="0"/>
              </a:rPr>
              <a:t>Tato pole nejsou povinná. Pomáhají zdůvodnit vypočtené emise a odkazují na použité výrobní metody. Údaje jsou </a:t>
            </a:r>
            <a:r>
              <a:rPr lang="cs-CZ" sz="1600" i="1" dirty="0" err="1">
                <a:latin typeface="Arial" panose="020B0604020202020204" pitchFamily="34" charset="0"/>
                <a:cs typeface="Arial" panose="020B0604020202020204" pitchFamily="34" charset="0"/>
              </a:rPr>
              <a:t>předvyplněny</a:t>
            </a:r>
            <a:r>
              <a:rPr lang="cs-CZ" sz="1600" i="1" dirty="0">
                <a:latin typeface="Arial" panose="020B0604020202020204" pitchFamily="34" charset="0"/>
                <a:cs typeface="Arial" panose="020B0604020202020204" pitchFamily="34" charset="0"/>
              </a:rPr>
              <a:t> na základě jednotlivých kódů KN.</a:t>
            </a:r>
          </a:p>
        </p:txBody>
      </p:sp>
    </p:spTree>
    <p:extLst>
      <p:ext uri="{BB962C8B-B14F-4D97-AF65-F5344CB8AC3E}">
        <p14:creationId xmlns:p14="http://schemas.microsoft.com/office/powerpoint/2010/main" val="131166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541380" y="558076"/>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Splatná cena uhlíku</a:t>
            </a:r>
          </a:p>
        </p:txBody>
      </p:sp>
      <p:grpSp>
        <p:nvGrpSpPr>
          <p:cNvPr id="9" name="Skupina 8">
            <a:extLst>
              <a:ext uri="{FF2B5EF4-FFF2-40B4-BE49-F238E27FC236}">
                <a16:creationId xmlns:a16="http://schemas.microsoft.com/office/drawing/2014/main" id="{3432A6F1-B938-4451-BB39-8CA74D929D15}"/>
              </a:ext>
            </a:extLst>
          </p:cNvPr>
          <p:cNvGrpSpPr/>
          <p:nvPr/>
        </p:nvGrpSpPr>
        <p:grpSpPr>
          <a:xfrm>
            <a:off x="503435" y="1395875"/>
            <a:ext cx="7384660" cy="2014862"/>
            <a:chOff x="503435" y="1395875"/>
            <a:chExt cx="7384660" cy="2014862"/>
          </a:xfrm>
        </p:grpSpPr>
        <p:pic>
          <p:nvPicPr>
            <p:cNvPr id="10" name="Obrázek 9">
              <a:extLst>
                <a:ext uri="{FF2B5EF4-FFF2-40B4-BE49-F238E27FC236}">
                  <a16:creationId xmlns:a16="http://schemas.microsoft.com/office/drawing/2014/main" id="{376028AB-6005-428D-AEDE-A7CA716A1163}"/>
                </a:ext>
              </a:extLst>
            </p:cNvPr>
            <p:cNvPicPr>
              <a:picLocks noChangeAspect="1"/>
            </p:cNvPicPr>
            <p:nvPr/>
          </p:nvPicPr>
          <p:blipFill>
            <a:blip r:embed="rId4"/>
            <a:stretch>
              <a:fillRect/>
            </a:stretch>
          </p:blipFill>
          <p:spPr>
            <a:xfrm>
              <a:off x="503435" y="1395875"/>
              <a:ext cx="7384660" cy="2014862"/>
            </a:xfrm>
            <a:prstGeom prst="rect">
              <a:avLst/>
            </a:prstGeom>
          </p:spPr>
        </p:pic>
        <p:sp>
          <p:nvSpPr>
            <p:cNvPr id="11" name="Ovál 10">
              <a:extLst>
                <a:ext uri="{FF2B5EF4-FFF2-40B4-BE49-F238E27FC236}">
                  <a16:creationId xmlns:a16="http://schemas.microsoft.com/office/drawing/2014/main" id="{B5660DC1-0685-442F-B88B-987056CE9C63}"/>
                </a:ext>
              </a:extLst>
            </p:cNvPr>
            <p:cNvSpPr/>
            <p:nvPr/>
          </p:nvSpPr>
          <p:spPr>
            <a:xfrm>
              <a:off x="2164698" y="2922540"/>
              <a:ext cx="1117713" cy="41734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2" name="Obrázek 11">
            <a:extLst>
              <a:ext uri="{FF2B5EF4-FFF2-40B4-BE49-F238E27FC236}">
                <a16:creationId xmlns:a16="http://schemas.microsoft.com/office/drawing/2014/main" id="{DD8108BD-14A5-44F7-AA08-D24247659B5B}"/>
              </a:ext>
            </a:extLst>
          </p:cNvPr>
          <p:cNvPicPr>
            <a:picLocks noChangeAspect="1"/>
          </p:cNvPicPr>
          <p:nvPr/>
        </p:nvPicPr>
        <p:blipFill>
          <a:blip r:embed="rId5"/>
          <a:stretch>
            <a:fillRect/>
          </a:stretch>
        </p:blipFill>
        <p:spPr>
          <a:xfrm>
            <a:off x="5726623" y="2471233"/>
            <a:ext cx="6222570" cy="4243409"/>
          </a:xfrm>
          <a:prstGeom prst="rect">
            <a:avLst/>
          </a:prstGeom>
        </p:spPr>
      </p:pic>
    </p:spTree>
    <p:extLst>
      <p:ext uri="{BB962C8B-B14F-4D97-AF65-F5344CB8AC3E}">
        <p14:creationId xmlns:p14="http://schemas.microsoft.com/office/powerpoint/2010/main" val="1765486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512793"/>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Doplňkové informace</a:t>
            </a:r>
          </a:p>
        </p:txBody>
      </p:sp>
      <p:grpSp>
        <p:nvGrpSpPr>
          <p:cNvPr id="6" name="Skupina 5">
            <a:extLst>
              <a:ext uri="{FF2B5EF4-FFF2-40B4-BE49-F238E27FC236}">
                <a16:creationId xmlns:a16="http://schemas.microsoft.com/office/drawing/2014/main" id="{A7AC465B-DFD1-4BBF-B298-CC3E7EC4861A}"/>
              </a:ext>
            </a:extLst>
          </p:cNvPr>
          <p:cNvGrpSpPr/>
          <p:nvPr/>
        </p:nvGrpSpPr>
        <p:grpSpPr>
          <a:xfrm>
            <a:off x="175491" y="1361543"/>
            <a:ext cx="6077528" cy="2549237"/>
            <a:chOff x="175491" y="1361543"/>
            <a:chExt cx="6077528" cy="2549237"/>
          </a:xfrm>
        </p:grpSpPr>
        <p:pic>
          <p:nvPicPr>
            <p:cNvPr id="9" name="Obrázek 8">
              <a:extLst>
                <a:ext uri="{FF2B5EF4-FFF2-40B4-BE49-F238E27FC236}">
                  <a16:creationId xmlns:a16="http://schemas.microsoft.com/office/drawing/2014/main" id="{02428340-A4D3-409A-99CE-8918F7233B9E}"/>
                </a:ext>
              </a:extLst>
            </p:cNvPr>
            <p:cNvPicPr>
              <a:picLocks noChangeAspect="1"/>
            </p:cNvPicPr>
            <p:nvPr/>
          </p:nvPicPr>
          <p:blipFill>
            <a:blip r:embed="rId4"/>
            <a:stretch>
              <a:fillRect/>
            </a:stretch>
          </p:blipFill>
          <p:spPr>
            <a:xfrm>
              <a:off x="175491" y="1361543"/>
              <a:ext cx="6077528" cy="2549237"/>
            </a:xfrm>
            <a:prstGeom prst="rect">
              <a:avLst/>
            </a:prstGeom>
          </p:spPr>
        </p:pic>
        <p:sp>
          <p:nvSpPr>
            <p:cNvPr id="10" name="Ovál 9">
              <a:extLst>
                <a:ext uri="{FF2B5EF4-FFF2-40B4-BE49-F238E27FC236}">
                  <a16:creationId xmlns:a16="http://schemas.microsoft.com/office/drawing/2014/main" id="{2F71192A-5DE4-4B0D-B4FC-32D99DAB670F}"/>
                </a:ext>
              </a:extLst>
            </p:cNvPr>
            <p:cNvSpPr/>
            <p:nvPr/>
          </p:nvSpPr>
          <p:spPr>
            <a:xfrm>
              <a:off x="1805552" y="3533614"/>
              <a:ext cx="898902" cy="37716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1" name="Obrázek 10">
            <a:extLst>
              <a:ext uri="{FF2B5EF4-FFF2-40B4-BE49-F238E27FC236}">
                <a16:creationId xmlns:a16="http://schemas.microsoft.com/office/drawing/2014/main" id="{D7F0A174-A057-4F64-90CB-582D17D566A8}"/>
              </a:ext>
            </a:extLst>
          </p:cNvPr>
          <p:cNvPicPr>
            <a:picLocks noChangeAspect="1"/>
          </p:cNvPicPr>
          <p:nvPr/>
        </p:nvPicPr>
        <p:blipFill>
          <a:blip r:embed="rId5"/>
          <a:stretch>
            <a:fillRect/>
          </a:stretch>
        </p:blipFill>
        <p:spPr>
          <a:xfrm>
            <a:off x="4995380" y="2950234"/>
            <a:ext cx="7093103" cy="3830128"/>
          </a:xfrm>
          <a:prstGeom prst="rect">
            <a:avLst/>
          </a:prstGeom>
        </p:spPr>
      </p:pic>
    </p:spTree>
    <p:extLst>
      <p:ext uri="{BB962C8B-B14F-4D97-AF65-F5344CB8AC3E}">
        <p14:creationId xmlns:p14="http://schemas.microsoft.com/office/powerpoint/2010/main" val="1139535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910757" y="1073510"/>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i="1" dirty="0">
                <a:solidFill>
                  <a:schemeClr val="bg1"/>
                </a:solidFill>
                <a:latin typeface="Arial" panose="020B0604020202020204" pitchFamily="34" charset="0"/>
                <a:cs typeface="Arial" panose="020B0604020202020204" pitchFamily="34" charset="0"/>
              </a:rPr>
              <a:t>Podání zprávy</a:t>
            </a:r>
          </a:p>
        </p:txBody>
      </p:sp>
      <p:grpSp>
        <p:nvGrpSpPr>
          <p:cNvPr id="12" name="Skupina 11">
            <a:extLst>
              <a:ext uri="{FF2B5EF4-FFF2-40B4-BE49-F238E27FC236}">
                <a16:creationId xmlns:a16="http://schemas.microsoft.com/office/drawing/2014/main" id="{ADA475A9-1170-43AF-9FBA-7B80A7218ECB}"/>
              </a:ext>
            </a:extLst>
          </p:cNvPr>
          <p:cNvGrpSpPr/>
          <p:nvPr/>
        </p:nvGrpSpPr>
        <p:grpSpPr>
          <a:xfrm>
            <a:off x="846826" y="2395409"/>
            <a:ext cx="10646690" cy="1033591"/>
            <a:chOff x="838200" y="2412406"/>
            <a:chExt cx="10646690" cy="1033591"/>
          </a:xfrm>
        </p:grpSpPr>
        <p:pic>
          <p:nvPicPr>
            <p:cNvPr id="13" name="Obrázek 12">
              <a:extLst>
                <a:ext uri="{FF2B5EF4-FFF2-40B4-BE49-F238E27FC236}">
                  <a16:creationId xmlns:a16="http://schemas.microsoft.com/office/drawing/2014/main" id="{68D87F38-2620-4A7A-82D6-F4D743F1A367}"/>
                </a:ext>
              </a:extLst>
            </p:cNvPr>
            <p:cNvPicPr>
              <a:picLocks noChangeAspect="1"/>
            </p:cNvPicPr>
            <p:nvPr/>
          </p:nvPicPr>
          <p:blipFill>
            <a:blip r:embed="rId4"/>
            <a:stretch>
              <a:fillRect/>
            </a:stretch>
          </p:blipFill>
          <p:spPr>
            <a:xfrm>
              <a:off x="838200" y="2547343"/>
              <a:ext cx="10515600" cy="898654"/>
            </a:xfrm>
            <a:prstGeom prst="rect">
              <a:avLst/>
            </a:prstGeom>
          </p:spPr>
        </p:pic>
        <p:sp>
          <p:nvSpPr>
            <p:cNvPr id="14" name="Ovál 13">
              <a:extLst>
                <a:ext uri="{FF2B5EF4-FFF2-40B4-BE49-F238E27FC236}">
                  <a16:creationId xmlns:a16="http://schemas.microsoft.com/office/drawing/2014/main" id="{B642782C-DB1B-4D63-94C9-623FF6F51F8B}"/>
                </a:ext>
              </a:extLst>
            </p:cNvPr>
            <p:cNvSpPr/>
            <p:nvPr/>
          </p:nvSpPr>
          <p:spPr>
            <a:xfrm>
              <a:off x="10492998" y="2412406"/>
              <a:ext cx="991892" cy="77491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49393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Nadpis 1"/>
          <p:cNvSpPr>
            <a:spLocks noGrp="1"/>
          </p:cNvSpPr>
          <p:nvPr>
            <p:ph type="title"/>
          </p:nvPr>
        </p:nvSpPr>
        <p:spPr bwMode="auto">
          <a:xfrm>
            <a:off x="649224" y="552949"/>
            <a:ext cx="11093331" cy="1184411"/>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fontScale="90000"/>
          </a:bodyPr>
          <a:lstStyle/>
          <a:p>
            <a:pPr algn="ctr">
              <a:defRPr/>
            </a:pPr>
            <a:r>
              <a:rPr lang="cs-CZ" sz="4000" dirty="0">
                <a:solidFill>
                  <a:schemeClr val="bg1"/>
                </a:solidFill>
                <a:latin typeface="Arial" panose="020B0604020202020204" pitchFamily="34" charset="0"/>
                <a:cs typeface="Arial" panose="020B0604020202020204" pitchFamily="34" charset="0"/>
              </a:rPr>
              <a:t>Postupné zavádění CBAM a postupné rušení bezplatných povolenek</a:t>
            </a:r>
          </a:p>
        </p:txBody>
      </p:sp>
      <p:pic>
        <p:nvPicPr>
          <p:cNvPr id="10" name="Obrázek 9"/>
          <p:cNvPicPr>
            <a:picLocks noChangeAspect="1"/>
          </p:cNvPicPr>
          <p:nvPr/>
        </p:nvPicPr>
        <p:blipFill>
          <a:blip r:embed="rId3"/>
          <a:stretch/>
        </p:blipFill>
        <p:spPr bwMode="auto">
          <a:xfrm>
            <a:off x="10911301" y="5848406"/>
            <a:ext cx="1369909" cy="1369909"/>
          </a:xfrm>
          <a:prstGeom prst="rect">
            <a:avLst/>
          </a:prstGeom>
        </p:spPr>
      </p:pic>
      <p:pic>
        <p:nvPicPr>
          <p:cNvPr id="1200315197" name="Obrázek 1200315196"/>
          <p:cNvPicPr>
            <a:picLocks noChangeAspect="1"/>
          </p:cNvPicPr>
          <p:nvPr/>
        </p:nvPicPr>
        <p:blipFill>
          <a:blip r:embed="rId4"/>
          <a:stretch/>
        </p:blipFill>
        <p:spPr bwMode="auto">
          <a:xfrm>
            <a:off x="1600752" y="1742391"/>
            <a:ext cx="8741111" cy="479096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9340993" cy="4786955"/>
          </a:xfrm>
        </p:spPr>
        <p:txBody>
          <a:bodyPr>
            <a:normAutofit/>
          </a:bodyPr>
          <a:lstStyle/>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Špatně nastavené role Dovozce (</a:t>
            </a:r>
            <a:r>
              <a:rPr lang="cs-CZ" sz="1800" dirty="0" err="1">
                <a:latin typeface="Arial" panose="020B0604020202020204" pitchFamily="34" charset="0"/>
                <a:cs typeface="Arial" panose="020B0604020202020204" pitchFamily="34" charset="0"/>
              </a:rPr>
              <a:t>Importer</a:t>
            </a:r>
            <a:r>
              <a:rPr lang="cs-CZ" sz="1800" dirty="0">
                <a:latin typeface="Arial" panose="020B0604020202020204" pitchFamily="34" charset="0"/>
                <a:cs typeface="Arial" panose="020B0604020202020204" pitchFamily="34" charset="0"/>
              </a:rPr>
              <a:t>) a Zástupce (</a:t>
            </a:r>
            <a:r>
              <a:rPr lang="cs-CZ" sz="1800" dirty="0" err="1">
                <a:latin typeface="Arial" panose="020B0604020202020204" pitchFamily="34" charset="0"/>
                <a:cs typeface="Arial" panose="020B0604020202020204" pitchFamily="34" charset="0"/>
              </a:rPr>
              <a:t>Representative</a:t>
            </a:r>
            <a:r>
              <a:rPr lang="cs-CZ" sz="1800" dirty="0">
                <a:latin typeface="Arial" panose="020B0604020202020204" pitchFamily="34" charset="0"/>
                <a:cs typeface="Arial" panose="020B0604020202020204" pitchFamily="34" charset="0"/>
              </a:rPr>
              <a:t>)</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Pokud je nastavena role </a:t>
            </a:r>
            <a:r>
              <a:rPr lang="cs-CZ" sz="1800" dirty="0" err="1">
                <a:latin typeface="Arial" panose="020B0604020202020204" pitchFamily="34" charset="0"/>
                <a:cs typeface="Arial" panose="020B0604020202020204" pitchFamily="34" charset="0"/>
              </a:rPr>
              <a:t>Importer</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for</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all</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Goods</a:t>
            </a:r>
            <a:r>
              <a:rPr lang="cs-CZ" sz="1800" dirty="0">
                <a:latin typeface="Arial" panose="020B0604020202020204" pitchFamily="34" charset="0"/>
                <a:cs typeface="Arial" panose="020B0604020202020204" pitchFamily="34" charset="0"/>
              </a:rPr>
              <a:t> (Dovozce pro všechno zboží) je povinné určit tuto roli v záhlaví v záložce Dovozce a už nevyplňovat na úrovni zboží informace o dovozci</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Pokud je nastavena role </a:t>
            </a:r>
            <a:r>
              <a:rPr lang="cs-CZ" sz="1800" dirty="0" err="1">
                <a:latin typeface="Arial" panose="020B0604020202020204" pitchFamily="34" charset="0"/>
                <a:cs typeface="Arial" panose="020B0604020202020204" pitchFamily="34" charset="0"/>
              </a:rPr>
              <a:t>Indirect</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Customs</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Representative</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for</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all</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Goods</a:t>
            </a:r>
            <a:r>
              <a:rPr lang="cs-CZ" sz="1800" dirty="0">
                <a:latin typeface="Arial" panose="020B0604020202020204" pitchFamily="34" charset="0"/>
                <a:cs typeface="Arial" panose="020B0604020202020204" pitchFamily="34" charset="0"/>
              </a:rPr>
              <a:t> (Nepřímý celní zástupce pro všechno zboží) je povinné určit tuto roli v záhlaví v záložce Zástupce a už nevyplňovat na úrovni zboží informace o nepřímém celním zástupci</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U role Dovozce / Nepřímý celní zástupce pro nějaké zboží se záložky Dovozce a Zástupce v záhlaví nevyplňují, uvádí se poté zvlášť u každé položky zboží</a:t>
            </a:r>
          </a:p>
          <a:p>
            <a:pPr marL="285607" indent="-285607">
              <a:buFont typeface="Arial" panose="020B0604020202020204" pitchFamily="34" charset="0"/>
              <a:buChar char="•"/>
              <a:defRPr/>
            </a:pPr>
            <a:endParaRPr lang="cs-CZ" sz="1800"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endParaRPr lang="cs-CZ" sz="1800"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endParaRPr lang="cs-CZ" sz="1800"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endParaRPr lang="cs-CZ" sz="1800" dirty="0">
              <a:solidFill>
                <a:schemeClr val="tx2"/>
              </a:solidFill>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753478" y="621276"/>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Nejčastější chyby</a:t>
            </a:r>
          </a:p>
        </p:txBody>
      </p:sp>
      <p:pic>
        <p:nvPicPr>
          <p:cNvPr id="5" name="Obrázek 4">
            <a:extLst>
              <a:ext uri="{FF2B5EF4-FFF2-40B4-BE49-F238E27FC236}">
                <a16:creationId xmlns:a16="http://schemas.microsoft.com/office/drawing/2014/main" id="{0763425C-5CF8-4266-9315-B20FD5AD9A24}"/>
              </a:ext>
            </a:extLst>
          </p:cNvPr>
          <p:cNvPicPr>
            <a:picLocks noChangeAspect="1"/>
          </p:cNvPicPr>
          <p:nvPr/>
        </p:nvPicPr>
        <p:blipFill>
          <a:blip r:embed="rId4"/>
          <a:stretch>
            <a:fillRect/>
          </a:stretch>
        </p:blipFill>
        <p:spPr>
          <a:xfrm>
            <a:off x="9953812" y="235996"/>
            <a:ext cx="1995407" cy="5557520"/>
          </a:xfrm>
          <a:prstGeom prst="rect">
            <a:avLst/>
          </a:prstGeom>
        </p:spPr>
      </p:pic>
      <p:pic>
        <p:nvPicPr>
          <p:cNvPr id="7" name="Obrázek 6">
            <a:extLst>
              <a:ext uri="{FF2B5EF4-FFF2-40B4-BE49-F238E27FC236}">
                <a16:creationId xmlns:a16="http://schemas.microsoft.com/office/drawing/2014/main" id="{A42D7BE7-C59C-465D-B3ED-76820AFAA6AB}"/>
              </a:ext>
            </a:extLst>
          </p:cNvPr>
          <p:cNvPicPr>
            <a:picLocks noChangeAspect="1"/>
          </p:cNvPicPr>
          <p:nvPr/>
        </p:nvPicPr>
        <p:blipFill>
          <a:blip r:embed="rId5"/>
          <a:stretch>
            <a:fillRect/>
          </a:stretch>
        </p:blipFill>
        <p:spPr>
          <a:xfrm>
            <a:off x="1373986" y="4861064"/>
            <a:ext cx="3947477" cy="1864903"/>
          </a:xfrm>
          <a:prstGeom prst="rect">
            <a:avLst/>
          </a:prstGeom>
        </p:spPr>
      </p:pic>
      <p:pic>
        <p:nvPicPr>
          <p:cNvPr id="13" name="Obrázek 12">
            <a:extLst>
              <a:ext uri="{FF2B5EF4-FFF2-40B4-BE49-F238E27FC236}">
                <a16:creationId xmlns:a16="http://schemas.microsoft.com/office/drawing/2014/main" id="{7A850EC6-D57D-45FC-A1DB-927A632776DF}"/>
              </a:ext>
            </a:extLst>
          </p:cNvPr>
          <p:cNvPicPr>
            <a:picLocks noChangeAspect="1"/>
          </p:cNvPicPr>
          <p:nvPr/>
        </p:nvPicPr>
        <p:blipFill>
          <a:blip r:embed="rId6"/>
          <a:stretch>
            <a:fillRect/>
          </a:stretch>
        </p:blipFill>
        <p:spPr>
          <a:xfrm>
            <a:off x="5482143" y="4861064"/>
            <a:ext cx="4116705" cy="1868964"/>
          </a:xfrm>
          <a:prstGeom prst="rect">
            <a:avLst/>
          </a:prstGeom>
        </p:spPr>
      </p:pic>
    </p:spTree>
    <p:extLst>
      <p:ext uri="{BB962C8B-B14F-4D97-AF65-F5344CB8AC3E}">
        <p14:creationId xmlns:p14="http://schemas.microsoft.com/office/powerpoint/2010/main" val="611621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7827604" cy="4786955"/>
          </a:xfrm>
        </p:spPr>
        <p:txBody>
          <a:bodyPr>
            <a:normAutofit/>
          </a:bodyPr>
          <a:lstStyle/>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Špatně nastavené role Dovozce (</a:t>
            </a:r>
            <a:r>
              <a:rPr lang="cs-CZ" sz="1800" dirty="0" err="1">
                <a:latin typeface="Arial" panose="020B0604020202020204" pitchFamily="34" charset="0"/>
                <a:cs typeface="Arial" panose="020B0604020202020204" pitchFamily="34" charset="0"/>
              </a:rPr>
              <a:t>Importer</a:t>
            </a:r>
            <a:r>
              <a:rPr lang="cs-CZ" sz="1800" dirty="0">
                <a:latin typeface="Arial" panose="020B0604020202020204" pitchFamily="34" charset="0"/>
                <a:cs typeface="Arial" panose="020B0604020202020204" pitchFamily="34" charset="0"/>
              </a:rPr>
              <a:t>) a Zástupce (</a:t>
            </a:r>
            <a:r>
              <a:rPr lang="cs-CZ" sz="1800" dirty="0" err="1">
                <a:latin typeface="Arial" panose="020B0604020202020204" pitchFamily="34" charset="0"/>
                <a:cs typeface="Arial" panose="020B0604020202020204" pitchFamily="34" charset="0"/>
              </a:rPr>
              <a:t>Representative</a:t>
            </a:r>
            <a:r>
              <a:rPr lang="cs-CZ" sz="1800" dirty="0">
                <a:latin typeface="Arial" panose="020B0604020202020204" pitchFamily="34" charset="0"/>
                <a:cs typeface="Arial" panose="020B0604020202020204" pitchFamily="34" charset="0"/>
              </a:rPr>
              <a:t>)</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Identifikační čísla Dovozce a (nepřímého celního) Zástupce musí být rozdílná = nesmí být vyplněny jako ta samá osoba</a:t>
            </a: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753478" y="621276"/>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Nejčastější chyby</a:t>
            </a:r>
          </a:p>
        </p:txBody>
      </p:sp>
      <p:pic>
        <p:nvPicPr>
          <p:cNvPr id="4" name="Obrázek 3">
            <a:extLst>
              <a:ext uri="{FF2B5EF4-FFF2-40B4-BE49-F238E27FC236}">
                <a16:creationId xmlns:a16="http://schemas.microsoft.com/office/drawing/2014/main" id="{834C25A0-A309-4B5F-B053-29881931BCDF}"/>
              </a:ext>
            </a:extLst>
          </p:cNvPr>
          <p:cNvPicPr>
            <a:picLocks noChangeAspect="1"/>
          </p:cNvPicPr>
          <p:nvPr/>
        </p:nvPicPr>
        <p:blipFill>
          <a:blip r:embed="rId4"/>
          <a:stretch>
            <a:fillRect/>
          </a:stretch>
        </p:blipFill>
        <p:spPr>
          <a:xfrm>
            <a:off x="9028955" y="1646078"/>
            <a:ext cx="2715044" cy="2207484"/>
          </a:xfrm>
          <a:prstGeom prst="rect">
            <a:avLst/>
          </a:prstGeom>
        </p:spPr>
      </p:pic>
    </p:spTree>
    <p:extLst>
      <p:ext uri="{BB962C8B-B14F-4D97-AF65-F5344CB8AC3E}">
        <p14:creationId xmlns:p14="http://schemas.microsoft.com/office/powerpoint/2010/main" val="3978608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8314622" cy="4786955"/>
          </a:xfrm>
        </p:spPr>
        <p:txBody>
          <a:bodyPr>
            <a:normAutofit/>
          </a:bodyPr>
          <a:lstStyle/>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Celková hmotnost na úrovni Dovezené zboží musí být stejná jako celková hmotnost uvedená na úrovni Emise (pro jedno zboží může být více položek Emisí = více zařízení)</a:t>
            </a: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753478" y="621276"/>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Nejčastější chyby</a:t>
            </a:r>
          </a:p>
        </p:txBody>
      </p:sp>
      <p:pic>
        <p:nvPicPr>
          <p:cNvPr id="2" name="Obrázek 1">
            <a:extLst>
              <a:ext uri="{FF2B5EF4-FFF2-40B4-BE49-F238E27FC236}">
                <a16:creationId xmlns:a16="http://schemas.microsoft.com/office/drawing/2014/main" id="{5983A44C-4CDE-4072-BFDB-C5B7698482EF}"/>
              </a:ext>
            </a:extLst>
          </p:cNvPr>
          <p:cNvPicPr>
            <a:picLocks noChangeAspect="1"/>
          </p:cNvPicPr>
          <p:nvPr/>
        </p:nvPicPr>
        <p:blipFill>
          <a:blip r:embed="rId4"/>
          <a:stretch>
            <a:fillRect/>
          </a:stretch>
        </p:blipFill>
        <p:spPr>
          <a:xfrm>
            <a:off x="9502338" y="1646078"/>
            <a:ext cx="2212143" cy="2587082"/>
          </a:xfrm>
          <a:prstGeom prst="rect">
            <a:avLst/>
          </a:prstGeom>
        </p:spPr>
      </p:pic>
      <p:pic>
        <p:nvPicPr>
          <p:cNvPr id="3" name="Obrázek 2">
            <a:extLst>
              <a:ext uri="{FF2B5EF4-FFF2-40B4-BE49-F238E27FC236}">
                <a16:creationId xmlns:a16="http://schemas.microsoft.com/office/drawing/2014/main" id="{85BCB8E4-D1B3-4F70-9E2E-64BEF0AA249D}"/>
              </a:ext>
            </a:extLst>
          </p:cNvPr>
          <p:cNvPicPr>
            <a:picLocks noChangeAspect="1"/>
          </p:cNvPicPr>
          <p:nvPr/>
        </p:nvPicPr>
        <p:blipFill>
          <a:blip r:embed="rId5"/>
          <a:stretch>
            <a:fillRect/>
          </a:stretch>
        </p:blipFill>
        <p:spPr>
          <a:xfrm>
            <a:off x="477519" y="3429000"/>
            <a:ext cx="4948542" cy="3164637"/>
          </a:xfrm>
          <a:prstGeom prst="rect">
            <a:avLst/>
          </a:prstGeom>
        </p:spPr>
      </p:pic>
      <p:pic>
        <p:nvPicPr>
          <p:cNvPr id="4" name="Obrázek 3">
            <a:extLst>
              <a:ext uri="{FF2B5EF4-FFF2-40B4-BE49-F238E27FC236}">
                <a16:creationId xmlns:a16="http://schemas.microsoft.com/office/drawing/2014/main" id="{7C30032B-0A06-4767-A99B-E8D682CB891F}"/>
              </a:ext>
            </a:extLst>
          </p:cNvPr>
          <p:cNvPicPr>
            <a:picLocks noChangeAspect="1"/>
          </p:cNvPicPr>
          <p:nvPr/>
        </p:nvPicPr>
        <p:blipFill>
          <a:blip r:embed="rId6"/>
          <a:stretch>
            <a:fillRect/>
          </a:stretch>
        </p:blipFill>
        <p:spPr>
          <a:xfrm>
            <a:off x="5938720" y="5184765"/>
            <a:ext cx="3857626" cy="1408872"/>
          </a:xfrm>
          <a:prstGeom prst="rect">
            <a:avLst/>
          </a:prstGeom>
        </p:spPr>
      </p:pic>
    </p:spTree>
    <p:extLst>
      <p:ext uri="{BB962C8B-B14F-4D97-AF65-F5344CB8AC3E}">
        <p14:creationId xmlns:p14="http://schemas.microsoft.com/office/powerpoint/2010/main" val="2022771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46078"/>
            <a:ext cx="7933966" cy="4786955"/>
          </a:xfrm>
        </p:spPr>
        <p:txBody>
          <a:bodyPr>
            <a:normAutofit/>
          </a:bodyPr>
          <a:lstStyle/>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Pokud není u zboží uveden provozovatel a zařízení, je povinné vyplnit pole Doplňující informace</a:t>
            </a:r>
          </a:p>
          <a:p>
            <a:pPr marL="285607" indent="-285607">
              <a:buFont typeface="Arial" panose="020B0604020202020204" pitchFamily="34" charset="0"/>
              <a:buChar char="•"/>
              <a:defRPr/>
            </a:pPr>
            <a:r>
              <a:rPr lang="cs-CZ" sz="1800" dirty="0">
                <a:latin typeface="Arial" panose="020B0604020202020204" pitchFamily="34" charset="0"/>
                <a:cs typeface="Arial" panose="020B0604020202020204" pitchFamily="34" charset="0"/>
              </a:rPr>
              <a:t>Stačí zde uvést, že nemáte data od výrobce a k určení emisí používáte standardní hodnoty</a:t>
            </a:r>
          </a:p>
          <a:p>
            <a:pPr marL="285607" indent="-285607">
              <a:buFont typeface="Arial" panose="020B0604020202020204" pitchFamily="34" charset="0"/>
              <a:buChar char="•"/>
              <a:defRPr/>
            </a:pPr>
            <a:endParaRPr lang="cs-CZ" sz="1800" dirty="0">
              <a:solidFill>
                <a:schemeClr val="tx2"/>
              </a:solidFill>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753478" y="621276"/>
            <a:ext cx="6370485" cy="600240"/>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Nejčastější chyby</a:t>
            </a:r>
          </a:p>
        </p:txBody>
      </p:sp>
      <p:pic>
        <p:nvPicPr>
          <p:cNvPr id="3" name="Obrázek 2">
            <a:extLst>
              <a:ext uri="{FF2B5EF4-FFF2-40B4-BE49-F238E27FC236}">
                <a16:creationId xmlns:a16="http://schemas.microsoft.com/office/drawing/2014/main" id="{BDBFCC94-9EF2-4374-B6CE-38C1C853628C}"/>
              </a:ext>
            </a:extLst>
          </p:cNvPr>
          <p:cNvPicPr>
            <a:picLocks noChangeAspect="1"/>
          </p:cNvPicPr>
          <p:nvPr/>
        </p:nvPicPr>
        <p:blipFill>
          <a:blip r:embed="rId4"/>
          <a:stretch>
            <a:fillRect/>
          </a:stretch>
        </p:blipFill>
        <p:spPr>
          <a:xfrm>
            <a:off x="9123963" y="1646078"/>
            <a:ext cx="2880031" cy="1369195"/>
          </a:xfrm>
          <a:prstGeom prst="rect">
            <a:avLst/>
          </a:prstGeom>
        </p:spPr>
      </p:pic>
      <p:pic>
        <p:nvPicPr>
          <p:cNvPr id="2" name="Obrázek 1">
            <a:extLst>
              <a:ext uri="{FF2B5EF4-FFF2-40B4-BE49-F238E27FC236}">
                <a16:creationId xmlns:a16="http://schemas.microsoft.com/office/drawing/2014/main" id="{5A72CB2E-66C5-4FB2-833E-6672373C53E9}"/>
              </a:ext>
            </a:extLst>
          </p:cNvPr>
          <p:cNvPicPr>
            <a:picLocks noChangeAspect="1"/>
          </p:cNvPicPr>
          <p:nvPr/>
        </p:nvPicPr>
        <p:blipFill>
          <a:blip r:embed="rId5"/>
          <a:stretch>
            <a:fillRect/>
          </a:stretch>
        </p:blipFill>
        <p:spPr>
          <a:xfrm>
            <a:off x="2435087" y="3422697"/>
            <a:ext cx="4968115" cy="2727280"/>
          </a:xfrm>
          <a:prstGeom prst="rect">
            <a:avLst/>
          </a:prstGeom>
        </p:spPr>
      </p:pic>
    </p:spTree>
    <p:extLst>
      <p:ext uri="{BB962C8B-B14F-4D97-AF65-F5344CB8AC3E}">
        <p14:creationId xmlns:p14="http://schemas.microsoft.com/office/powerpoint/2010/main" val="1860626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79206560" name="Obrázek 8"/>
          <p:cNvPicPr>
            <a:picLocks noChangeAspect="1"/>
          </p:cNvPicPr>
          <p:nvPr/>
        </p:nvPicPr>
        <p:blipFill>
          <a:blip r:embed="rId3"/>
          <a:stretch/>
        </p:blipFill>
        <p:spPr bwMode="auto">
          <a:xfrm>
            <a:off x="10624239" y="5636531"/>
            <a:ext cx="1369908" cy="1369907"/>
          </a:xfrm>
          <a:prstGeom prst="rect">
            <a:avLst/>
          </a:prstGeom>
        </p:spPr>
      </p:pic>
      <p:sp>
        <p:nvSpPr>
          <p:cNvPr id="394644997" name="Nadpis 1"/>
          <p:cNvSpPr>
            <a:spLocks noGrp="1"/>
          </p:cNvSpPr>
          <p:nvPr>
            <p:ph type="title"/>
          </p:nvPr>
        </p:nvSpPr>
        <p:spPr bwMode="auto">
          <a:xfrm>
            <a:off x="2709338" y="2483303"/>
            <a:ext cx="6539715" cy="1417410"/>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Praktická ukázka vyplnění zprávy CBAM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Nadpis 1"/>
          <p:cNvSpPr>
            <a:spLocks noGrp="1"/>
          </p:cNvSpPr>
          <p:nvPr>
            <p:ph type="title"/>
          </p:nvPr>
        </p:nvSpPr>
        <p:spPr bwMode="auto">
          <a:xfrm>
            <a:off x="3056961" y="2464419"/>
            <a:ext cx="5676633" cy="790588"/>
          </a:xfrm>
          <a:prstGeom prst="roundRect">
            <a:avLst>
              <a:gd name="adj" fmla="val 16667"/>
            </a:avLst>
          </a:prstGeom>
          <a:ln>
            <a:no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Otázky na závěr</a:t>
            </a:r>
          </a:p>
        </p:txBody>
      </p:sp>
      <p:pic>
        <p:nvPicPr>
          <p:cNvPr id="11" name="Obrázek 10"/>
          <p:cNvPicPr>
            <a:picLocks noChangeAspect="1"/>
          </p:cNvPicPr>
          <p:nvPr/>
        </p:nvPicPr>
        <p:blipFill>
          <a:blip r:embed="rId3"/>
          <a:stretch/>
        </p:blipFill>
        <p:spPr bwMode="auto">
          <a:xfrm>
            <a:off x="10777757" y="5725743"/>
            <a:ext cx="1369909" cy="1369909"/>
          </a:xfrm>
          <a:prstGeom prst="rect">
            <a:avLst/>
          </a:prstGeom>
        </p:spPr>
      </p:pic>
      <p:sp>
        <p:nvSpPr>
          <p:cNvPr id="2" name="TextovéPole 1">
            <a:extLst>
              <a:ext uri="{FF2B5EF4-FFF2-40B4-BE49-F238E27FC236}">
                <a16:creationId xmlns:a16="http://schemas.microsoft.com/office/drawing/2014/main" id="{D37A708C-5CA5-4FCC-84D6-5A58CA532F14}"/>
              </a:ext>
            </a:extLst>
          </p:cNvPr>
          <p:cNvSpPr txBox="1"/>
          <p:nvPr/>
        </p:nvSpPr>
        <p:spPr>
          <a:xfrm>
            <a:off x="3178098" y="3429000"/>
            <a:ext cx="5430643" cy="1292662"/>
          </a:xfrm>
          <a:prstGeom prst="rect">
            <a:avLst/>
          </a:prstGeom>
          <a:noFill/>
        </p:spPr>
        <p:txBody>
          <a:bodyPr wrap="square" rtlCol="0">
            <a:spAutoFit/>
          </a:bodyPr>
          <a:lstStyle/>
          <a:p>
            <a:r>
              <a:rPr lang="cs-CZ" sz="2400" b="1" dirty="0">
                <a:latin typeface="Arial" panose="020B0604020202020204" pitchFamily="34" charset="0"/>
                <a:cs typeface="Arial" panose="020B0604020202020204" pitchFamily="34" charset="0"/>
              </a:rPr>
              <a:t>5 minut přestávka</a:t>
            </a:r>
          </a:p>
          <a:p>
            <a:endParaRPr lang="cs-CZ" b="1" dirty="0">
              <a:latin typeface="Arial" panose="020B0604020202020204" pitchFamily="34" charset="0"/>
              <a:cs typeface="Arial" panose="020B0604020202020204" pitchFamily="34" charset="0"/>
            </a:endParaRPr>
          </a:p>
          <a:p>
            <a:r>
              <a:rPr lang="cs-CZ" i="1" dirty="0" err="1">
                <a:latin typeface="Arial" panose="020B0604020202020204" pitchFamily="34" charset="0"/>
                <a:cs typeface="Arial" panose="020B0604020202020204" pitchFamily="34" charset="0"/>
              </a:rPr>
              <a:t>Webinář</a:t>
            </a:r>
            <a:r>
              <a:rPr lang="cs-CZ" i="1" dirty="0">
                <a:latin typeface="Arial" panose="020B0604020202020204" pitchFamily="34" charset="0"/>
                <a:cs typeface="Arial" panose="020B0604020202020204" pitchFamily="34" charset="0"/>
              </a:rPr>
              <a:t> bude pokračovat zodpovězením otázek z chatu</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bwMode="auto">
        <a:xfrm>
          <a:off x="0" y="0"/>
          <a:ext cx="0" cy="0"/>
          <a:chOff x="0" y="0"/>
          <a:chExt cx="0" cy="0"/>
        </a:xfrm>
      </p:grpSpPr>
      <p:sp>
        <p:nvSpPr>
          <p:cNvPr id="4" name="Zástupný symbol pro text 3"/>
          <p:cNvSpPr>
            <a:spLocks noGrp="1"/>
          </p:cNvSpPr>
          <p:nvPr>
            <p:ph type="body" sz="half" idx="2"/>
          </p:nvPr>
        </p:nvSpPr>
        <p:spPr bwMode="auto">
          <a:xfrm>
            <a:off x="2055406" y="2173168"/>
            <a:ext cx="8081187" cy="1107418"/>
          </a:xfrm>
        </p:spPr>
        <p:txBody>
          <a:bodyPr>
            <a:normAutofit fontScale="92500"/>
          </a:bodyPr>
          <a:lstStyle/>
          <a:p>
            <a:pPr>
              <a:defRPr/>
            </a:pPr>
            <a:r>
              <a:rPr lang="cs-CZ" sz="6000" dirty="0">
                <a:solidFill>
                  <a:schemeClr val="bg1"/>
                </a:solidFill>
                <a:latin typeface="Arial" panose="020B0604020202020204" pitchFamily="34" charset="0"/>
                <a:cs typeface="Arial" panose="020B0604020202020204" pitchFamily="34" charset="0"/>
              </a:rPr>
              <a:t>Děkujeme za pozornost</a:t>
            </a:r>
            <a:endParaRPr dirty="0">
              <a:latin typeface="Arial" panose="020B0604020202020204" pitchFamily="34" charset="0"/>
              <a:cs typeface="Arial" panose="020B0604020202020204" pitchFamily="34" charset="0"/>
            </a:endParaRPr>
          </a:p>
        </p:txBody>
      </p:sp>
      <p:sp>
        <p:nvSpPr>
          <p:cNvPr id="5" name="Obdélník 4"/>
          <p:cNvSpPr/>
          <p:nvPr/>
        </p:nvSpPr>
        <p:spPr bwMode="auto">
          <a:xfrm>
            <a:off x="0" y="4831925"/>
            <a:ext cx="12192000" cy="202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cs-CZ"/>
          </a:p>
        </p:txBody>
      </p:sp>
      <p:pic>
        <p:nvPicPr>
          <p:cNvPr id="6" name="Obrázek 5"/>
          <p:cNvPicPr>
            <a:picLocks noChangeAspect="1"/>
          </p:cNvPicPr>
          <p:nvPr/>
        </p:nvPicPr>
        <p:blipFill>
          <a:blip r:embed="rId3"/>
          <a:stretch/>
        </p:blipFill>
        <p:spPr bwMode="auto">
          <a:xfrm>
            <a:off x="10599337" y="-485040"/>
            <a:ext cx="1369909" cy="1369909"/>
          </a:xfrm>
          <a:prstGeom prst="rect">
            <a:avLst/>
          </a:prstGeom>
        </p:spPr>
      </p:pic>
      <p:pic>
        <p:nvPicPr>
          <p:cNvPr id="8" name="Obrázek 7"/>
          <p:cNvPicPr>
            <a:picLocks noChangeAspect="1"/>
          </p:cNvPicPr>
          <p:nvPr/>
        </p:nvPicPr>
        <p:blipFill>
          <a:blip r:embed="rId4"/>
          <a:stretch/>
        </p:blipFill>
        <p:spPr bwMode="auto">
          <a:xfrm>
            <a:off x="446589" y="4999460"/>
            <a:ext cx="946163" cy="946163"/>
          </a:xfrm>
          <a:prstGeom prst="rect">
            <a:avLst/>
          </a:prstGeom>
        </p:spPr>
      </p:pic>
      <p:pic>
        <p:nvPicPr>
          <p:cNvPr id="10" name="Obrázek 9"/>
          <p:cNvPicPr>
            <a:picLocks noChangeAspect="1"/>
          </p:cNvPicPr>
          <p:nvPr/>
        </p:nvPicPr>
        <p:blipFill>
          <a:blip r:embed="rId5"/>
          <a:stretch/>
        </p:blipFill>
        <p:spPr bwMode="auto">
          <a:xfrm>
            <a:off x="5709279" y="5105994"/>
            <a:ext cx="808903" cy="808903"/>
          </a:xfrm>
          <a:prstGeom prst="rect">
            <a:avLst/>
          </a:prstGeom>
        </p:spPr>
      </p:pic>
      <p:pic>
        <p:nvPicPr>
          <p:cNvPr id="12" name="Obrázek 11"/>
          <p:cNvPicPr>
            <a:picLocks noChangeAspect="1"/>
          </p:cNvPicPr>
          <p:nvPr/>
        </p:nvPicPr>
        <p:blipFill>
          <a:blip r:embed="rId6"/>
          <a:stretch/>
        </p:blipFill>
        <p:spPr bwMode="auto">
          <a:xfrm>
            <a:off x="8441990" y="5076533"/>
            <a:ext cx="856953" cy="856953"/>
          </a:xfrm>
          <a:prstGeom prst="rect">
            <a:avLst/>
          </a:prstGeom>
        </p:spPr>
      </p:pic>
      <p:pic>
        <p:nvPicPr>
          <p:cNvPr id="14" name="Obrázek 13"/>
          <p:cNvPicPr>
            <a:picLocks noChangeAspect="1"/>
          </p:cNvPicPr>
          <p:nvPr/>
        </p:nvPicPr>
        <p:blipFill>
          <a:blip r:embed="rId7"/>
          <a:stretch/>
        </p:blipFill>
        <p:spPr bwMode="auto">
          <a:xfrm>
            <a:off x="5709279" y="5940170"/>
            <a:ext cx="856953" cy="856953"/>
          </a:xfrm>
          <a:prstGeom prst="rect">
            <a:avLst/>
          </a:prstGeom>
        </p:spPr>
      </p:pic>
      <p:pic>
        <p:nvPicPr>
          <p:cNvPr id="16" name="Obrázek 15"/>
          <p:cNvPicPr>
            <a:picLocks noChangeAspect="1"/>
          </p:cNvPicPr>
          <p:nvPr/>
        </p:nvPicPr>
        <p:blipFill>
          <a:blip r:embed="rId8"/>
          <a:stretch/>
        </p:blipFill>
        <p:spPr bwMode="auto">
          <a:xfrm>
            <a:off x="487003" y="5877732"/>
            <a:ext cx="856953" cy="856953"/>
          </a:xfrm>
          <a:prstGeom prst="rect">
            <a:avLst/>
          </a:prstGeom>
        </p:spPr>
      </p:pic>
      <p:sp>
        <p:nvSpPr>
          <p:cNvPr id="17" name="TextovéPole 16"/>
          <p:cNvSpPr txBox="1"/>
          <p:nvPr/>
        </p:nvSpPr>
        <p:spPr bwMode="auto">
          <a:xfrm>
            <a:off x="1343956" y="5320344"/>
            <a:ext cx="3479180"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Ministerstvo životního prostředí</a:t>
            </a:r>
            <a:endParaRPr dirty="0">
              <a:latin typeface="Arial" panose="020B0604020202020204" pitchFamily="34" charset="0"/>
              <a:cs typeface="Arial" panose="020B0604020202020204" pitchFamily="34" charset="0"/>
            </a:endParaRPr>
          </a:p>
        </p:txBody>
      </p:sp>
      <p:sp>
        <p:nvSpPr>
          <p:cNvPr id="18" name="TextovéPole 17"/>
          <p:cNvSpPr txBox="1"/>
          <p:nvPr/>
        </p:nvSpPr>
        <p:spPr bwMode="auto">
          <a:xfrm>
            <a:off x="6518182" y="5293310"/>
            <a:ext cx="1149452"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a:t>
            </a:r>
            <a:r>
              <a:rPr lang="cs-CZ" dirty="0" err="1">
                <a:latin typeface="Arial" panose="020B0604020202020204" pitchFamily="34" charset="0"/>
                <a:cs typeface="Arial" panose="020B0604020202020204" pitchFamily="34" charset="0"/>
              </a:rPr>
              <a:t>mzpcr</a:t>
            </a:r>
            <a:endParaRPr lang="cs-CZ" dirty="0">
              <a:latin typeface="Arial" panose="020B0604020202020204" pitchFamily="34" charset="0"/>
              <a:cs typeface="Arial" panose="020B0604020202020204" pitchFamily="34" charset="0"/>
            </a:endParaRPr>
          </a:p>
        </p:txBody>
      </p:sp>
      <p:sp>
        <p:nvSpPr>
          <p:cNvPr id="19" name="TextovéPole 18"/>
          <p:cNvSpPr txBox="1"/>
          <p:nvPr/>
        </p:nvSpPr>
        <p:spPr bwMode="auto">
          <a:xfrm>
            <a:off x="9298943" y="5287875"/>
            <a:ext cx="2054996"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a:t>
            </a:r>
            <a:r>
              <a:rPr lang="cs-CZ" dirty="0" err="1">
                <a:latin typeface="Arial" panose="020B0604020202020204" pitchFamily="34" charset="0"/>
                <a:cs typeface="Arial" panose="020B0604020202020204" pitchFamily="34" charset="0"/>
              </a:rPr>
              <a:t>ministerstvo_zp</a:t>
            </a:r>
            <a:endParaRPr lang="cs-CZ" dirty="0">
              <a:latin typeface="Arial" panose="020B0604020202020204" pitchFamily="34" charset="0"/>
              <a:cs typeface="Arial" panose="020B0604020202020204" pitchFamily="34" charset="0"/>
            </a:endParaRPr>
          </a:p>
        </p:txBody>
      </p:sp>
      <p:sp>
        <p:nvSpPr>
          <p:cNvPr id="20" name="TextovéPole 19"/>
          <p:cNvSpPr txBox="1"/>
          <p:nvPr/>
        </p:nvSpPr>
        <p:spPr bwMode="auto">
          <a:xfrm>
            <a:off x="1335647" y="6121541"/>
            <a:ext cx="3479180"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Ministerstvo životního prostředí</a:t>
            </a:r>
            <a:endParaRPr dirty="0">
              <a:latin typeface="Arial" panose="020B0604020202020204" pitchFamily="34" charset="0"/>
              <a:cs typeface="Arial" panose="020B0604020202020204" pitchFamily="34" charset="0"/>
            </a:endParaRPr>
          </a:p>
        </p:txBody>
      </p:sp>
      <p:sp>
        <p:nvSpPr>
          <p:cNvPr id="22" name="TextovéPole 21"/>
          <p:cNvSpPr txBox="1"/>
          <p:nvPr/>
        </p:nvSpPr>
        <p:spPr bwMode="auto">
          <a:xfrm>
            <a:off x="6518182" y="6159217"/>
            <a:ext cx="3649894"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a:t>
            </a:r>
            <a:r>
              <a:rPr lang="cs-CZ" dirty="0" err="1">
                <a:latin typeface="Arial" panose="020B0604020202020204" pitchFamily="34" charset="0"/>
                <a:cs typeface="Arial" panose="020B0604020202020204" pitchFamily="34" charset="0"/>
              </a:rPr>
              <a:t>ministerstvozivotnihoprostredi</a:t>
            </a:r>
            <a:endParaRPr lang="cs-CZ" dirty="0">
              <a:latin typeface="Arial" panose="020B0604020202020204" pitchFamily="34" charset="0"/>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79206560" name="Obrázek 8"/>
          <p:cNvPicPr>
            <a:picLocks noChangeAspect="1"/>
          </p:cNvPicPr>
          <p:nvPr/>
        </p:nvPicPr>
        <p:blipFill>
          <a:blip r:embed="rId3"/>
          <a:stretch/>
        </p:blipFill>
        <p:spPr bwMode="auto">
          <a:xfrm>
            <a:off x="10624239" y="5636531"/>
            <a:ext cx="1369908" cy="1369907"/>
          </a:xfrm>
          <a:prstGeom prst="rect">
            <a:avLst/>
          </a:prstGeom>
        </p:spPr>
      </p:pic>
      <p:sp>
        <p:nvSpPr>
          <p:cNvPr id="394644997" name="Nadpis 1"/>
          <p:cNvSpPr>
            <a:spLocks noGrp="1"/>
          </p:cNvSpPr>
          <p:nvPr>
            <p:ph type="title"/>
          </p:nvPr>
        </p:nvSpPr>
        <p:spPr bwMode="auto">
          <a:xfrm>
            <a:off x="2709338" y="2483303"/>
            <a:ext cx="6539715" cy="1417410"/>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Odpovědi na otázky z chatu</a:t>
            </a:r>
          </a:p>
        </p:txBody>
      </p:sp>
    </p:spTree>
    <p:extLst>
      <p:ext uri="{BB962C8B-B14F-4D97-AF65-F5344CB8AC3E}">
        <p14:creationId xmlns:p14="http://schemas.microsoft.com/office/powerpoint/2010/main" val="2048951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646078"/>
            <a:ext cx="10050921" cy="4786955"/>
          </a:xfrm>
        </p:spPr>
        <p:txBody>
          <a:bodyPr>
            <a:normAutofit/>
          </a:bodyPr>
          <a:lstStyle/>
          <a:p>
            <a:pPr marL="285607" indent="-285607">
              <a:buFont typeface="Arial" panose="020B0604020202020204" pitchFamily="34" charset="0"/>
              <a:buChar char="•"/>
              <a:defRPr/>
            </a:pPr>
            <a:r>
              <a:rPr lang="cs-CZ" sz="1400" b="1" dirty="0">
                <a:solidFill>
                  <a:srgbClr val="000000"/>
                </a:solidFill>
                <a:latin typeface="Arial" panose="020B0604020202020204" pitchFamily="34" charset="0"/>
                <a:cs typeface="Arial" panose="020B0604020202020204" pitchFamily="34" charset="0"/>
              </a:rPr>
              <a:t>Bude nějak řešeno zastupování společností se sídlem v EU dovážejících do CZ, které mají EORI vydané v jiné EU členské zemi? Například v DE? V tuto chvíli nelze vytvořit zastupování v UUMDS.</a:t>
            </a:r>
            <a:endParaRPr lang="cs-CZ" sz="14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i="1" dirty="0">
                <a:solidFill>
                  <a:srgbClr val="000000"/>
                </a:solidFill>
                <a:latin typeface="Arial" panose="020B0604020202020204" pitchFamily="34" charset="0"/>
                <a:cs typeface="Arial" panose="020B0604020202020204" pitchFamily="34" charset="0"/>
              </a:rPr>
              <a:t>V souladu s čl. 21 odst. 4 prováděcího nařízení Komise (EU) 2023/1773 registruje CS ČR v systému UUM&amp;DS za účelem přístupu do CBAM </a:t>
            </a:r>
            <a:r>
              <a:rPr lang="cs-CZ" i="1" dirty="0" err="1">
                <a:solidFill>
                  <a:srgbClr val="000000"/>
                </a:solidFill>
                <a:latin typeface="Arial" panose="020B0604020202020204" pitchFamily="34" charset="0"/>
                <a:cs typeface="Arial" panose="020B0604020202020204" pitchFamily="34" charset="0"/>
              </a:rPr>
              <a:t>Trader</a:t>
            </a:r>
            <a:r>
              <a:rPr lang="cs-CZ" i="1" dirty="0">
                <a:solidFill>
                  <a:srgbClr val="000000"/>
                </a:solidFill>
                <a:latin typeface="Arial" panose="020B0604020202020204" pitchFamily="34" charset="0"/>
                <a:cs typeface="Arial" panose="020B0604020202020204" pitchFamily="34" charset="0"/>
              </a:rPr>
              <a:t> portálu pouze oznamující deklaranty usazené v ČR.</a:t>
            </a:r>
            <a:endParaRPr lang="cs-CZ" i="1"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1400" b="1" dirty="0">
                <a:solidFill>
                  <a:srgbClr val="000000"/>
                </a:solidFill>
                <a:latin typeface="Arial" panose="020B0604020202020204" pitchFamily="34" charset="0"/>
                <a:cs typeface="Arial" panose="020B0604020202020204" pitchFamily="34" charset="0"/>
              </a:rPr>
              <a:t>Chtěla bych se optat, zda se podává hlášení CBAM i v případě, že na faktuře je země původu EU, nicméně zboží je následně zpracováno ve třetí zemi a zpětně odesláno do EU. </a:t>
            </a:r>
            <a:endParaRPr lang="cs-CZ" sz="14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i="1" dirty="0">
                <a:solidFill>
                  <a:srgbClr val="000000"/>
                </a:solidFill>
                <a:latin typeface="Arial" panose="020B0604020202020204" pitchFamily="34" charset="0"/>
                <a:cs typeface="Arial" panose="020B0604020202020204" pitchFamily="34" charset="0"/>
              </a:rPr>
              <a:t>Pokud je v celním prohlášení uvedena jako země původu třetí země (s výjimkou zemí uvedených v příloze III nařízení CBAM), vztahuje se na dovážené zboží oznamovací povinnost. </a:t>
            </a:r>
            <a:endParaRPr lang="cs-CZ" b="1" i="1"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1400" b="1" dirty="0">
                <a:solidFill>
                  <a:srgbClr val="000000"/>
                </a:solidFill>
                <a:latin typeface="Arial" panose="020B0604020202020204" pitchFamily="34" charset="0"/>
                <a:cs typeface="Arial" panose="020B0604020202020204" pitchFamily="34" charset="0"/>
              </a:rPr>
              <a:t>Náš dodavatel usoudil, že v přechodném období nám nemusí uvádět pravý původ zboží a pro veškeré dodané zboží nám uvedl původ zboží jako zemi odeslání SINGAPUR. Je to možné? </a:t>
            </a:r>
            <a:endParaRPr lang="cs-CZ" sz="14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i="1" dirty="0">
                <a:solidFill>
                  <a:srgbClr val="000000"/>
                </a:solidFill>
                <a:latin typeface="Arial" panose="020B0604020202020204" pitchFamily="34" charset="0"/>
                <a:cs typeface="Arial" panose="020B0604020202020204" pitchFamily="34" charset="0"/>
              </a:rPr>
              <a:t>V celním prohlášení musí být vždy uváděn skutečný původ zboží. </a:t>
            </a:r>
          </a:p>
          <a:p>
            <a:pPr marL="285607" indent="-285607">
              <a:buFont typeface="Arial" panose="020B0604020202020204" pitchFamily="34" charset="0"/>
              <a:buChar char="•"/>
              <a:defRPr/>
            </a:pPr>
            <a:r>
              <a:rPr lang="cs-CZ" sz="1400" b="1" dirty="0">
                <a:solidFill>
                  <a:srgbClr val="000000"/>
                </a:solidFill>
                <a:latin typeface="Arial" panose="020B0604020202020204" pitchFamily="34" charset="0"/>
                <a:cs typeface="Arial" panose="020B0604020202020204" pitchFamily="34" charset="0"/>
              </a:rPr>
              <a:t>Jak postupovat v případě, kdy je zástupcem subjektu daňový poradce. Jakým způsobem se přihlásí a v případě, že je zástupcem pro více klientů, přihlašuje se pod svými údaji nebo údaji klienta? </a:t>
            </a:r>
            <a:endParaRPr lang="cs-CZ" sz="14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i="1" dirty="0">
                <a:solidFill>
                  <a:srgbClr val="000000"/>
                </a:solidFill>
                <a:latin typeface="Arial" panose="020B0604020202020204" pitchFamily="34" charset="0"/>
                <a:cs typeface="Arial" panose="020B0604020202020204" pitchFamily="34" charset="0"/>
              </a:rPr>
              <a:t>Pokud bude daňový poradce podávat zprávu CBAM za dovozce, přihlásí se v roli celního zástupce, na kterého byla dovozcem delegována přístupová oprávnění.</a:t>
            </a:r>
          </a:p>
          <a:p>
            <a:pPr marL="285607" indent="-285607">
              <a:buFont typeface="Arial" panose="020B0604020202020204" pitchFamily="34" charset="0"/>
              <a:buChar char="•"/>
              <a:defRPr/>
            </a:pPr>
            <a:r>
              <a:rPr lang="cs-CZ" sz="1400" b="1" dirty="0">
                <a:solidFill>
                  <a:srgbClr val="000000"/>
                </a:solidFill>
                <a:latin typeface="Arial" panose="020B0604020202020204" pitchFamily="34" charset="0"/>
                <a:cs typeface="Arial" panose="020B0604020202020204" pitchFamily="34" charset="0"/>
              </a:rPr>
              <a:t>Pokud není dovozce usazený v EU a při celním řízení spolupracuje s více celními zástupci, může CBAM report podat 1 z vybraných celních zástupců? </a:t>
            </a:r>
          </a:p>
          <a:p>
            <a:pPr marL="742579" lvl="1" indent="-285607">
              <a:buFont typeface="Arial" panose="020B0604020202020204" pitchFamily="34" charset="0"/>
              <a:buChar char="•"/>
              <a:defRPr/>
            </a:pPr>
            <a:r>
              <a:rPr lang="cs-CZ" i="1" dirty="0">
                <a:solidFill>
                  <a:srgbClr val="000000"/>
                </a:solidFill>
                <a:latin typeface="Arial" panose="020B0604020202020204" pitchFamily="34" charset="0"/>
                <a:cs typeface="Arial" panose="020B0604020202020204" pitchFamily="34" charset="0"/>
              </a:rPr>
              <a:t>Pokud není dovozce usazený v EU, stává se oznamujícím deklarantem každý nepřímý celní zástupce, který za zboží tohoto dovozce podal celní prohlášení. Zprávu tedy podá každý nepřímý zástupce za to zboží, za které podal také celní prohlášení.</a:t>
            </a: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Celní záležitosti</a:t>
            </a:r>
          </a:p>
        </p:txBody>
      </p:sp>
    </p:spTree>
    <p:extLst>
      <p:ext uri="{BB962C8B-B14F-4D97-AF65-F5344CB8AC3E}">
        <p14:creationId xmlns:p14="http://schemas.microsoft.com/office/powerpoint/2010/main" val="257582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646078"/>
            <a:ext cx="10050921" cy="4786955"/>
          </a:xfrm>
        </p:spPr>
        <p:txBody>
          <a:bodyPr>
            <a:normAutofit/>
          </a:bodyPr>
          <a:lstStyle/>
          <a:p>
            <a:pPr marL="285607" indent="-285607">
              <a:buFont typeface="Arial" panose="020B0604020202020204" pitchFamily="34" charset="0"/>
              <a:buChar char="•"/>
              <a:defRPr/>
            </a:pPr>
            <a:r>
              <a:rPr lang="cs-CZ" sz="1400" b="1" dirty="0">
                <a:solidFill>
                  <a:srgbClr val="000000"/>
                </a:solidFill>
                <a:latin typeface="Arial" panose="020B0604020202020204" pitchFamily="34" charset="0"/>
                <a:cs typeface="Arial" panose="020B0604020202020204" pitchFamily="34" charset="0"/>
              </a:rPr>
              <a:t>Je nějaký aktuální problém s přihlášením? Nefunguje mi přihlášení, píše to chybné heslo, na koho se obrátit, prosím? Nově se zde objevila také možnost "Czech Republic (EU </a:t>
            </a:r>
            <a:r>
              <a:rPr lang="cs-CZ" sz="1400" b="1" dirty="0" err="1">
                <a:solidFill>
                  <a:srgbClr val="000000"/>
                </a:solidFill>
                <a:latin typeface="Arial" panose="020B0604020202020204" pitchFamily="34" charset="0"/>
                <a:cs typeface="Arial" panose="020B0604020202020204" pitchFamily="34" charset="0"/>
              </a:rPr>
              <a:t>login</a:t>
            </a:r>
            <a:r>
              <a:rPr lang="cs-CZ" sz="1400" b="1" dirty="0">
                <a:solidFill>
                  <a:srgbClr val="000000"/>
                </a:solidFill>
                <a:latin typeface="Arial" panose="020B0604020202020204" pitchFamily="34" charset="0"/>
                <a:cs typeface="Arial" panose="020B0604020202020204" pitchFamily="34" charset="0"/>
              </a:rPr>
              <a:t>)", kde je nutná nová registrace.</a:t>
            </a:r>
            <a:endParaRPr lang="cs-CZ" sz="14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i="1" dirty="0">
                <a:solidFill>
                  <a:srgbClr val="000000"/>
                </a:solidFill>
                <a:latin typeface="Arial" panose="020B0604020202020204" pitchFamily="34" charset="0"/>
                <a:cs typeface="Arial" panose="020B0604020202020204" pitchFamily="34" charset="0"/>
              </a:rPr>
              <a:t>Při výběru země při přihlašování prosím volte možnost Czech Republic (tu kde není EU </a:t>
            </a:r>
            <a:r>
              <a:rPr lang="cs-CZ" i="1" dirty="0" err="1">
                <a:solidFill>
                  <a:srgbClr val="000000"/>
                </a:solidFill>
                <a:latin typeface="Arial" panose="020B0604020202020204" pitchFamily="34" charset="0"/>
                <a:cs typeface="Arial" panose="020B0604020202020204" pitchFamily="34" charset="0"/>
              </a:rPr>
              <a:t>login</a:t>
            </a:r>
            <a:r>
              <a:rPr lang="cs-CZ" i="1" dirty="0">
                <a:solidFill>
                  <a:srgbClr val="000000"/>
                </a:solidFill>
                <a:latin typeface="Arial" panose="020B0604020202020204" pitchFamily="34" charset="0"/>
                <a:cs typeface="Arial" panose="020B0604020202020204" pitchFamily="34" charset="0"/>
              </a:rPr>
              <a:t>). </a:t>
            </a:r>
          </a:p>
          <a:p>
            <a:pPr marL="742579" lvl="1" indent="-285607">
              <a:buFont typeface="Arial" panose="020B0604020202020204" pitchFamily="34" charset="0"/>
              <a:buChar char="•"/>
              <a:defRPr/>
            </a:pPr>
            <a:r>
              <a:rPr lang="cs-CZ" i="1" dirty="0">
                <a:solidFill>
                  <a:srgbClr val="000000"/>
                </a:solidFill>
                <a:latin typeface="Arial" panose="020B0604020202020204" pitchFamily="34" charset="0"/>
                <a:cs typeface="Arial" panose="020B0604020202020204" pitchFamily="34" charset="0"/>
              </a:rPr>
              <a:t>Pokud problémy s přihlašováním přetrvávají, obracejte se prosím na Celní správu ČR (</a:t>
            </a:r>
            <a:r>
              <a:rPr lang="cs-CZ" i="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Reg_uumds@cs.mfcr.cz</a:t>
            </a:r>
            <a:r>
              <a:rPr lang="cs-CZ" i="1" dirty="0">
                <a:solidFill>
                  <a:srgbClr val="000000"/>
                </a:solidFill>
                <a:latin typeface="Arial" panose="020B0604020202020204" pitchFamily="34" charset="0"/>
                <a:cs typeface="Arial" panose="020B0604020202020204" pitchFamily="34" charset="0"/>
              </a:rPr>
              <a:t>)</a:t>
            </a:r>
          </a:p>
          <a:p>
            <a:pPr marL="285607" indent="-285607">
              <a:buFont typeface="Arial" panose="020B0604020202020204" pitchFamily="34" charset="0"/>
              <a:buChar char="•"/>
              <a:defRPr/>
            </a:pPr>
            <a:r>
              <a:rPr lang="cs-CZ" sz="1400" b="1" dirty="0">
                <a:solidFill>
                  <a:srgbClr val="000000"/>
                </a:solidFill>
                <a:latin typeface="Arial" panose="020B0604020202020204" pitchFamily="34" charset="0"/>
                <a:cs typeface="Arial" panose="020B0604020202020204" pitchFamily="34" charset="0"/>
              </a:rPr>
              <a:t>J</a:t>
            </a:r>
            <a:r>
              <a:rPr lang="pl-PL" sz="1400" b="1" dirty="0">
                <a:solidFill>
                  <a:srgbClr val="000000"/>
                </a:solidFill>
                <a:latin typeface="Arial" panose="020B0604020202020204" pitchFamily="34" charset="0"/>
                <a:cs typeface="Arial" panose="020B0604020202020204" pitchFamily="34" charset="0"/>
              </a:rPr>
              <a:t>ak je to s deklarací pro režim AZS - 7326</a:t>
            </a:r>
            <a:r>
              <a:rPr lang="cs-CZ" sz="1400" b="1" dirty="0">
                <a:solidFill>
                  <a:srgbClr val="000000"/>
                </a:solidFill>
                <a:latin typeface="Arial" panose="020B0604020202020204" pitchFamily="34" charset="0"/>
                <a:cs typeface="Arial" panose="020B0604020202020204" pitchFamily="34" charset="0"/>
              </a:rPr>
              <a:t>.</a:t>
            </a:r>
            <a:endParaRPr lang="cs-CZ" sz="14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i="1" dirty="0">
                <a:solidFill>
                  <a:srgbClr val="000000"/>
                </a:solidFill>
                <a:latin typeface="Arial" panose="020B0604020202020204" pitchFamily="34" charset="0"/>
                <a:cs typeface="Arial" panose="020B0604020202020204" pitchFamily="34" charset="0"/>
              </a:rPr>
              <a:t>Pokud je zboží umístěno do režimu aktivního zušlechťovacího styku, oznamovací povinnost zde nevzniká. Ta vzniká až ve chvíli, kdy je CBAM zboží opustí tento režim a je propuštěno do volného oběhu. </a:t>
            </a:r>
            <a:endParaRPr lang="cs-CZ" i="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4"/>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Celní záležitosti</a:t>
            </a:r>
          </a:p>
        </p:txBody>
      </p:sp>
    </p:spTree>
    <p:extLst>
      <p:ext uri="{BB962C8B-B14F-4D97-AF65-F5344CB8AC3E}">
        <p14:creationId xmlns:p14="http://schemas.microsoft.com/office/powerpoint/2010/main" val="239287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10EB906-B027-4E6D-8D70-5070E5E1F3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9632" y="5858293"/>
            <a:ext cx="1369196" cy="1369196"/>
          </a:xfrm>
          <a:prstGeom prst="rect">
            <a:avLst/>
          </a:prstGeom>
        </p:spPr>
      </p:pic>
      <p:sp>
        <p:nvSpPr>
          <p:cNvPr id="5" name="TextovéPole 4">
            <a:extLst>
              <a:ext uri="{FF2B5EF4-FFF2-40B4-BE49-F238E27FC236}">
                <a16:creationId xmlns:a16="http://schemas.microsoft.com/office/drawing/2014/main" id="{01BF3981-FE6B-40FF-91AE-D7FF437CFB54}"/>
              </a:ext>
            </a:extLst>
          </p:cNvPr>
          <p:cNvSpPr txBox="1"/>
          <p:nvPr/>
        </p:nvSpPr>
        <p:spPr bwMode="auto">
          <a:xfrm>
            <a:off x="679501" y="1753870"/>
            <a:ext cx="3770239" cy="493425"/>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392" tIns="45696" rIns="91392" bIns="45696" numCol="1" spcCol="0" rtlCol="0" fromWordArt="0" anchor="t" anchorCtr="0" forceAA="0" compatLnSpc="0">
            <a:spAutoFit/>
          </a:bodyPr>
          <a:lstStyle/>
          <a:p>
            <a:pPr algn="ctr" defTabSz="456971">
              <a:defRPr/>
            </a:pPr>
            <a:r>
              <a:rPr lang="cs-CZ" sz="2399" dirty="0">
                <a:solidFill>
                  <a:schemeClr val="tx1">
                    <a:lumMod val="85000"/>
                    <a:lumOff val="15000"/>
                  </a:schemeClr>
                </a:solidFill>
                <a:latin typeface="Arial" panose="020B0604020202020204" pitchFamily="34" charset="0"/>
                <a:ea typeface="Calibri"/>
                <a:cs typeface="Arial" panose="020B0604020202020204" pitchFamily="34" charset="0"/>
              </a:rPr>
              <a:t>Legislativní dokumenty</a:t>
            </a:r>
            <a:endParaRPr lang="cs-CZ" sz="2399"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6EBD460A-49CF-45AE-912B-3073F3E6AA53}"/>
              </a:ext>
            </a:extLst>
          </p:cNvPr>
          <p:cNvSpPr txBox="1"/>
          <p:nvPr/>
        </p:nvSpPr>
        <p:spPr bwMode="auto">
          <a:xfrm>
            <a:off x="679500" y="4443432"/>
            <a:ext cx="3770239" cy="493425"/>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392" tIns="45696" rIns="91392" bIns="45696" numCol="1" spcCol="0" rtlCol="0" fromWordArt="0" anchor="t" anchorCtr="0" forceAA="0" compatLnSpc="0">
            <a:spAutoFit/>
          </a:bodyPr>
          <a:lstStyle/>
          <a:p>
            <a:pPr algn="ctr" defTabSz="456971">
              <a:defRPr/>
            </a:pPr>
            <a:r>
              <a:rPr lang="cs-CZ" sz="2399" dirty="0">
                <a:solidFill>
                  <a:schemeClr val="tx1">
                    <a:lumMod val="85000"/>
                    <a:lumOff val="15000"/>
                  </a:schemeClr>
                </a:solidFill>
                <a:latin typeface="Arial" panose="020B0604020202020204" pitchFamily="34" charset="0"/>
                <a:ea typeface="Calibri"/>
                <a:cs typeface="Arial" panose="020B0604020202020204" pitchFamily="34" charset="0"/>
              </a:rPr>
              <a:t>Pokyny a manuály</a:t>
            </a:r>
            <a:endParaRPr lang="cs-CZ" sz="2399"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Nadpis 1">
            <a:extLst>
              <a:ext uri="{FF2B5EF4-FFF2-40B4-BE49-F238E27FC236}">
                <a16:creationId xmlns:a16="http://schemas.microsoft.com/office/drawing/2014/main" id="{461C3B2C-03C8-4F0C-BB9E-CDA19CD9CD41}"/>
              </a:ext>
            </a:extLst>
          </p:cNvPr>
          <p:cNvSpPr txBox="1">
            <a:spLocks/>
          </p:cNvSpPr>
          <p:nvPr/>
        </p:nvSpPr>
        <p:spPr>
          <a:xfrm>
            <a:off x="2898928" y="610436"/>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cs-CZ" sz="3198" dirty="0">
                <a:solidFill>
                  <a:prstClr val="white"/>
                </a:solidFill>
                <a:latin typeface="Arial" panose="020B0604020202020204" pitchFamily="34" charset="0"/>
                <a:cs typeface="Arial" panose="020B0604020202020204" pitchFamily="34" charset="0"/>
              </a:rPr>
              <a:t>Zdroje informací</a:t>
            </a:r>
          </a:p>
        </p:txBody>
      </p:sp>
      <p:sp>
        <p:nvSpPr>
          <p:cNvPr id="11" name="TextovéPole 10">
            <a:extLst>
              <a:ext uri="{FF2B5EF4-FFF2-40B4-BE49-F238E27FC236}">
                <a16:creationId xmlns:a16="http://schemas.microsoft.com/office/drawing/2014/main" id="{37D9842C-4193-4F94-9587-324087E87F37}"/>
              </a:ext>
            </a:extLst>
          </p:cNvPr>
          <p:cNvSpPr txBox="1"/>
          <p:nvPr/>
        </p:nvSpPr>
        <p:spPr>
          <a:xfrm>
            <a:off x="679502" y="2639684"/>
            <a:ext cx="5487583" cy="1814937"/>
          </a:xfrm>
          <a:prstGeom prst="rect">
            <a:avLst/>
          </a:prstGeom>
          <a:noFill/>
        </p:spPr>
        <p:txBody>
          <a:bodyPr wrap="square" rtlCol="0">
            <a:spAutoFit/>
          </a:bodyPr>
          <a:lstStyle/>
          <a:p>
            <a:pPr marL="285607" indent="-285607" algn="just" defTabSz="456971">
              <a:buFont typeface="Arial" panose="020B0604020202020204" pitchFamily="34" charset="0"/>
              <a:buChar char="•"/>
            </a:pPr>
            <a:r>
              <a:rPr lang="cs-CZ" sz="1599" b="1" dirty="0">
                <a:solidFill>
                  <a:srgbClr val="000000"/>
                </a:solidFill>
                <a:latin typeface="Arial" panose="020B0604020202020204" pitchFamily="34" charset="0"/>
                <a:ea typeface="Calibri"/>
                <a:cs typeface="Arial" panose="020B0604020202020204" pitchFamily="34" charset="0"/>
              </a:rPr>
              <a:t>Nařízení Evropského parlamentu a Rady (EU) 2023/956</a:t>
            </a:r>
            <a:r>
              <a:rPr lang="cs-CZ" sz="1599" dirty="0">
                <a:solidFill>
                  <a:srgbClr val="000000"/>
                </a:solidFill>
                <a:latin typeface="Arial" panose="020B0604020202020204" pitchFamily="34" charset="0"/>
                <a:ea typeface="Calibri"/>
                <a:cs typeface="Arial" panose="020B0604020202020204" pitchFamily="34" charset="0"/>
              </a:rPr>
              <a:t>, kterým se zavádí mechanismus uhlíkového vyrovnání na hranicích</a:t>
            </a:r>
          </a:p>
          <a:p>
            <a:pPr marL="285607" indent="-285607" algn="just" defTabSz="456971">
              <a:buFont typeface="Arial" panose="020B0604020202020204" pitchFamily="34" charset="0"/>
              <a:buChar char="•"/>
            </a:pPr>
            <a:r>
              <a:rPr lang="cs-CZ" sz="1599" b="1" dirty="0">
                <a:solidFill>
                  <a:srgbClr val="000000"/>
                </a:solidFill>
                <a:latin typeface="Arial" panose="020B0604020202020204" pitchFamily="34" charset="0"/>
                <a:ea typeface="Calibri"/>
                <a:cs typeface="Arial" panose="020B0604020202020204" pitchFamily="34" charset="0"/>
              </a:rPr>
              <a:t>Prováděcího nařízení Komise (EU) 2023/1773</a:t>
            </a:r>
            <a:r>
              <a:rPr lang="cs-CZ" sz="1599" dirty="0">
                <a:solidFill>
                  <a:srgbClr val="000000"/>
                </a:solidFill>
                <a:latin typeface="Arial" panose="020B0604020202020204" pitchFamily="34" charset="0"/>
                <a:ea typeface="Calibri"/>
                <a:cs typeface="Arial" panose="020B0604020202020204" pitchFamily="34" charset="0"/>
              </a:rPr>
              <a:t>, kterým se stanoví pravidla během přechodného období</a:t>
            </a:r>
          </a:p>
          <a:p>
            <a:pPr marL="285607" indent="-285607" defTabSz="456971">
              <a:buFont typeface="Arial" panose="020B0604020202020204" pitchFamily="34" charset="0"/>
              <a:buChar char="•"/>
            </a:pPr>
            <a:endParaRPr lang="cs-CZ" sz="1399" dirty="0">
              <a:solidFill>
                <a:srgbClr val="000000"/>
              </a:solidFill>
              <a:latin typeface="Arial" panose="020B0604020202020204" pitchFamily="34" charset="0"/>
              <a:cs typeface="Arial" panose="020B0604020202020204" pitchFamily="34" charset="0"/>
            </a:endParaRPr>
          </a:p>
          <a:p>
            <a:pPr marL="285607" indent="-285607" defTabSz="456971">
              <a:buFont typeface="Arial" panose="020B0604020202020204" pitchFamily="34" charset="0"/>
              <a:buChar char="•"/>
            </a:pPr>
            <a:endParaRPr lang="cs-CZ" sz="1799" dirty="0">
              <a:solidFill>
                <a:srgbClr val="000000"/>
              </a:solidFill>
              <a:latin typeface="Barlow"/>
            </a:endParaRPr>
          </a:p>
        </p:txBody>
      </p:sp>
      <p:sp>
        <p:nvSpPr>
          <p:cNvPr id="13" name="TextovéPole 12">
            <a:extLst>
              <a:ext uri="{FF2B5EF4-FFF2-40B4-BE49-F238E27FC236}">
                <a16:creationId xmlns:a16="http://schemas.microsoft.com/office/drawing/2014/main" id="{F2EE334C-79BB-4591-9BC5-93D8C283EE28}"/>
              </a:ext>
            </a:extLst>
          </p:cNvPr>
          <p:cNvSpPr txBox="1"/>
          <p:nvPr/>
        </p:nvSpPr>
        <p:spPr>
          <a:xfrm>
            <a:off x="679501" y="5177679"/>
            <a:ext cx="5487583" cy="1568843"/>
          </a:xfrm>
          <a:prstGeom prst="rect">
            <a:avLst/>
          </a:prstGeom>
          <a:noFill/>
        </p:spPr>
        <p:txBody>
          <a:bodyPr wrap="square" rtlCol="0">
            <a:spAutoFit/>
          </a:bodyPr>
          <a:lstStyle/>
          <a:p>
            <a:pPr marL="261719" indent="-261719" defTabSz="456971">
              <a:buFont typeface="Arial"/>
              <a:buChar char="•"/>
              <a:defRPr/>
            </a:pPr>
            <a:r>
              <a:rPr lang="cs-CZ" sz="1599" dirty="0">
                <a:solidFill>
                  <a:srgbClr val="000000"/>
                </a:solidFill>
                <a:latin typeface="Arial" panose="020B0604020202020204" pitchFamily="34" charset="0"/>
                <a:cs typeface="Arial" panose="020B0604020202020204" pitchFamily="34" charset="0"/>
              </a:rPr>
              <a:t>Pokyny pro provádění CBAM pro dovozce zboží do EU</a:t>
            </a:r>
          </a:p>
          <a:p>
            <a:pPr marL="261719" indent="-261719" defTabSz="456971">
              <a:buFont typeface="Arial"/>
              <a:buChar char="•"/>
              <a:defRPr/>
            </a:pPr>
            <a:r>
              <a:rPr lang="cs-CZ" sz="1599" dirty="0">
                <a:solidFill>
                  <a:srgbClr val="000000"/>
                </a:solidFill>
                <a:latin typeface="Arial" panose="020B0604020202020204" pitchFamily="34" charset="0"/>
                <a:cs typeface="Arial" panose="020B0604020202020204" pitchFamily="34" charset="0"/>
              </a:rPr>
              <a:t>Pokyny pro provádění CBAM pro provozovatele zařízení mimo EU</a:t>
            </a:r>
          </a:p>
          <a:p>
            <a:pPr marL="261719" indent="-261719" defTabSz="456971">
              <a:buFont typeface="Arial"/>
              <a:buChar char="•"/>
              <a:defRPr/>
            </a:pPr>
            <a:r>
              <a:rPr lang="cs-CZ" sz="1599" dirty="0">
                <a:solidFill>
                  <a:srgbClr val="000000"/>
                </a:solidFill>
                <a:latin typeface="Arial" panose="020B0604020202020204" pitchFamily="34" charset="0"/>
                <a:cs typeface="Arial" panose="020B0604020202020204" pitchFamily="34" charset="0"/>
              </a:rPr>
              <a:t>Manuál (uživatelská příručka) k portálu deklarantů </a:t>
            </a:r>
          </a:p>
          <a:p>
            <a:pPr marL="285607" indent="-285607" defTabSz="456971">
              <a:buFont typeface="Arial" panose="020B0604020202020204" pitchFamily="34" charset="0"/>
              <a:buChar char="•"/>
            </a:pPr>
            <a:endParaRPr lang="cs-CZ" sz="1399" dirty="0">
              <a:solidFill>
                <a:srgbClr val="000000"/>
              </a:solidFill>
              <a:latin typeface="Arial" panose="020B0604020202020204" pitchFamily="34" charset="0"/>
              <a:cs typeface="Arial" panose="020B0604020202020204" pitchFamily="34" charset="0"/>
            </a:endParaRPr>
          </a:p>
          <a:p>
            <a:pPr marL="285607" indent="-285607" defTabSz="456971">
              <a:buFont typeface="Arial" panose="020B0604020202020204" pitchFamily="34" charset="0"/>
              <a:buChar char="•"/>
            </a:pPr>
            <a:endParaRPr lang="cs-CZ" sz="1799" dirty="0">
              <a:solidFill>
                <a:srgbClr val="000000"/>
              </a:solidFill>
              <a:latin typeface="Barlow"/>
            </a:endParaRPr>
          </a:p>
        </p:txBody>
      </p:sp>
      <p:pic>
        <p:nvPicPr>
          <p:cNvPr id="2" name="Obrázek 1">
            <a:extLst>
              <a:ext uri="{FF2B5EF4-FFF2-40B4-BE49-F238E27FC236}">
                <a16:creationId xmlns:a16="http://schemas.microsoft.com/office/drawing/2014/main" id="{B8B11477-3AE8-49EC-A4F0-6F110168C719}"/>
              </a:ext>
            </a:extLst>
          </p:cNvPr>
          <p:cNvPicPr>
            <a:picLocks noChangeAspect="1"/>
          </p:cNvPicPr>
          <p:nvPr/>
        </p:nvPicPr>
        <p:blipFill>
          <a:blip r:embed="rId3"/>
          <a:stretch>
            <a:fillRect/>
          </a:stretch>
        </p:blipFill>
        <p:spPr>
          <a:xfrm>
            <a:off x="7299707" y="1955259"/>
            <a:ext cx="4484812" cy="3784060"/>
          </a:xfrm>
          <a:prstGeom prst="rect">
            <a:avLst/>
          </a:prstGeom>
        </p:spPr>
      </p:pic>
    </p:spTree>
    <p:extLst>
      <p:ext uri="{BB962C8B-B14F-4D97-AF65-F5344CB8AC3E}">
        <p14:creationId xmlns:p14="http://schemas.microsoft.com/office/powerpoint/2010/main" val="2771829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646078"/>
            <a:ext cx="10050921" cy="4786955"/>
          </a:xfrm>
        </p:spPr>
        <p:txBody>
          <a:bodyPr>
            <a:normAutofit fontScale="85000" lnSpcReduction="10000"/>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Mohu se optat, proč HS </a:t>
            </a:r>
            <a:r>
              <a:rPr lang="cs-CZ" sz="1500" b="1" dirty="0" err="1">
                <a:solidFill>
                  <a:srgbClr val="000000"/>
                </a:solidFill>
                <a:latin typeface="Arial" panose="020B0604020202020204" pitchFamily="34" charset="0"/>
                <a:cs typeface="Arial" panose="020B0604020202020204" pitchFamily="34" charset="0"/>
              </a:rPr>
              <a:t>kod</a:t>
            </a:r>
            <a:r>
              <a:rPr lang="cs-CZ" sz="1500" b="1" dirty="0">
                <a:solidFill>
                  <a:srgbClr val="000000"/>
                </a:solidFill>
                <a:latin typeface="Arial" panose="020B0604020202020204" pitchFamily="34" charset="0"/>
                <a:cs typeface="Arial" panose="020B0604020202020204" pitchFamily="34" charset="0"/>
              </a:rPr>
              <a:t> 732020 - pružiny nejsou součástí CBAM? Je k tomu nějaký speciální důvod?</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Zboží, na něž se vztahuje CBAM nařízení, bylo vybráno po vyhodnocení Evropskou komisí. Při výběru byly vzaty v potaz zejména základní materiály a základní produkty, na něž se vztahuje systém EU ETS, s cílem zajistit, aby emise obsažené ve výrobcích náročných na emise dovážených do Unie podléhaly z hlediska stanovení ceny uhlíku stejným podmínkám jako produkty vyrobené v Unii, a zmírnily tím riziko úniku uhlíku. </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Relevantními kritérii pro zúžení výběru zboží bylo: za prvé, význam odvětví z hlediska emisí, zejména zda je dané odvětví jedním z největších celkových producentů emisí skleníkových plynů; za druhé, skutečnost, že danému odvětví hrozí značné riziko úniku uhlíku (intenzita emisí uhlíku, intenzita obchodu) a za třetí, omezení složitosti a administrativní zátěže. </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Na konci přechodné období může dojít k rozšíření CBAM na další produkty.</a:t>
            </a:r>
            <a:endParaRPr lang="cs-CZ" sz="1500" i="1"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Můžete prosím konkrétně uvést vyplnění např. </a:t>
            </a:r>
            <a:r>
              <a:rPr lang="cs-CZ" sz="1500" b="1" dirty="0" err="1">
                <a:solidFill>
                  <a:srgbClr val="000000"/>
                </a:solidFill>
                <a:latin typeface="Arial" panose="020B0604020202020204" pitchFamily="34" charset="0"/>
                <a:cs typeface="Arial" panose="020B0604020202020204" pitchFamily="34" charset="0"/>
              </a:rPr>
              <a:t>náhr</a:t>
            </a:r>
            <a:r>
              <a:rPr lang="cs-CZ" sz="1500" b="1" dirty="0">
                <a:solidFill>
                  <a:srgbClr val="000000"/>
                </a:solidFill>
                <a:latin typeface="Arial" panose="020B0604020202020204" pitchFamily="34" charset="0"/>
                <a:cs typeface="Arial" panose="020B0604020202020204" pitchFamily="34" charset="0"/>
              </a:rPr>
              <a:t>. dílu s CN </a:t>
            </a:r>
            <a:r>
              <a:rPr lang="cs-CZ" sz="1500" b="1" dirty="0" err="1">
                <a:solidFill>
                  <a:srgbClr val="000000"/>
                </a:solidFill>
                <a:latin typeface="Arial" panose="020B0604020202020204" pitchFamily="34" charset="0"/>
                <a:cs typeface="Arial" panose="020B0604020202020204" pitchFamily="34" charset="0"/>
              </a:rPr>
              <a:t>kodem</a:t>
            </a:r>
            <a:r>
              <a:rPr lang="cs-CZ" sz="1500" b="1" dirty="0">
                <a:solidFill>
                  <a:srgbClr val="000000"/>
                </a:solidFill>
                <a:latin typeface="Arial" panose="020B0604020202020204" pitchFamily="34" charset="0"/>
                <a:cs typeface="Arial" panose="020B0604020202020204" pitchFamily="34" charset="0"/>
              </a:rPr>
              <a:t>: 870870990018 v počtu 5ks. </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latin typeface="Arial" panose="020B0604020202020204" pitchFamily="34" charset="0"/>
                <a:cs typeface="Arial" panose="020B0604020202020204" pitchFamily="34" charset="0"/>
              </a:rPr>
              <a:t>Toto zboží není uvedeno v příloze I nařízení 2023/956 CBAM, povinnost vykazovat se tedy na toto zboží nevztahuje. </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Jak prosím vykazovat díl (dodané zboží) když je složen z několika materiálů? Jde třeba o palivový senzor, kde je měď v kabelech, obal je z hliníku, držáky a ucpávky z plastu. </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Relevantní je pod jakým KN kódem dané zboží dovážíte. CBAM se vztahuje pouze na výrobky, které dle jejich KN kódů jsou uvedeny v příloze I nařízení 2023/956 CBAM.</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Dovážíme výrobek v celní nomenklatuře pod kódem 8475.90.90.00 takto ho dovážíme již několik let. Vztahuje se podle vás na nás reporting CBAM ?</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Nevztahuje, CBAM se vztahuje pouze na zboží, které dle jeho KN kódů je uvedeno v příloze I nařízení 2023/956 CBAM.</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Pokud například šroubky, které také spadají pod povinnost hlášení budou na faktuře uvedeny jako „free </a:t>
            </a:r>
            <a:r>
              <a:rPr lang="cs-CZ" sz="1500" b="1" dirty="0" err="1">
                <a:solidFill>
                  <a:srgbClr val="000000"/>
                </a:solidFill>
                <a:latin typeface="Arial" panose="020B0604020202020204" pitchFamily="34" charset="0"/>
                <a:cs typeface="Arial" panose="020B0604020202020204" pitchFamily="34" charset="0"/>
              </a:rPr>
              <a:t>of</a:t>
            </a:r>
            <a:r>
              <a:rPr lang="cs-CZ" sz="1500" b="1" dirty="0">
                <a:solidFill>
                  <a:srgbClr val="000000"/>
                </a:solidFill>
                <a:latin typeface="Arial" panose="020B0604020202020204" pitchFamily="34" charset="0"/>
                <a:cs typeface="Arial" panose="020B0604020202020204" pitchFamily="34" charset="0"/>
              </a:rPr>
              <a:t> chargé“, musíme také hlásit? A jak?</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Pokud Vámi dovážené zboží spadá pod zboží CBAM dle přílohy I nařízení 2023/956 CBAM, oznamovací povinnost se na Vás vztahuje. Výjimka platí pouze pro zásilky, u nichž celková vnitřní hodnota zboží CBAM nepřesahuje 150 EUR. </a:t>
            </a: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Jaké zboží spadá do CBAM?</a:t>
            </a:r>
          </a:p>
        </p:txBody>
      </p:sp>
    </p:spTree>
    <p:extLst>
      <p:ext uri="{BB962C8B-B14F-4D97-AF65-F5344CB8AC3E}">
        <p14:creationId xmlns:p14="http://schemas.microsoft.com/office/powerpoint/2010/main" val="1946259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646078"/>
            <a:ext cx="10050921" cy="5072774"/>
          </a:xfrm>
        </p:spPr>
        <p:txBody>
          <a:bodyPr>
            <a:normAutofit fontScale="92500" lnSpcReduction="10000"/>
          </a:bodyPr>
          <a:lstStyle/>
          <a:p>
            <a:pPr marL="285607" indent="-285607">
              <a:buFont typeface="Arial" panose="020B0604020202020204" pitchFamily="34" charset="0"/>
              <a:buChar char="•"/>
              <a:defRPr/>
            </a:pPr>
            <a:r>
              <a:rPr lang="cs-CZ" b="1" dirty="0">
                <a:solidFill>
                  <a:srgbClr val="000000"/>
                </a:solidFill>
                <a:latin typeface="Arial" panose="020B0604020202020204" pitchFamily="34" charset="0"/>
                <a:cs typeface="Arial" panose="020B0604020202020204" pitchFamily="34" charset="0"/>
              </a:rPr>
              <a:t>Vyplňuje se do CBAM hlášení zboží z Anglie, které prodejce nakoupil v EU - Polsko. Je nutné dokládat původ zboží?</a:t>
            </a:r>
            <a:endParaRPr lang="cs-CZ"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600" i="1" dirty="0">
                <a:solidFill>
                  <a:srgbClr val="000000"/>
                </a:solidFill>
                <a:latin typeface="Arial" panose="020B0604020202020204" pitchFamily="34" charset="0"/>
                <a:cs typeface="Arial" panose="020B0604020202020204" pitchFamily="34" charset="0"/>
              </a:rPr>
              <a:t>Původ zboží se dokládá v celním prohlášení. Pokud je zboží původem z EU (nebo zemí dle přílohy III nařízení 2023/956), nevztahuje se na něj oznamovací povinnost. Je to proto, že v rámci EU již výrobci platí za své emise prostřednictvím emisního obchodování. Smyslem CBAM bude vystavit této ceně za emise také dovozy zboží s původem mimo EU.</a:t>
            </a:r>
            <a:endParaRPr lang="cs-CZ" sz="1600" i="1"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b="1" dirty="0">
                <a:solidFill>
                  <a:srgbClr val="000000"/>
                </a:solidFill>
                <a:latin typeface="Arial" panose="020B0604020202020204" pitchFamily="34" charset="0"/>
                <a:cs typeface="Arial" panose="020B0604020202020204" pitchFamily="34" charset="0"/>
              </a:rPr>
              <a:t>Pokud nakupujeme zboží v Německu u mateřské společnosti, odpadá nám tato povinnost? </a:t>
            </a:r>
            <a:endParaRPr lang="cs-CZ"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600" i="1" dirty="0">
                <a:solidFill>
                  <a:srgbClr val="000000"/>
                </a:solidFill>
                <a:latin typeface="Arial" panose="020B0604020202020204" pitchFamily="34" charset="0"/>
                <a:cs typeface="Arial" panose="020B0604020202020204" pitchFamily="34" charset="0"/>
              </a:rPr>
              <a:t>Záleží jaký je původ tohoto zboží. Pokud propouštíte do volného oběhu zboží původem v EU, CBAM povinnost se na něj nevztahuje. </a:t>
            </a:r>
          </a:p>
          <a:p>
            <a:pPr marL="285607" indent="-285607">
              <a:buFont typeface="Arial" panose="020B0604020202020204" pitchFamily="34" charset="0"/>
              <a:buChar char="•"/>
              <a:defRPr/>
            </a:pPr>
            <a:r>
              <a:rPr lang="cs-CZ" b="1" dirty="0">
                <a:solidFill>
                  <a:srgbClr val="000000"/>
                </a:solidFill>
                <a:latin typeface="Arial" panose="020B0604020202020204" pitchFamily="34" charset="0"/>
                <a:cs typeface="Arial" panose="020B0604020202020204" pitchFamily="34" charset="0"/>
              </a:rPr>
              <a:t>V případě, že dodavatel je český výrobce elektřiny a používáme ji při výrobě např. EPET. Musíme zjišťovat, odkud výrobce elektřinu získal a podávat zprávu?</a:t>
            </a:r>
            <a:endParaRPr lang="cs-CZ"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600" i="1" dirty="0">
                <a:solidFill>
                  <a:srgbClr val="000000"/>
                </a:solidFill>
                <a:latin typeface="Arial" panose="020B0604020202020204" pitchFamily="34" charset="0"/>
                <a:cs typeface="Arial" panose="020B0604020202020204" pitchFamily="34" charset="0"/>
              </a:rPr>
              <a:t>Oznamujícím deklarantem, a tedy tím kdo je odpovědný za plnění oznamovací povinnosti, je v případě dovozu elektřiny jako zboží osoba uvedena jako dovozce v celním prohlášení. Odchylně od toho a dle čl. 5 odst. 4  nařízení CBAM, je-li přenosová kapacita pro dovoz elektřiny přidělena prostřednictvím explicitního přidělení kapacity, považuje se osoba, které byla kapacita pro dovoz přidělena a která tuto kapacitu nominuje pro dovoz, pro účely tohoto nařízení za oznamujícího deklaranta pro CBAM v členském státě, v němž tato osoba deklaruje dovoz elektřiny v celním prohlášení. </a:t>
            </a:r>
          </a:p>
          <a:p>
            <a:pPr marL="285607" indent="-285607">
              <a:buFont typeface="Arial" panose="020B0604020202020204" pitchFamily="34" charset="0"/>
              <a:buChar char="•"/>
              <a:defRPr/>
            </a:pPr>
            <a:r>
              <a:rPr lang="cs-CZ" b="1" dirty="0">
                <a:solidFill>
                  <a:srgbClr val="000000"/>
                </a:solidFill>
                <a:latin typeface="Arial" panose="020B0604020202020204" pitchFamily="34" charset="0"/>
                <a:cs typeface="Arial" panose="020B0604020202020204" pitchFamily="34" charset="0"/>
              </a:rPr>
              <a:t>Pokud například šroubky, které také spadají pod povinnost hlášení budou na faktuře uvedeny jako „free </a:t>
            </a:r>
            <a:r>
              <a:rPr lang="cs-CZ" b="1" dirty="0" err="1">
                <a:solidFill>
                  <a:srgbClr val="000000"/>
                </a:solidFill>
                <a:latin typeface="Arial" panose="020B0604020202020204" pitchFamily="34" charset="0"/>
                <a:cs typeface="Arial" panose="020B0604020202020204" pitchFamily="34" charset="0"/>
              </a:rPr>
              <a:t>of</a:t>
            </a:r>
            <a:r>
              <a:rPr lang="cs-CZ" b="1" dirty="0">
                <a:solidFill>
                  <a:srgbClr val="000000"/>
                </a:solidFill>
                <a:latin typeface="Arial" panose="020B0604020202020204" pitchFamily="34" charset="0"/>
                <a:cs typeface="Arial" panose="020B0604020202020204" pitchFamily="34" charset="0"/>
              </a:rPr>
              <a:t> chargé“, musíme také hlásit? A jak?</a:t>
            </a:r>
          </a:p>
          <a:p>
            <a:pPr marL="742579" lvl="1" indent="-285607">
              <a:buFont typeface="Arial" panose="020B0604020202020204" pitchFamily="34" charset="0"/>
              <a:buChar char="•"/>
              <a:defRPr/>
            </a:pPr>
            <a:r>
              <a:rPr lang="cs-CZ" sz="1600" i="1" dirty="0">
                <a:solidFill>
                  <a:srgbClr val="000000"/>
                </a:solidFill>
                <a:latin typeface="Arial" panose="020B0604020202020204" pitchFamily="34" charset="0"/>
                <a:cs typeface="Arial" panose="020B0604020202020204" pitchFamily="34" charset="0"/>
              </a:rPr>
              <a:t>Pokud Vámi dovážené zboží spadá pod zboží CBAM dle přílohy I nařízení 2023/956 CBAM, oznamovací povinnost se na Vás vztahuje. Výjimka platí pouze pro zásilky, u nichž celková vnitřní hodnota zboží CBAM nepřesahuje 150 EUR</a:t>
            </a:r>
            <a:r>
              <a:rPr lang="cs-CZ" sz="1500" i="1" dirty="0">
                <a:solidFill>
                  <a:srgbClr val="000000"/>
                </a:solidFill>
                <a:latin typeface="Arial" panose="020B0604020202020204" pitchFamily="34" charset="0"/>
                <a:cs typeface="Arial" panose="020B0604020202020204" pitchFamily="34" charset="0"/>
              </a:rPr>
              <a:t>. </a:t>
            </a: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Původ zboží</a:t>
            </a:r>
          </a:p>
        </p:txBody>
      </p:sp>
    </p:spTree>
    <p:extLst>
      <p:ext uri="{BB962C8B-B14F-4D97-AF65-F5344CB8AC3E}">
        <p14:creationId xmlns:p14="http://schemas.microsoft.com/office/powerpoint/2010/main" val="39378744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490870"/>
            <a:ext cx="10050921" cy="5218043"/>
          </a:xfrm>
        </p:spPr>
        <p:txBody>
          <a:bodyPr>
            <a:normAutofit fontScale="92500" lnSpcReduction="10000"/>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Opravdu nebude možné např. pro nekomunikující dodavatele od kterých nebude možné CBAM data získat použít defaultní hodnoty. Do budoucna mohu už od tohoto dodavatele neodebírat, ale s realizovanou zásilkou již zpětně nic neudělám.</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Standardní hodnoty pro určení 100 % obsažených emisí je možné dle prováděcího nařízení Komise 2023/1773 použít pouze pro zboží dovezené do konce června 2024. Poté je pro splnění oznamovací povinnosti potřeba hlásit údaje skutečně výrobcem vypočítané. Nesplnění oznamovací povinnosti může vést k pokutám. </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Co se stane, pokud se nám nepodaří získat kompletní a správná data od dodavatelů v daném termínu pro reporting za Q3? Jsou zde nějaké právní následky? </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Pro dovozy od 30. června je pro splnění oznamovací povinnosti dle prováděcího nařízení Komise 2023/1773 potřeba hlásit údaje o obsažených emisích ve zboží skutečně výrobcem vypočítané. Nesplnění oznamovací povinnosti může vést k pokutám.</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Máme problém s dodavateli, abychom od nich získali přehled o vyprodukovaných emisí, v podstatě neví, co po nich žádáme a tvrdí, že ostatní zákazníci to po nich nevyžadují. Jak tedy získat ty informace? / Dodavatel neví, co chceme za data, není schopen nám je zaslat a tvrdí, že ostatní evropské země po něm nic takového nechtějí.</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Pravidla pro dovoz CBAM zboží a oznamovací povinnost pro oznamující deklaranty platí stejná napříč všemi zeměmi EU. Je tedy možné, že nejste jediný dovozce do EU, který od daného obchodníka nakupuje. Pokud daný obchodník bude dále chtít dodávat své CBAM zboží do EU, bude s Vámi a dalšími dovozci data od výrobce muset komunikovat. </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Pro výrobce ze třetích zemí platí do konce roku 2024 flexibilita, která jim umožňuje pro určení emisí namísto pravidel EU určené prováděcím nařízením Komise 2023/1773 použít metodu, kterou ve své zemi k určení emisí již používají. Ať už použijí metodu vlastní nebo dle pravidel EU, je třeba aby s Vámi potřebné údaje o emisích komunikovali. Předávání těchto informací si můžete zavést například jako smluvní podmínku. Výrobce by měl být informován, že pokud informace odmítne poskytnout, může dojít ze strany dovozců i ke změně dodavatele. Pokud zboží odebíráte od </a:t>
            </a:r>
            <a:r>
              <a:rPr lang="cs-CZ" sz="1500" i="1" dirty="0" err="1">
                <a:solidFill>
                  <a:srgbClr val="000000"/>
                </a:solidFill>
                <a:latin typeface="Arial" panose="020B0604020202020204" pitchFamily="34" charset="0"/>
                <a:cs typeface="Arial" panose="020B0604020202020204" pitchFamily="34" charset="0"/>
              </a:rPr>
              <a:t>přeprodejce</a:t>
            </a:r>
            <a:r>
              <a:rPr lang="cs-CZ" sz="1500" i="1" dirty="0">
                <a:solidFill>
                  <a:srgbClr val="000000"/>
                </a:solidFill>
                <a:latin typeface="Arial" panose="020B0604020202020204" pitchFamily="34" charset="0"/>
                <a:cs typeface="Arial" panose="020B0604020202020204" pitchFamily="34" charset="0"/>
              </a:rPr>
              <a:t>, bude nutné zjistit si výrobce Vámi dováženého zboží a komunikovat s ním a nebo zprostředkovaně získávat data od </a:t>
            </a:r>
            <a:r>
              <a:rPr lang="cs-CZ" sz="1500" i="1" dirty="0" err="1">
                <a:solidFill>
                  <a:srgbClr val="000000"/>
                </a:solidFill>
                <a:latin typeface="Arial" panose="020B0604020202020204" pitchFamily="34" charset="0"/>
                <a:cs typeface="Arial" panose="020B0604020202020204" pitchFamily="34" charset="0"/>
              </a:rPr>
              <a:t>přeprodejce</a:t>
            </a:r>
            <a:r>
              <a:rPr lang="cs-CZ" sz="1500" i="1" dirty="0">
                <a:solidFill>
                  <a:srgbClr val="000000"/>
                </a:solidFill>
                <a:latin typeface="Arial" panose="020B0604020202020204" pitchFamily="34" charset="0"/>
                <a:cs typeface="Arial" panose="020B0604020202020204" pitchFamily="34" charset="0"/>
              </a:rPr>
              <a:t>. </a:t>
            </a:r>
          </a:p>
          <a:p>
            <a:pPr marL="742579" lvl="1" indent="-285607">
              <a:buFont typeface="Arial" panose="020B0604020202020204" pitchFamily="34" charset="0"/>
              <a:buChar char="•"/>
              <a:defRPr/>
            </a:pPr>
            <a:endParaRPr lang="cs-CZ" sz="1500" i="1"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Komunikace s výrobcem</a:t>
            </a:r>
          </a:p>
        </p:txBody>
      </p:sp>
    </p:spTree>
    <p:extLst>
      <p:ext uri="{BB962C8B-B14F-4D97-AF65-F5344CB8AC3E}">
        <p14:creationId xmlns:p14="http://schemas.microsoft.com/office/powerpoint/2010/main" val="3485088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96672" y="1675742"/>
            <a:ext cx="5845697" cy="4786955"/>
          </a:xfrm>
        </p:spPr>
        <p:txBody>
          <a:bodyPr>
            <a:normAutofit/>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Bylo by možné poslat link na jednoduchý dokument s požadavky komise, který bych mohl poslat dodavateli aby měl jasnou představu co se po něm chce?</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Na stránkách EK </a:t>
            </a:r>
            <a:r>
              <a:rPr lang="cs-CZ" sz="1500" i="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https://taxation-customs.ec.europa.eu/carbon-border-adjustment-mechanism_en</a:t>
            </a:r>
            <a:r>
              <a:rPr lang="cs-CZ" sz="1500" i="1" dirty="0">
                <a:solidFill>
                  <a:srgbClr val="0070C0"/>
                </a:solidFill>
                <a:latin typeface="Arial" panose="020B0604020202020204" pitchFamily="34" charset="0"/>
                <a:cs typeface="Arial" panose="020B0604020202020204" pitchFamily="34" charset="0"/>
              </a:rPr>
              <a:t>  </a:t>
            </a:r>
            <a:r>
              <a:rPr lang="cs-CZ" sz="1500" i="1" dirty="0">
                <a:solidFill>
                  <a:srgbClr val="000000"/>
                </a:solidFill>
                <a:latin typeface="Arial" panose="020B0604020202020204" pitchFamily="34" charset="0"/>
                <a:cs typeface="Arial" panose="020B0604020202020204" pitchFamily="34" charset="0"/>
              </a:rPr>
              <a:t>je v sekci </a:t>
            </a:r>
            <a:r>
              <a:rPr lang="cs-CZ" sz="1500" i="1" dirty="0" err="1">
                <a:solidFill>
                  <a:srgbClr val="000000"/>
                </a:solidFill>
                <a:latin typeface="Arial" panose="020B0604020202020204" pitchFamily="34" charset="0"/>
                <a:cs typeface="Arial" panose="020B0604020202020204" pitchFamily="34" charset="0"/>
              </a:rPr>
              <a:t>Guidance</a:t>
            </a:r>
            <a:r>
              <a:rPr lang="cs-CZ" sz="1500" i="1" dirty="0">
                <a:solidFill>
                  <a:srgbClr val="000000"/>
                </a:solidFill>
                <a:latin typeface="Arial" panose="020B0604020202020204" pitchFamily="34" charset="0"/>
                <a:cs typeface="Arial" panose="020B0604020202020204" pitchFamily="34" charset="0"/>
              </a:rPr>
              <a:t> k dispozici dokument „</a:t>
            </a:r>
            <a:r>
              <a:rPr lang="cs-CZ" sz="1500" i="1" dirty="0" err="1">
                <a:solidFill>
                  <a:srgbClr val="000000"/>
                </a:solidFill>
                <a:latin typeface="Arial" panose="020B0604020202020204" pitchFamily="34" charset="0"/>
                <a:cs typeface="Arial" panose="020B0604020202020204" pitchFamily="34" charset="0"/>
              </a:rPr>
              <a:t>Guidance</a:t>
            </a:r>
            <a:r>
              <a:rPr lang="cs-CZ" sz="1500" i="1" dirty="0">
                <a:solidFill>
                  <a:srgbClr val="000000"/>
                </a:solidFill>
                <a:latin typeface="Arial" panose="020B0604020202020204" pitchFamily="34" charset="0"/>
                <a:cs typeface="Arial" panose="020B0604020202020204" pitchFamily="34" charset="0"/>
              </a:rPr>
              <a:t> </a:t>
            </a:r>
            <a:r>
              <a:rPr lang="cs-CZ" sz="1500" i="1" dirty="0" err="1">
                <a:solidFill>
                  <a:srgbClr val="000000"/>
                </a:solidFill>
                <a:latin typeface="Arial" panose="020B0604020202020204" pitchFamily="34" charset="0"/>
                <a:cs typeface="Arial" panose="020B0604020202020204" pitchFamily="34" charset="0"/>
              </a:rPr>
              <a:t>document</a:t>
            </a:r>
            <a:r>
              <a:rPr lang="cs-CZ" sz="1500" i="1" dirty="0">
                <a:solidFill>
                  <a:srgbClr val="000000"/>
                </a:solidFill>
                <a:latin typeface="Arial" panose="020B0604020202020204" pitchFamily="34" charset="0"/>
                <a:cs typeface="Arial" panose="020B0604020202020204" pitchFamily="34" charset="0"/>
              </a:rPr>
              <a:t> on CBAM </a:t>
            </a:r>
            <a:r>
              <a:rPr lang="cs-CZ" sz="1500" i="1" dirty="0" err="1">
                <a:solidFill>
                  <a:srgbClr val="000000"/>
                </a:solidFill>
                <a:latin typeface="Arial" panose="020B0604020202020204" pitchFamily="34" charset="0"/>
                <a:cs typeface="Arial" panose="020B0604020202020204" pitchFamily="34" charset="0"/>
              </a:rPr>
              <a:t>implementation</a:t>
            </a:r>
            <a:r>
              <a:rPr lang="cs-CZ" sz="1500" i="1" dirty="0">
                <a:solidFill>
                  <a:srgbClr val="000000"/>
                </a:solidFill>
                <a:latin typeface="Arial" panose="020B0604020202020204" pitchFamily="34" charset="0"/>
                <a:cs typeface="Arial" panose="020B0604020202020204" pitchFamily="34" charset="0"/>
              </a:rPr>
              <a:t> </a:t>
            </a:r>
            <a:r>
              <a:rPr lang="cs-CZ" sz="1500" i="1" dirty="0" err="1">
                <a:solidFill>
                  <a:srgbClr val="000000"/>
                </a:solidFill>
                <a:latin typeface="Arial" panose="020B0604020202020204" pitchFamily="34" charset="0"/>
                <a:cs typeface="Arial" panose="020B0604020202020204" pitchFamily="34" charset="0"/>
              </a:rPr>
              <a:t>for</a:t>
            </a:r>
            <a:r>
              <a:rPr lang="cs-CZ" sz="1500" i="1" dirty="0">
                <a:solidFill>
                  <a:srgbClr val="000000"/>
                </a:solidFill>
                <a:latin typeface="Arial" panose="020B0604020202020204" pitchFamily="34" charset="0"/>
                <a:cs typeface="Arial" panose="020B0604020202020204" pitchFamily="34" charset="0"/>
              </a:rPr>
              <a:t> </a:t>
            </a:r>
            <a:r>
              <a:rPr lang="cs-CZ" sz="1500" i="1" dirty="0" err="1">
                <a:solidFill>
                  <a:srgbClr val="000000"/>
                </a:solidFill>
                <a:latin typeface="Arial" panose="020B0604020202020204" pitchFamily="34" charset="0"/>
                <a:cs typeface="Arial" panose="020B0604020202020204" pitchFamily="34" charset="0"/>
              </a:rPr>
              <a:t>installation</a:t>
            </a:r>
            <a:r>
              <a:rPr lang="cs-CZ" sz="1500" i="1" dirty="0">
                <a:solidFill>
                  <a:srgbClr val="000000"/>
                </a:solidFill>
                <a:latin typeface="Arial" panose="020B0604020202020204" pitchFamily="34" charset="0"/>
                <a:cs typeface="Arial" panose="020B0604020202020204" pitchFamily="34" charset="0"/>
              </a:rPr>
              <a:t> </a:t>
            </a:r>
            <a:r>
              <a:rPr lang="cs-CZ" sz="1500" i="1" dirty="0" err="1">
                <a:solidFill>
                  <a:srgbClr val="000000"/>
                </a:solidFill>
                <a:latin typeface="Arial" panose="020B0604020202020204" pitchFamily="34" charset="0"/>
                <a:cs typeface="Arial" panose="020B0604020202020204" pitchFamily="34" charset="0"/>
              </a:rPr>
              <a:t>operators</a:t>
            </a:r>
            <a:r>
              <a:rPr lang="cs-CZ" sz="1500" i="1" dirty="0">
                <a:solidFill>
                  <a:srgbClr val="000000"/>
                </a:solidFill>
                <a:latin typeface="Arial" panose="020B0604020202020204" pitchFamily="34" charset="0"/>
                <a:cs typeface="Arial" panose="020B0604020202020204" pitchFamily="34" charset="0"/>
              </a:rPr>
              <a:t> </a:t>
            </a:r>
            <a:r>
              <a:rPr lang="cs-CZ" sz="1500" i="1" dirty="0" err="1">
                <a:solidFill>
                  <a:srgbClr val="000000"/>
                </a:solidFill>
                <a:latin typeface="Arial" panose="020B0604020202020204" pitchFamily="34" charset="0"/>
                <a:cs typeface="Arial" panose="020B0604020202020204" pitchFamily="34" charset="0"/>
              </a:rPr>
              <a:t>outside</a:t>
            </a:r>
            <a:r>
              <a:rPr lang="cs-CZ" sz="1500" i="1" dirty="0">
                <a:solidFill>
                  <a:srgbClr val="000000"/>
                </a:solidFill>
                <a:latin typeface="Arial" panose="020B0604020202020204" pitchFamily="34" charset="0"/>
                <a:cs typeface="Arial" panose="020B0604020202020204" pitchFamily="34" charset="0"/>
              </a:rPr>
              <a:t> </a:t>
            </a:r>
            <a:r>
              <a:rPr lang="cs-CZ" sz="1500" i="1" dirty="0" err="1">
                <a:solidFill>
                  <a:srgbClr val="000000"/>
                </a:solidFill>
                <a:latin typeface="Arial" panose="020B0604020202020204" pitchFamily="34" charset="0"/>
                <a:cs typeface="Arial" panose="020B0604020202020204" pitchFamily="34" charset="0"/>
              </a:rPr>
              <a:t>the</a:t>
            </a:r>
            <a:r>
              <a:rPr lang="cs-CZ" sz="1500" i="1" dirty="0">
                <a:solidFill>
                  <a:srgbClr val="000000"/>
                </a:solidFill>
                <a:latin typeface="Arial" panose="020B0604020202020204" pitchFamily="34" charset="0"/>
                <a:cs typeface="Arial" panose="020B0604020202020204" pitchFamily="34" charset="0"/>
              </a:rPr>
              <a:t> EU“ . Je také k dispozici na webu MŽP </a:t>
            </a:r>
            <a:r>
              <a:rPr lang="cs-CZ" sz="1500" i="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https://www.mzp.cz/cz/cbam_dokumenty_stazeni</a:t>
            </a:r>
            <a:r>
              <a:rPr lang="cs-CZ" sz="1500" i="1" dirty="0">
                <a:solidFill>
                  <a:srgbClr val="0070C0"/>
                </a:solidFill>
                <a:latin typeface="Arial" panose="020B0604020202020204" pitchFamily="34" charset="0"/>
                <a:cs typeface="Arial" panose="020B0604020202020204" pitchFamily="34" charset="0"/>
              </a:rPr>
              <a:t>  </a:t>
            </a:r>
            <a:r>
              <a:rPr lang="cs-CZ" sz="1500" i="1" dirty="0">
                <a:solidFill>
                  <a:srgbClr val="000000"/>
                </a:solidFill>
                <a:latin typeface="Arial" panose="020B0604020202020204" pitchFamily="34" charset="0"/>
                <a:cs typeface="Arial" panose="020B0604020202020204" pitchFamily="34" charset="0"/>
              </a:rPr>
              <a:t>pod názvem „Pokyny pro provozovatele zařízení mimo EU“</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Jedná se o velmi podrobný dokument, který popisuje veškeré kroky, které musí výrobce Vámi dováženého zboží učinit za účelem správného určení emisí obsažených v CBAM zboží a poskytnutí dalších potřebných údajů dovozcům. </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Jsou zde vysvětlena pravidla pro stanovení emisí, která jsou uvedena v prováděcím nařízení Komise 2023/1773. Výrobce by se měl tedy seznámit s tímto prováděcím nařízením a výše uvedenými vysvětlujícími pokyny. </a:t>
            </a:r>
            <a:endParaRPr lang="cs-CZ" sz="1500" i="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5"/>
          <a:stretch/>
        </p:blipFill>
        <p:spPr bwMode="auto">
          <a:xfrm>
            <a:off x="10621882" y="5635383"/>
            <a:ext cx="1369195" cy="1369195"/>
          </a:xfrm>
          <a:prstGeom prst="rect">
            <a:avLst/>
          </a:prstGeom>
        </p:spPr>
      </p:pic>
      <p:grpSp>
        <p:nvGrpSpPr>
          <p:cNvPr id="6" name="Skupina 5">
            <a:extLst>
              <a:ext uri="{FF2B5EF4-FFF2-40B4-BE49-F238E27FC236}">
                <a16:creationId xmlns:a16="http://schemas.microsoft.com/office/drawing/2014/main" id="{37C7B175-8F4D-4F05-AC22-21859A057DE1}"/>
              </a:ext>
            </a:extLst>
          </p:cNvPr>
          <p:cNvGrpSpPr/>
          <p:nvPr/>
        </p:nvGrpSpPr>
        <p:grpSpPr>
          <a:xfrm>
            <a:off x="6958145" y="2725735"/>
            <a:ext cx="4572003" cy="2664870"/>
            <a:chOff x="3439882" y="3867808"/>
            <a:chExt cx="5312236" cy="2920618"/>
          </a:xfrm>
        </p:grpSpPr>
        <p:pic>
          <p:nvPicPr>
            <p:cNvPr id="2" name="Obrázek 1">
              <a:extLst>
                <a:ext uri="{FF2B5EF4-FFF2-40B4-BE49-F238E27FC236}">
                  <a16:creationId xmlns:a16="http://schemas.microsoft.com/office/drawing/2014/main" id="{DB9019B2-0AD8-43C3-B556-7A78FAF69280}"/>
                </a:ext>
              </a:extLst>
            </p:cNvPr>
            <p:cNvPicPr>
              <a:picLocks noChangeAspect="1"/>
            </p:cNvPicPr>
            <p:nvPr/>
          </p:nvPicPr>
          <p:blipFill>
            <a:blip r:embed="rId6"/>
            <a:stretch>
              <a:fillRect/>
            </a:stretch>
          </p:blipFill>
          <p:spPr>
            <a:xfrm>
              <a:off x="3439882" y="3867808"/>
              <a:ext cx="5312236" cy="2920618"/>
            </a:xfrm>
            <a:prstGeom prst="rect">
              <a:avLst/>
            </a:prstGeom>
          </p:spPr>
        </p:pic>
        <p:sp>
          <p:nvSpPr>
            <p:cNvPr id="5" name="Ovál 4">
              <a:extLst>
                <a:ext uri="{FF2B5EF4-FFF2-40B4-BE49-F238E27FC236}">
                  <a16:creationId xmlns:a16="http://schemas.microsoft.com/office/drawing/2014/main" id="{B821021D-C74B-4A0E-8782-182A2545B3B3}"/>
                </a:ext>
              </a:extLst>
            </p:cNvPr>
            <p:cNvSpPr/>
            <p:nvPr/>
          </p:nvSpPr>
          <p:spPr>
            <a:xfrm>
              <a:off x="7533861" y="5362428"/>
              <a:ext cx="844826" cy="5459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 name="Nadpis 1">
            <a:extLst>
              <a:ext uri="{FF2B5EF4-FFF2-40B4-BE49-F238E27FC236}">
                <a16:creationId xmlns:a16="http://schemas.microsoft.com/office/drawing/2014/main" id="{8E659A5C-D2FB-419C-A7F0-F0C8E833649D}"/>
              </a:ext>
            </a:extLst>
          </p:cNvPr>
          <p:cNvSpPr>
            <a:spLocks noGrp="1"/>
          </p:cNvSpPr>
          <p:nvPr>
            <p:ph type="title"/>
          </p:nvPr>
        </p:nvSpPr>
        <p:spPr bwMode="auto">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Komunikace s výrobcem</a:t>
            </a:r>
          </a:p>
        </p:txBody>
      </p:sp>
    </p:spTree>
    <p:extLst>
      <p:ext uri="{BB962C8B-B14F-4D97-AF65-F5344CB8AC3E}">
        <p14:creationId xmlns:p14="http://schemas.microsoft.com/office/powerpoint/2010/main" val="3898440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646078"/>
            <a:ext cx="10050921" cy="4786955"/>
          </a:xfrm>
        </p:spPr>
        <p:txBody>
          <a:bodyPr>
            <a:normAutofit fontScale="92500" lnSpcReduction="20000"/>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V minulém </a:t>
            </a:r>
            <a:r>
              <a:rPr lang="cs-CZ" sz="1500" b="1" dirty="0" err="1">
                <a:solidFill>
                  <a:srgbClr val="000000"/>
                </a:solidFill>
                <a:latin typeface="Arial" panose="020B0604020202020204" pitchFamily="34" charset="0"/>
                <a:cs typeface="Arial" panose="020B0604020202020204" pitchFamily="34" charset="0"/>
              </a:rPr>
              <a:t>webináři</a:t>
            </a:r>
            <a:r>
              <a:rPr lang="cs-CZ" sz="1500" b="1" dirty="0">
                <a:solidFill>
                  <a:srgbClr val="000000"/>
                </a:solidFill>
                <a:latin typeface="Arial" panose="020B0604020202020204" pitchFamily="34" charset="0"/>
                <a:cs typeface="Arial" panose="020B0604020202020204" pitchFamily="34" charset="0"/>
              </a:rPr>
              <a:t> zaznělo, že by měla být k dispozici vyplněná vzorová a vysvětlující verze souboru pro sběr dat. Je někde k dispozici?</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Vyplněná šablona nebyla zatím ze strany </a:t>
            </a:r>
            <a:r>
              <a:rPr lang="cs-CZ" sz="1500" i="1">
                <a:solidFill>
                  <a:srgbClr val="000000"/>
                </a:solidFill>
                <a:latin typeface="Arial" panose="020B0604020202020204" pitchFamily="34" charset="0"/>
                <a:cs typeface="Arial" panose="020B0604020202020204" pitchFamily="34" charset="0"/>
              </a:rPr>
              <a:t>EK zaslána, </a:t>
            </a:r>
            <a:r>
              <a:rPr lang="cs-CZ" sz="1500" i="1" dirty="0">
                <a:solidFill>
                  <a:srgbClr val="000000"/>
                </a:solidFill>
                <a:latin typeface="Arial" panose="020B0604020202020204" pitchFamily="34" charset="0"/>
                <a:cs typeface="Arial" panose="020B0604020202020204" pitchFamily="34" charset="0"/>
              </a:rPr>
              <a:t>znovu EK oslovíme, jestli je toto v plánu. Samotná šablona obsahuje některá vysvětlení, jak má být vyplněna a postup vyplnění pro výrobce je uveden v pokynech pro provozovatele ve třetích zemí v kapitole 6.11. </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Plánujete nějaké školení k vyplnění </a:t>
            </a:r>
            <a:r>
              <a:rPr lang="cs-CZ" sz="1500" b="1" dirty="0" err="1">
                <a:solidFill>
                  <a:srgbClr val="000000"/>
                </a:solidFill>
                <a:latin typeface="Arial" panose="020B0604020202020204" pitchFamily="34" charset="0"/>
                <a:cs typeface="Arial" panose="020B0604020202020204" pitchFamily="34" charset="0"/>
              </a:rPr>
              <a:t>xls</a:t>
            </a:r>
            <a:r>
              <a:rPr lang="cs-CZ" sz="1500" b="1" dirty="0">
                <a:solidFill>
                  <a:srgbClr val="000000"/>
                </a:solidFill>
                <a:latin typeface="Arial" panose="020B0604020202020204" pitchFamily="34" charset="0"/>
                <a:cs typeface="Arial" panose="020B0604020202020204" pitchFamily="34" charset="0"/>
              </a:rPr>
              <a:t> souboru, který budeme zasílat našim dodavatelům? Jeví se mi značně komplikovaná.</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latin typeface="Arial" panose="020B0604020202020204" pitchFamily="34" charset="0"/>
                <a:cs typeface="Arial" panose="020B0604020202020204" pitchFamily="34" charset="0"/>
              </a:rPr>
              <a:t>Požadavek na další školení nebo návod k vyplnění budeme komunikovat s EK.  </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Existuje souhrn potřebných údajů (např. v </a:t>
            </a:r>
            <a:r>
              <a:rPr lang="cs-CZ" sz="1500" b="1" dirty="0" err="1">
                <a:solidFill>
                  <a:srgbClr val="000000"/>
                </a:solidFill>
                <a:latin typeface="Arial" panose="020B0604020202020204" pitchFamily="34" charset="0"/>
                <a:cs typeface="Arial" panose="020B0604020202020204" pitchFamily="34" charset="0"/>
              </a:rPr>
              <a:t>excelu</a:t>
            </a:r>
            <a:r>
              <a:rPr lang="cs-CZ" sz="1500" b="1" dirty="0">
                <a:solidFill>
                  <a:srgbClr val="000000"/>
                </a:solidFill>
                <a:latin typeface="Arial" panose="020B0604020202020204" pitchFamily="34" charset="0"/>
                <a:cs typeface="Arial" panose="020B0604020202020204" pitchFamily="34" charset="0"/>
              </a:rPr>
              <a:t>, </a:t>
            </a:r>
            <a:r>
              <a:rPr lang="cs-CZ" sz="1500" b="1" dirty="0" err="1">
                <a:solidFill>
                  <a:srgbClr val="000000"/>
                </a:solidFill>
                <a:latin typeface="Arial" panose="020B0604020202020204" pitchFamily="34" charset="0"/>
                <a:cs typeface="Arial" panose="020B0604020202020204" pitchFamily="34" charset="0"/>
              </a:rPr>
              <a:t>wordu</a:t>
            </a:r>
            <a:r>
              <a:rPr lang="cs-CZ" sz="1500" b="1" dirty="0">
                <a:solidFill>
                  <a:srgbClr val="000000"/>
                </a:solidFill>
                <a:latin typeface="Arial" panose="020B0604020202020204" pitchFamily="34" charset="0"/>
                <a:cs typeface="Arial" panose="020B0604020202020204" pitchFamily="34" charset="0"/>
              </a:rPr>
              <a:t>) od výrobce, které by nám zjednodušili vyplňování dokumentu CBAM?</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V příloze IV prováděcího nařízení Komise 2023/1773 je uveden obsah doporučeného hlášení provozovatelů zařízení oznamujícím deklarantům. Je zde v tabulce přesně uveden seznam informací, které s Vámi má výrobce komunikovat, rozdělené na obecné (ty, které potřebujete k podání zprávy CBAM) a doplňující (nepovinné, pouze k ospravedlnění vykazovaných hodnot). </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Je povinnost přikládat komunikační tabulky výrobce jako přílohy? Např. v případě, že jich bude velké množství?</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Ne, přikládat komunikační šablonu jako přílohu při podání zprávy není povinné. Ani použití této komunikační šablony není povinné, je to jen doporučený způsob výměny informací.</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Zaslali jsme </a:t>
            </a:r>
            <a:r>
              <a:rPr lang="cs-CZ" sz="1500" b="1" dirty="0" err="1">
                <a:solidFill>
                  <a:srgbClr val="000000"/>
                </a:solidFill>
                <a:latin typeface="Arial" panose="020B0604020202020204" pitchFamily="34" charset="0"/>
                <a:cs typeface="Arial" panose="020B0604020202020204" pitchFamily="34" charset="0"/>
              </a:rPr>
              <a:t>xls</a:t>
            </a:r>
            <a:r>
              <a:rPr lang="cs-CZ" sz="1500" b="1" dirty="0">
                <a:solidFill>
                  <a:srgbClr val="000000"/>
                </a:solidFill>
                <a:latin typeface="Arial" panose="020B0604020202020204" pitchFamily="34" charset="0"/>
                <a:cs typeface="Arial" panose="020B0604020202020204" pitchFamily="34" charset="0"/>
              </a:rPr>
              <a:t> soubor, ale dostali jsme jej vyplněný tak, že jsme raději zvolili vyplnění CBAM reportu s defaultními hodnotami. Zatím je čas, ale nedovedu si představit, že výrobce v Asii bude za 3 měsíce spolupracovat víc. Je to tam "dost jiný svět". Mají výrobci nějaké ponětí o tom, že je tu zavedena vykazovací povinnost, dostali nějaké informace mimo těch od nás?</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Evropská Komise nové povinnosti vyplývající ze CBAM se zahraničními partnery komunikuje. Na stránkách EK jsou k dispozici </a:t>
            </a:r>
            <a:r>
              <a:rPr lang="cs-CZ" sz="1500" i="1" dirty="0" err="1">
                <a:solidFill>
                  <a:srgbClr val="000000"/>
                </a:solidFill>
                <a:latin typeface="Arial" panose="020B0604020202020204" pitchFamily="34" charset="0"/>
                <a:cs typeface="Arial" panose="020B0604020202020204" pitchFamily="34" charset="0"/>
              </a:rPr>
              <a:t>webináře</a:t>
            </a:r>
            <a:r>
              <a:rPr lang="cs-CZ" sz="1500" i="1" dirty="0">
                <a:solidFill>
                  <a:srgbClr val="000000"/>
                </a:solidFill>
                <a:latin typeface="Arial" panose="020B0604020202020204" pitchFamily="34" charset="0"/>
                <a:cs typeface="Arial" panose="020B0604020202020204" pitchFamily="34" charset="0"/>
              </a:rPr>
              <a:t> a kurzy i pro výrobce ze třetích zemí.</a:t>
            </a: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Komunikační šablona od EK</a:t>
            </a:r>
          </a:p>
        </p:txBody>
      </p:sp>
    </p:spTree>
    <p:extLst>
      <p:ext uri="{BB962C8B-B14F-4D97-AF65-F5344CB8AC3E}">
        <p14:creationId xmlns:p14="http://schemas.microsoft.com/office/powerpoint/2010/main" val="9004119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646078"/>
            <a:ext cx="10050921" cy="4786955"/>
          </a:xfrm>
        </p:spPr>
        <p:txBody>
          <a:bodyPr>
            <a:normAutofit fontScale="92500" lnSpcReduction="10000"/>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Jak prosím poznám, že zpráva byla v pořádku přijata, zkontrolována a neobsahuje žádné chyby?</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Prvotní kontrolu zpráv CBAM bude dle prováděcího nařízení 2023/1773 provádět EK. Poté co obdržíme seznam těch zpráv, kde je třeba některé informace opravit či doplnit, budeme tyto příslušné oznamující deklaranty kontaktovat a zahájíme opravné řízení. Pokud tedy bude třeba oprava zprávy CBAM, oslovíme Vás. </a:t>
            </a:r>
            <a:endParaRPr lang="cs-CZ" sz="1500" i="1"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1500" b="1" dirty="0">
                <a:latin typeface="Arial" panose="020B0604020202020204" pitchFamily="34" charset="0"/>
                <a:cs typeface="Arial" panose="020B0604020202020204" pitchFamily="34" charset="0"/>
              </a:rPr>
              <a:t>Pro zprávy za první a druhý kvartál platí možnost nevyplňovat operátora a instalaci, jak tomu bylo u zprávy za čtvrtý kvartál 2023?</a:t>
            </a:r>
          </a:p>
          <a:p>
            <a:pPr marL="742579" lvl="1" indent="-285607">
              <a:buFont typeface="Arial" panose="020B0604020202020204" pitchFamily="34" charset="0"/>
              <a:buChar char="•"/>
              <a:defRPr/>
            </a:pPr>
            <a:r>
              <a:rPr lang="cs-CZ" sz="1500" i="1" dirty="0">
                <a:latin typeface="Arial" panose="020B0604020202020204" pitchFamily="34" charset="0"/>
                <a:cs typeface="Arial" panose="020B0604020202020204" pitchFamily="34" charset="0"/>
              </a:rPr>
              <a:t>Pokud používáte ke stanovení emisí standardní hodnoty zveřejněné Komisí, tak ano, tato možnost zde platí pro zprávy podávané do 31. července 2024, tedy pro zboží dovezené do 30. června 2024.</a:t>
            </a:r>
          </a:p>
          <a:p>
            <a:pPr marL="285607" indent="-285607">
              <a:buFont typeface="Arial" panose="020B0604020202020204" pitchFamily="34" charset="0"/>
              <a:buChar char="•"/>
              <a:defRPr/>
            </a:pPr>
            <a:r>
              <a:rPr lang="cs-CZ" sz="1500" b="1" dirty="0">
                <a:latin typeface="Arial" panose="020B0604020202020204" pitchFamily="34" charset="0"/>
                <a:cs typeface="Arial" panose="020B0604020202020204" pitchFamily="34" charset="0"/>
              </a:rPr>
              <a:t>Lze podat 1 souhrnně hlášení za nás jako hospodářský subjekt a zároveň za všechny, které clíme jako nepřímý zástupce?</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Za jedno číslo EORI se podává vždy jedna čtvrtletní zpráva. Pokud tedy pro nějaké zboží vystupujete jako nepřímý celní zástupce a pro některé sami jako dovozci, vše uvedete v jedné zprávě CBAM.</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Lze poslat to podání souhrnně, tedy jedno za všechny dodavatele pouze na základě druhu zboží. V našem případě jsou všichni dodavatelé pouze v Číně. Nebo je nutné posílat report po za každého dodavatele zvlášť?</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Toto je možné pouze při použití standardních hodnot pro dovozy do 30. června 2024. V takovém případě nemusíte uvádět jednotlivé výrobce, můžete uvést jednu položku zboží s jednou položkou emisí na základě standardních hodnot. Poté ale je třeba při hlášení skutečných emisí již zboží podle výrobců rozdělit, tedy uvést jednu položku zboží (pokud je vše vyrobeno v jedné zemi) a k ní více položek emisí pro každého výrobce (provozovatele a zařízení) zvlášť. Každý výrobce může mít totiž odlišné hodnoty obsažených emisí, přesto že se jedná o stejný druh zboží. </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Jak je možné zprávu vytisknout? Nedaří se nám to.</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Přímo v portálu CBAM je možnost podanou zprávu stáhnout ve formátu PDF. </a:t>
            </a: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Podávání zpráv CBAM</a:t>
            </a:r>
          </a:p>
        </p:txBody>
      </p:sp>
    </p:spTree>
    <p:extLst>
      <p:ext uri="{BB962C8B-B14F-4D97-AF65-F5344CB8AC3E}">
        <p14:creationId xmlns:p14="http://schemas.microsoft.com/office/powerpoint/2010/main" val="40483444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1053737" y="1713370"/>
            <a:ext cx="10177745" cy="4506598"/>
          </a:xfrm>
        </p:spPr>
        <p:txBody>
          <a:bodyPr>
            <a:normAutofit/>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ID provozovatele a ID zařízení si mohu zadat dle libosti sám? Nebo čekat na informace od dodavatele?</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Tyto dva údaje si určujete sami, je to Vaše interní označení provozovatelů a zařízení. </a:t>
            </a:r>
            <a:endParaRPr lang="cs-CZ" sz="1500" i="1"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1500" b="1" dirty="0">
                <a:latin typeface="Arial" panose="020B0604020202020204" pitchFamily="34" charset="0"/>
                <a:cs typeface="Arial" panose="020B0604020202020204" pitchFamily="34" charset="0"/>
              </a:rPr>
              <a:t>Jak a na koho budou zasílány informace, v případě chyby v hlášení? Do jakého data mohu očekávat informaci, že je nutno opravit? Nebo jak poznám, že je zpráva v pořádku v původním podání?</a:t>
            </a:r>
          </a:p>
          <a:p>
            <a:pPr marL="742579" lvl="1" indent="-285607">
              <a:buFont typeface="Arial" panose="020B0604020202020204" pitchFamily="34" charset="0"/>
              <a:buChar char="•"/>
              <a:defRPr/>
            </a:pPr>
            <a:r>
              <a:rPr lang="cs-CZ" sz="1500" i="1" dirty="0">
                <a:latin typeface="Arial" panose="020B0604020202020204" pitchFamily="34" charset="0"/>
                <a:cs typeface="Arial" panose="020B0604020202020204" pitchFamily="34" charset="0"/>
              </a:rPr>
              <a:t>Po prvotním posouzení EK a na její podnět budeme oslovovat přímo oznamující deklaranty, kteří jsou za plnění oznamovací povinnosti zodpovědní. V nejbližší době očekáváme, že s námi bude </a:t>
            </a:r>
            <a:r>
              <a:rPr lang="cs-CZ" sz="1500" i="1" dirty="0" err="1">
                <a:latin typeface="Arial" panose="020B0604020202020204" pitchFamily="34" charset="0"/>
                <a:cs typeface="Arial" panose="020B0604020202020204" pitchFamily="34" charset="0"/>
              </a:rPr>
              <a:t>neprve</a:t>
            </a:r>
            <a:r>
              <a:rPr lang="cs-CZ" sz="1500" i="1" dirty="0">
                <a:latin typeface="Arial" panose="020B0604020202020204" pitchFamily="34" charset="0"/>
                <a:cs typeface="Arial" panose="020B0604020202020204" pitchFamily="34" charset="0"/>
              </a:rPr>
              <a:t> komunikován seznam těch, kteří zprávu vůbec nepodali. </a:t>
            </a:r>
          </a:p>
          <a:p>
            <a:pPr marL="285607" indent="-285607">
              <a:buFont typeface="Arial" panose="020B0604020202020204" pitchFamily="34" charset="0"/>
              <a:buChar char="•"/>
              <a:defRPr/>
            </a:pPr>
            <a:r>
              <a:rPr lang="cs-CZ" sz="1500" b="1" dirty="0">
                <a:latin typeface="Arial" panose="020B0604020202020204" pitchFamily="34" charset="0"/>
                <a:cs typeface="Arial" panose="020B0604020202020204" pitchFamily="34" charset="0"/>
              </a:rPr>
              <a:t>Jak zkopírovat poslední hlášení, abychom nemuseli vyplňovat stále znova?</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Tato funkce by měla být v portálu k dispozici v dubnu 2024. Až budeme znát podrobnosti, budeme Vás informovat.</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Když dovezu stejné zboží třeba v lednu a v březnu, tak je budu vykazovat najednou a nebo je vyplním dvakrát.</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Zpráva se podává souhrnně za jedno čtvrtletí. Pokud jde o stejné zboží s původem v té samé zemi, je možné je uvést pod jednou položkou zboží a případně na úrovni emisí rozdělit na jednotlivá zařízení.</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Když množství dovezeného zboží je zadáno v kg, můžu i přesto zadat defaultní hodnotu v tunách?</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Ano, systém celkovou hodnotu emisí automaticky přepočítá. </a:t>
            </a:r>
          </a:p>
          <a:p>
            <a:pPr marL="742579" lvl="1" indent="-285607">
              <a:buFont typeface="Arial" panose="020B0604020202020204" pitchFamily="34" charset="0"/>
              <a:buChar char="•"/>
              <a:defRPr/>
            </a:pPr>
            <a:endParaRPr lang="cs-CZ" sz="1500" i="1" dirty="0">
              <a:solidFill>
                <a:srgbClr val="000000"/>
              </a:solidFill>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4" name="Nadpis 1">
            <a:extLst>
              <a:ext uri="{FF2B5EF4-FFF2-40B4-BE49-F238E27FC236}">
                <a16:creationId xmlns:a16="http://schemas.microsoft.com/office/drawing/2014/main" id="{288F5E42-8146-4755-ABEA-54308142A664}"/>
              </a:ext>
            </a:extLst>
          </p:cNvPr>
          <p:cNvSpPr>
            <a:spLocks noGrp="1"/>
          </p:cNvSpPr>
          <p:nvPr>
            <p:ph type="title"/>
          </p:nvPr>
        </p:nvSpPr>
        <p:spPr bwMode="auto">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Podávání zpráv CBAM</a:t>
            </a:r>
          </a:p>
        </p:txBody>
      </p:sp>
    </p:spTree>
    <p:extLst>
      <p:ext uri="{BB962C8B-B14F-4D97-AF65-F5344CB8AC3E}">
        <p14:creationId xmlns:p14="http://schemas.microsoft.com/office/powerpoint/2010/main" val="2792520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658325"/>
            <a:ext cx="10050921" cy="5482798"/>
          </a:xfrm>
        </p:spPr>
        <p:txBody>
          <a:bodyPr>
            <a:normAutofit/>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Jestliže vím, že za toto čtvrtletí neobjednáme nic ze třetích zemí, je nutné podávat CBAM z hodnotou 0 nebo jak se to řeší za určité čtvrtletí?</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Pokud v daném čtvrtletí žádné CBAM zboží nedovezete (není propuštěno do volného oběhu), není třeba za toto čtvrtletí zprávu CBAM podávat.</a:t>
            </a:r>
            <a:endParaRPr lang="cs-CZ" sz="1500" b="1" dirty="0">
              <a:solidFill>
                <a:srgbClr val="000000"/>
              </a:solidFill>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Je prosím možné získat konkrétní testovací ukázku </a:t>
            </a:r>
            <a:r>
              <a:rPr lang="cs-CZ" sz="1500" b="1" dirty="0" err="1">
                <a:solidFill>
                  <a:srgbClr val="000000"/>
                </a:solidFill>
                <a:latin typeface="Arial" panose="020B0604020202020204" pitchFamily="34" charset="0"/>
                <a:cs typeface="Arial" panose="020B0604020202020204" pitchFamily="34" charset="0"/>
              </a:rPr>
              <a:t>xml</a:t>
            </a:r>
            <a:r>
              <a:rPr lang="cs-CZ" sz="1500" b="1" dirty="0">
                <a:solidFill>
                  <a:srgbClr val="000000"/>
                </a:solidFill>
                <a:latin typeface="Arial" panose="020B0604020202020204" pitchFamily="34" charset="0"/>
                <a:cs typeface="Arial" panose="020B0604020202020204" pitchFamily="34" charset="0"/>
              </a:rPr>
              <a:t> souboru k nahrání? Případně uspořádat </a:t>
            </a:r>
            <a:r>
              <a:rPr lang="cs-CZ" sz="1500" b="1" dirty="0" err="1">
                <a:solidFill>
                  <a:srgbClr val="000000"/>
                </a:solidFill>
                <a:latin typeface="Arial" panose="020B0604020202020204" pitchFamily="34" charset="0"/>
                <a:cs typeface="Arial" panose="020B0604020202020204" pitchFamily="34" charset="0"/>
              </a:rPr>
              <a:t>webinář</a:t>
            </a:r>
            <a:r>
              <a:rPr lang="cs-CZ" sz="1500" b="1" dirty="0">
                <a:solidFill>
                  <a:srgbClr val="000000"/>
                </a:solidFill>
                <a:latin typeface="Arial" panose="020B0604020202020204" pitchFamily="34" charset="0"/>
                <a:cs typeface="Arial" panose="020B0604020202020204" pitchFamily="34" charset="0"/>
              </a:rPr>
              <a:t> konkrétně na toto téma a projít to krok po kroku? Podle pokynů z webu EK to není úplně jasné, jak připravit. Avšak hodně by nám pomohlo jít touto cestou a nenahrávat vše manuálně.</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Na stránkách EK je již ke stažení soubor (viz prezentace), který obsahuje ukázkově vyplněné XML, včetně případných příloh. Požadavek na podrobnější pokyny budeme komunikovat s EK.</a:t>
            </a:r>
            <a:endParaRPr lang="cs-CZ" sz="1500" i="1" dirty="0">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4" name="Nadpis 1">
            <a:extLst>
              <a:ext uri="{FF2B5EF4-FFF2-40B4-BE49-F238E27FC236}">
                <a16:creationId xmlns:a16="http://schemas.microsoft.com/office/drawing/2014/main" id="{25C6E8AE-B897-4F3E-AA77-9606AFDCFDCF}"/>
              </a:ext>
            </a:extLst>
          </p:cNvPr>
          <p:cNvSpPr>
            <a:spLocks noGrp="1"/>
          </p:cNvSpPr>
          <p:nvPr>
            <p:ph type="title"/>
          </p:nvPr>
        </p:nvSpPr>
        <p:spPr bwMode="auto">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Podávání zpráv CBAM</a:t>
            </a:r>
          </a:p>
        </p:txBody>
      </p:sp>
    </p:spTree>
    <p:extLst>
      <p:ext uri="{BB962C8B-B14F-4D97-AF65-F5344CB8AC3E}">
        <p14:creationId xmlns:p14="http://schemas.microsoft.com/office/powerpoint/2010/main" val="3069434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0" y="1646078"/>
            <a:ext cx="10050921" cy="4786955"/>
          </a:xfrm>
        </p:spPr>
        <p:txBody>
          <a:bodyPr>
            <a:normAutofit/>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Je zde jakýkoliv minimální limit pro report uhlíkové stopy pro daný komponent? Z našeho pohledu nikoliv, nicméně dodavatel rozporuje, že jeho komponent má příliš nízkou hmotnost pro reporting. / Uvažuje se o množstevním limitu?</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Žádný hmotností limit pro vyjmutí z oznamovací povinnosti zde není. Platí pouze výjimka pro zásilky, u nichž celková vnitřní hodnota zboží CBAM nepřesahuje 150 EUR. </a:t>
            </a:r>
            <a:endParaRPr lang="cs-CZ" sz="1500" i="1" dirty="0">
              <a:latin typeface="Arial" panose="020B0604020202020204" pitchFamily="34" charset="0"/>
              <a:cs typeface="Arial" panose="020B0604020202020204" pitchFamily="34" charset="0"/>
            </a:endParaRPr>
          </a:p>
          <a:p>
            <a:pPr marL="285607" indent="-285607">
              <a:buFont typeface="Arial" panose="020B0604020202020204" pitchFamily="34" charset="0"/>
              <a:buChar char="•"/>
              <a:defRPr/>
            </a:pPr>
            <a:r>
              <a:rPr lang="nb-NO" sz="1500" b="1" dirty="0">
                <a:solidFill>
                  <a:srgbClr val="000000"/>
                </a:solidFill>
                <a:latin typeface="Arial" panose="020B0604020202020204" pitchFamily="34" charset="0"/>
                <a:cs typeface="Arial" panose="020B0604020202020204" pitchFamily="34" charset="0"/>
              </a:rPr>
              <a:t>Bude od 01.01.2026 trvat povinnost vykazovat i nepřímé emise</a:t>
            </a:r>
            <a:r>
              <a:rPr lang="cs-CZ" sz="1500" b="1" dirty="0">
                <a:solidFill>
                  <a:srgbClr val="000000"/>
                </a:solidFill>
                <a:latin typeface="Arial" panose="020B0604020202020204" pitchFamily="34" charset="0"/>
                <a:cs typeface="Arial" panose="020B0604020202020204" pitchFamily="34" charset="0"/>
              </a:rPr>
              <a:t>?</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latin typeface="Arial" panose="020B0604020202020204" pitchFamily="34" charset="0"/>
                <a:cs typeface="Arial" panose="020B0604020202020204" pitchFamily="34" charset="0"/>
              </a:rPr>
              <a:t>V definitivním období má být povinnost vykazovat nepřímé emise pouze u cementu a hnojiv. Nicméně jaký rozsah emisí u jednotlivých výrobků bude nakonec vyžadován ještě bude předmětem přezkumu na konci přechodného období.</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Je nezbytné, aby byly data od dodavatele ověřena třetí stranou? Ze zkušenosti nemají dodavatelé mimo EU (obzvláště z Asie) zkušenosti s výpočtem CO2 a dodaná data se nezdají být správná.</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Během přechodného období zde není žádná povinnost ověřování emisí. Ta zde bude až v definitivním období od roku 2026. </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Je někde možné stáhnout seznam CN kódů (10míst), které jsou předmětem vykazování ve formátu </a:t>
            </a:r>
            <a:r>
              <a:rPr lang="cs-CZ" sz="1500" b="1" dirty="0" err="1">
                <a:solidFill>
                  <a:srgbClr val="000000"/>
                </a:solidFill>
                <a:latin typeface="Arial" panose="020B0604020202020204" pitchFamily="34" charset="0"/>
                <a:cs typeface="Arial" panose="020B0604020202020204" pitchFamily="34" charset="0"/>
              </a:rPr>
              <a:t>xlsx</a:t>
            </a:r>
            <a:r>
              <a:rPr lang="cs-CZ" sz="1500" b="1" dirty="0">
                <a:solidFill>
                  <a:srgbClr val="000000"/>
                </a:solidFill>
                <a:latin typeface="Arial" panose="020B0604020202020204" pitchFamily="34" charset="0"/>
                <a:cs typeface="Arial" panose="020B0604020202020204" pitchFamily="34" charset="0"/>
              </a:rPr>
              <a:t>? Našli jsme pouze ve formátu </a:t>
            </a:r>
            <a:r>
              <a:rPr lang="cs-CZ" sz="1500" b="1" dirty="0" err="1">
                <a:solidFill>
                  <a:srgbClr val="000000"/>
                </a:solidFill>
                <a:latin typeface="Arial" panose="020B0604020202020204" pitchFamily="34" charset="0"/>
                <a:cs typeface="Arial" panose="020B0604020202020204" pitchFamily="34" charset="0"/>
              </a:rPr>
              <a:t>pdf</a:t>
            </a:r>
            <a:r>
              <a:rPr lang="cs-CZ" sz="1500" b="1" dirty="0">
                <a:solidFill>
                  <a:srgbClr val="000000"/>
                </a:solidFill>
                <a:latin typeface="Arial" panose="020B0604020202020204" pitchFamily="34" charset="0"/>
                <a:cs typeface="Arial" panose="020B0604020202020204" pitchFamily="34" charset="0"/>
              </a:rPr>
              <a:t>.</a:t>
            </a:r>
            <a:endParaRPr lang="cs-CZ" sz="1500" b="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Zboží, na které se CBAM vztahuje, je dle KN kódů uvedeno v příloze I nařízení CBAM.</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Ř</a:t>
            </a:r>
            <a:r>
              <a:rPr lang="pl-PL" sz="1500" b="1" dirty="0">
                <a:solidFill>
                  <a:srgbClr val="000000"/>
                </a:solidFill>
                <a:latin typeface="Arial" panose="020B0604020202020204" pitchFamily="34" charset="0"/>
                <a:cs typeface="Arial" panose="020B0604020202020204" pitchFamily="34" charset="0"/>
              </a:rPr>
              <a:t>eší se nějak CO2 z dopravy zboží při dovozu</a:t>
            </a:r>
            <a:r>
              <a:rPr lang="cs-CZ" sz="1500" b="1" dirty="0">
                <a:solidFill>
                  <a:srgbClr val="000000"/>
                </a:solidFill>
                <a:latin typeface="Arial" panose="020B0604020202020204" pitchFamily="34" charset="0"/>
                <a:cs typeface="Arial" panose="020B0604020202020204" pitchFamily="34" charset="0"/>
              </a:rPr>
              <a:t>?</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Emise z dopravy při dovozu zboží se v rámci CBAM nijak nezohledňují. </a:t>
            </a: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8" name="Nadpis 1">
            <a:extLst>
              <a:ext uri="{FF2B5EF4-FFF2-40B4-BE49-F238E27FC236}">
                <a16:creationId xmlns:a16="http://schemas.microsoft.com/office/drawing/2014/main" id="{35074E50-1595-4E29-B608-5CCA4CFB8BE1}"/>
              </a:ext>
            </a:extLst>
          </p:cNvPr>
          <p:cNvSpPr>
            <a:spLocks noGrp="1"/>
          </p:cNvSpPr>
          <p:nvPr>
            <p:ph type="title"/>
          </p:nvPr>
        </p:nvSpPr>
        <p:spPr>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Ostatní</a:t>
            </a:r>
          </a:p>
        </p:txBody>
      </p:sp>
    </p:spTree>
    <p:extLst>
      <p:ext uri="{BB962C8B-B14F-4D97-AF65-F5344CB8AC3E}">
        <p14:creationId xmlns:p14="http://schemas.microsoft.com/office/powerpoint/2010/main" val="12826331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570961" y="1775192"/>
            <a:ext cx="10050921" cy="4786955"/>
          </a:xfrm>
        </p:spPr>
        <p:txBody>
          <a:bodyPr>
            <a:normAutofit/>
          </a:bodyPr>
          <a:lstStyle/>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V případě použití max. 20-ti procent defaultních hodnot by výrobce v datech, kterých mi zašle měl vykázat, pro kolik procent prekurzorů defaultní hodnoty použil a my jako deklarant to zkontrolovat?</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Pokud výrobce použije standardní hodnoty poskytnuté a zveřejněné Komisí pro přechodné období k určení emisí, připojí v komunikaci s Vámi stručné odůvodnění. Podmínky za jakých je může využít jsou uvedeny v prováděcím nařízení Komise 2023/1773. (Čl. 5 – „Odchylně od článku 4 mohou být emise, které představují až 20 % celkových emisí obsažených ve složeném zboží, založeny na odhadech zpřístupněných provozovateli zařízení.“ Jako odhad se zde bere i použití standardních hodnot.) </a:t>
            </a:r>
          </a:p>
          <a:p>
            <a:pPr marL="285607" indent="-285607">
              <a:buFont typeface="Arial" panose="020B0604020202020204" pitchFamily="34" charset="0"/>
              <a:buChar char="•"/>
              <a:defRPr/>
            </a:pPr>
            <a:r>
              <a:rPr lang="cs-CZ" sz="1500" b="1" dirty="0">
                <a:solidFill>
                  <a:srgbClr val="000000"/>
                </a:solidFill>
                <a:latin typeface="Arial" panose="020B0604020202020204" pitchFamily="34" charset="0"/>
                <a:cs typeface="Arial" panose="020B0604020202020204" pitchFamily="34" charset="0"/>
              </a:rPr>
              <a:t>Kdy budou ze CBAM vyjmuty vratné obaly v kapitole 73?</a:t>
            </a:r>
          </a:p>
          <a:p>
            <a:pPr marL="742579" lvl="1" indent="-285607">
              <a:buFont typeface="Arial" panose="020B0604020202020204" pitchFamily="34" charset="0"/>
              <a:buChar char="•"/>
              <a:defRPr/>
            </a:pPr>
            <a:r>
              <a:rPr lang="cs-CZ" sz="1500" i="1" dirty="0">
                <a:solidFill>
                  <a:srgbClr val="000000"/>
                </a:solidFill>
                <a:latin typeface="Arial" panose="020B0604020202020204" pitchFamily="34" charset="0"/>
                <a:cs typeface="Arial" panose="020B0604020202020204" pitchFamily="34" charset="0"/>
              </a:rPr>
              <a:t>Zboží, na které se CBAM vztahuje, je uvedeno v příloze I nařízení CBAM. Posouzení, na jaké zboží se bude CBAM vztahovat v definitivním období bude provedeno na konci přechodného období. </a:t>
            </a:r>
            <a:endParaRPr lang="cs-CZ" sz="1500" i="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500" i="1" dirty="0">
              <a:latin typeface="Arial" panose="020B0604020202020204" pitchFamily="34" charset="0"/>
              <a:cs typeface="Arial" panose="020B0604020202020204" pitchFamily="34" charset="0"/>
            </a:endParaRPr>
          </a:p>
          <a:p>
            <a:pPr marL="742579" lvl="1" indent="-285607">
              <a:buFont typeface="Arial" panose="020B0604020202020204" pitchFamily="34" charset="0"/>
              <a:buChar char="•"/>
              <a:defRPr/>
            </a:pPr>
            <a:endParaRPr lang="cs-CZ" sz="1799" i="1" dirty="0">
              <a:solidFill>
                <a:srgbClr val="000000"/>
              </a:solidFill>
              <a:latin typeface="Arial" panose="020B0604020202020204" pitchFamily="34" charset="0"/>
              <a:ea typeface="Arial"/>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1882" y="5635383"/>
            <a:ext cx="1369195" cy="1369195"/>
          </a:xfrm>
          <a:prstGeom prst="rect">
            <a:avLst/>
          </a:prstGeom>
        </p:spPr>
      </p:pic>
      <p:sp>
        <p:nvSpPr>
          <p:cNvPr id="4" name="Nadpis 1">
            <a:extLst>
              <a:ext uri="{FF2B5EF4-FFF2-40B4-BE49-F238E27FC236}">
                <a16:creationId xmlns:a16="http://schemas.microsoft.com/office/drawing/2014/main" id="{4850F325-7630-43C5-A799-5A909CE27B68}"/>
              </a:ext>
            </a:extLst>
          </p:cNvPr>
          <p:cNvSpPr>
            <a:spLocks noGrp="1"/>
          </p:cNvSpPr>
          <p:nvPr>
            <p:ph type="title"/>
          </p:nvPr>
        </p:nvSpPr>
        <p:spPr bwMode="auto">
          <a:xfrm>
            <a:off x="2827844" y="638033"/>
            <a:ext cx="6536311" cy="751046"/>
          </a:xfrm>
          <a:prstGeom prst="roundRect">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crgbClr r="0" g="0" b="0"/>
          </a:lnRef>
          <a:fillRef idx="1001">
            <a:schemeClr val="dk2"/>
          </a:fillRef>
          <a:effectRef idx="0">
            <a:scrgbClr r="0" g="0" b="0"/>
          </a:effectRef>
          <a:fontRef idx="major"/>
        </p:style>
        <p:txBody>
          <a:bodyPr>
            <a:normAutofit/>
          </a:bodyPr>
          <a:lstStyle/>
          <a:p>
            <a:pPr algn="ctr"/>
            <a:r>
              <a:rPr lang="cs-CZ" dirty="0">
                <a:solidFill>
                  <a:schemeClr val="bg1"/>
                </a:solidFill>
                <a:latin typeface="Arial" panose="020B0604020202020204" pitchFamily="34" charset="0"/>
                <a:cs typeface="Arial" panose="020B0604020202020204" pitchFamily="34" charset="0"/>
              </a:rPr>
              <a:t>Ostatní</a:t>
            </a:r>
          </a:p>
        </p:txBody>
      </p:sp>
    </p:spTree>
    <p:extLst>
      <p:ext uri="{BB962C8B-B14F-4D97-AF65-F5344CB8AC3E}">
        <p14:creationId xmlns:p14="http://schemas.microsoft.com/office/powerpoint/2010/main" val="23127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10EB906-B027-4E6D-8D70-5070E5E1F3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9632" y="5858293"/>
            <a:ext cx="1369196" cy="1369196"/>
          </a:xfrm>
          <a:prstGeom prst="rect">
            <a:avLst/>
          </a:prstGeom>
        </p:spPr>
      </p:pic>
      <p:sp>
        <p:nvSpPr>
          <p:cNvPr id="5" name="TextovéPole 4">
            <a:extLst>
              <a:ext uri="{FF2B5EF4-FFF2-40B4-BE49-F238E27FC236}">
                <a16:creationId xmlns:a16="http://schemas.microsoft.com/office/drawing/2014/main" id="{01BF3981-FE6B-40FF-91AE-D7FF437CFB54}"/>
              </a:ext>
            </a:extLst>
          </p:cNvPr>
          <p:cNvSpPr txBox="1"/>
          <p:nvPr/>
        </p:nvSpPr>
        <p:spPr bwMode="auto">
          <a:xfrm>
            <a:off x="545263" y="952621"/>
            <a:ext cx="4945733" cy="493557"/>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392" tIns="45696" rIns="91392" bIns="45696" numCol="1" spcCol="0" rtlCol="0" fromWordArt="0" anchor="t" anchorCtr="0" forceAA="0" compatLnSpc="0">
            <a:spAutoFit/>
          </a:bodyPr>
          <a:lstStyle/>
          <a:p>
            <a:pPr algn="ctr" defTabSz="456971">
              <a:defRPr/>
            </a:pPr>
            <a:r>
              <a:rPr lang="cs-CZ" sz="2399" dirty="0">
                <a:solidFill>
                  <a:schemeClr val="tx1">
                    <a:lumMod val="85000"/>
                    <a:lumOff val="15000"/>
                  </a:schemeClr>
                </a:solidFill>
                <a:latin typeface="Arial" panose="020B0604020202020204" pitchFamily="34" charset="0"/>
                <a:ea typeface="Calibri"/>
                <a:cs typeface="Arial" panose="020B0604020202020204" pitchFamily="34" charset="0"/>
              </a:rPr>
              <a:t>Internetové stránky EK</a:t>
            </a:r>
            <a:endParaRPr lang="cs-CZ" sz="2399"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FEE21392-7266-481E-92D6-8A58561E8A95}"/>
              </a:ext>
            </a:extLst>
          </p:cNvPr>
          <p:cNvSpPr txBox="1"/>
          <p:nvPr/>
        </p:nvSpPr>
        <p:spPr bwMode="auto">
          <a:xfrm>
            <a:off x="6701005" y="952753"/>
            <a:ext cx="4822895" cy="493425"/>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392" tIns="45696" rIns="91392" bIns="45696" numCol="1" spcCol="0" rtlCol="0" fromWordArt="0" anchor="t" anchorCtr="0" forceAA="0" compatLnSpc="0">
            <a:spAutoFit/>
          </a:bodyPr>
          <a:lstStyle/>
          <a:p>
            <a:pPr algn="ctr" defTabSz="456971">
              <a:defRPr/>
            </a:pPr>
            <a:r>
              <a:rPr lang="cs-CZ" sz="2399" dirty="0">
                <a:solidFill>
                  <a:schemeClr val="tx1">
                    <a:lumMod val="85000"/>
                    <a:lumOff val="15000"/>
                  </a:schemeClr>
                </a:solidFill>
                <a:latin typeface="Arial" panose="020B0604020202020204" pitchFamily="34" charset="0"/>
                <a:cs typeface="Arial" panose="020B0604020202020204" pitchFamily="34" charset="0"/>
              </a:rPr>
              <a:t>MŽP</a:t>
            </a:r>
          </a:p>
        </p:txBody>
      </p:sp>
      <p:sp>
        <p:nvSpPr>
          <p:cNvPr id="11" name="TextovéPole 10">
            <a:extLst>
              <a:ext uri="{FF2B5EF4-FFF2-40B4-BE49-F238E27FC236}">
                <a16:creationId xmlns:a16="http://schemas.microsoft.com/office/drawing/2014/main" id="{37D9842C-4193-4F94-9587-324087E87F37}"/>
              </a:ext>
            </a:extLst>
          </p:cNvPr>
          <p:cNvSpPr txBox="1"/>
          <p:nvPr/>
        </p:nvSpPr>
        <p:spPr>
          <a:xfrm>
            <a:off x="523413" y="1622850"/>
            <a:ext cx="4945733" cy="1107483"/>
          </a:xfrm>
          <a:prstGeom prst="rect">
            <a:avLst/>
          </a:prstGeom>
          <a:noFill/>
        </p:spPr>
        <p:txBody>
          <a:bodyPr wrap="square" rtlCol="0">
            <a:spAutoFit/>
          </a:bodyPr>
          <a:lstStyle/>
          <a:p>
            <a:pPr marL="285607" indent="-285607" algn="just" defTabSz="456971">
              <a:buFont typeface="Arial" panose="020B0604020202020204" pitchFamily="34" charset="0"/>
              <a:buChar char="•"/>
            </a:pPr>
            <a:r>
              <a:rPr lang="cs-CZ" sz="1599" dirty="0">
                <a:solidFill>
                  <a:srgbClr val="000000"/>
                </a:solidFill>
                <a:latin typeface="Arial" panose="020B0604020202020204" pitchFamily="34" charset="0"/>
                <a:ea typeface="Calibri"/>
                <a:cs typeface="Arial" panose="020B0604020202020204" pitchFamily="34" charset="0"/>
              </a:rPr>
              <a:t>Na </a:t>
            </a:r>
            <a:r>
              <a:rPr lang="cs-CZ" sz="1599" dirty="0">
                <a:solidFill>
                  <a:srgbClr val="0070C0"/>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stránkách EK </a:t>
            </a:r>
            <a:r>
              <a:rPr lang="cs-CZ" sz="1599" dirty="0">
                <a:solidFill>
                  <a:srgbClr val="000000"/>
                </a:solidFill>
                <a:latin typeface="Arial" panose="020B0604020202020204" pitchFamily="34" charset="0"/>
                <a:ea typeface="Calibri"/>
                <a:cs typeface="Arial" panose="020B0604020202020204" pitchFamily="34" charset="0"/>
              </a:rPr>
              <a:t>věnovaných CBAM dostupné veškeré informace, </a:t>
            </a:r>
            <a:r>
              <a:rPr lang="cs-CZ" sz="1599" dirty="0" err="1">
                <a:solidFill>
                  <a:srgbClr val="000000"/>
                </a:solidFill>
                <a:latin typeface="Arial" panose="020B0604020202020204" pitchFamily="34" charset="0"/>
                <a:ea typeface="Calibri"/>
                <a:cs typeface="Arial" panose="020B0604020202020204" pitchFamily="34" charset="0"/>
              </a:rPr>
              <a:t>webináře</a:t>
            </a:r>
            <a:r>
              <a:rPr lang="cs-CZ" sz="1599" dirty="0">
                <a:solidFill>
                  <a:srgbClr val="000000"/>
                </a:solidFill>
                <a:latin typeface="Arial" panose="020B0604020202020204" pitchFamily="34" charset="0"/>
                <a:ea typeface="Calibri"/>
                <a:cs typeface="Arial" panose="020B0604020202020204" pitchFamily="34" charset="0"/>
              </a:rPr>
              <a:t>, e-</a:t>
            </a:r>
            <a:r>
              <a:rPr lang="cs-CZ" sz="1599" dirty="0" err="1">
                <a:solidFill>
                  <a:srgbClr val="000000"/>
                </a:solidFill>
                <a:latin typeface="Arial" panose="020B0604020202020204" pitchFamily="34" charset="0"/>
                <a:ea typeface="Calibri"/>
                <a:cs typeface="Arial" panose="020B0604020202020204" pitchFamily="34" charset="0"/>
              </a:rPr>
              <a:t>learningové</a:t>
            </a:r>
            <a:r>
              <a:rPr lang="cs-CZ" sz="1599" dirty="0">
                <a:solidFill>
                  <a:srgbClr val="000000"/>
                </a:solidFill>
                <a:latin typeface="Arial" panose="020B0604020202020204" pitchFamily="34" charset="0"/>
                <a:ea typeface="Calibri"/>
                <a:cs typeface="Arial" panose="020B0604020202020204" pitchFamily="34" charset="0"/>
              </a:rPr>
              <a:t> kurzy a školení podle sektorů:</a:t>
            </a:r>
          </a:p>
          <a:p>
            <a:pPr marL="285607" indent="-285607" defTabSz="456971">
              <a:buFont typeface="Arial" panose="020B0604020202020204" pitchFamily="34" charset="0"/>
              <a:buChar char="•"/>
            </a:pPr>
            <a:endParaRPr lang="cs-CZ" sz="1799" dirty="0">
              <a:solidFill>
                <a:srgbClr val="000000"/>
              </a:solidFill>
              <a:latin typeface="Barlow"/>
            </a:endParaRPr>
          </a:p>
        </p:txBody>
      </p:sp>
      <p:sp>
        <p:nvSpPr>
          <p:cNvPr id="17" name="TextovéPole 16">
            <a:extLst>
              <a:ext uri="{FF2B5EF4-FFF2-40B4-BE49-F238E27FC236}">
                <a16:creationId xmlns:a16="http://schemas.microsoft.com/office/drawing/2014/main" id="{A4EC459A-D1FB-4F26-95A9-1EA3120305DD}"/>
              </a:ext>
            </a:extLst>
          </p:cNvPr>
          <p:cNvSpPr txBox="1"/>
          <p:nvPr/>
        </p:nvSpPr>
        <p:spPr>
          <a:xfrm>
            <a:off x="6701005" y="1622850"/>
            <a:ext cx="4822895" cy="830612"/>
          </a:xfrm>
          <a:prstGeom prst="rect">
            <a:avLst/>
          </a:prstGeom>
          <a:noFill/>
        </p:spPr>
        <p:txBody>
          <a:bodyPr wrap="square" rtlCol="0">
            <a:spAutoFit/>
          </a:bodyPr>
          <a:lstStyle/>
          <a:p>
            <a:pPr marL="285607" indent="-285607" algn="just" defTabSz="456971">
              <a:buFont typeface="Arial" panose="020B0604020202020204" pitchFamily="34" charset="0"/>
              <a:buChar char="•"/>
            </a:pPr>
            <a:r>
              <a:rPr lang="cs-CZ" sz="1599" dirty="0">
                <a:solidFill>
                  <a:srgbClr val="000000"/>
                </a:solidFill>
                <a:latin typeface="Arial" panose="020B0604020202020204" pitchFamily="34" charset="0"/>
                <a:ea typeface="Calibri"/>
                <a:cs typeface="Arial" panose="020B0604020202020204" pitchFamily="34" charset="0"/>
              </a:rPr>
              <a:t>Další informace na </a:t>
            </a:r>
            <a:r>
              <a:rPr lang="cs-CZ" sz="1599" dirty="0" err="1">
                <a:solidFill>
                  <a:srgbClr val="000000"/>
                </a:solidFill>
                <a:latin typeface="Arial" panose="020B0604020202020204" pitchFamily="34" charset="0"/>
                <a:ea typeface="Calibri"/>
                <a:cs typeface="Arial" panose="020B0604020202020204" pitchFamily="34" charset="0"/>
              </a:rPr>
              <a:t>webinářích</a:t>
            </a:r>
            <a:r>
              <a:rPr lang="cs-CZ" sz="1599" dirty="0">
                <a:solidFill>
                  <a:srgbClr val="000000"/>
                </a:solidFill>
                <a:latin typeface="Arial" panose="020B0604020202020204" pitchFamily="34" charset="0"/>
                <a:ea typeface="Calibri"/>
                <a:cs typeface="Arial" panose="020B0604020202020204" pitchFamily="34" charset="0"/>
              </a:rPr>
              <a:t> MŽP a stránkách: </a:t>
            </a:r>
            <a:r>
              <a:rPr lang="cs-CZ" sz="1599" dirty="0">
                <a:solidFill>
                  <a:srgbClr val="0070C0"/>
                </a:solidFill>
                <a:latin typeface="Arial" panose="020B0604020202020204" pitchFamily="34" charset="0"/>
                <a:ea typeface="Calibri"/>
                <a:cs typeface="Arial" panose="020B0604020202020204" pitchFamily="34" charset="0"/>
                <a:hlinkClick r:id="rId4">
                  <a:extLst>
                    <a:ext uri="{A12FA001-AC4F-418D-AE19-62706E023703}">
                      <ahyp:hlinkClr xmlns:ahyp="http://schemas.microsoft.com/office/drawing/2018/hyperlinkcolor" val="tx"/>
                    </a:ext>
                  </a:extLst>
                </a:hlinkClick>
              </a:rPr>
              <a:t>https://www.mzp.cz/cz/cbam</a:t>
            </a:r>
            <a:r>
              <a:rPr lang="cs-CZ" sz="1599" dirty="0">
                <a:solidFill>
                  <a:srgbClr val="0070C0"/>
                </a:solidFill>
                <a:latin typeface="Arial" panose="020B0604020202020204" pitchFamily="34" charset="0"/>
                <a:ea typeface="Calibri"/>
                <a:cs typeface="Arial" panose="020B0604020202020204" pitchFamily="34" charset="0"/>
              </a:rPr>
              <a:t> </a:t>
            </a:r>
          </a:p>
          <a:p>
            <a:pPr marL="285607" indent="-285607" algn="just" defTabSz="456971">
              <a:buFont typeface="Arial" panose="020B0604020202020204" pitchFamily="34" charset="0"/>
              <a:buChar char="•"/>
            </a:pPr>
            <a:endParaRPr lang="cs-CZ" sz="1599" dirty="0">
              <a:solidFill>
                <a:srgbClr val="0070C0"/>
              </a:solidFill>
              <a:latin typeface="Arial" panose="020B0604020202020204" pitchFamily="34" charset="0"/>
              <a:ea typeface="Calibri"/>
              <a:cs typeface="Arial" panose="020B0604020202020204" pitchFamily="34" charset="0"/>
            </a:endParaRPr>
          </a:p>
        </p:txBody>
      </p:sp>
      <p:pic>
        <p:nvPicPr>
          <p:cNvPr id="10" name="Obrázek 9">
            <a:extLst>
              <a:ext uri="{FF2B5EF4-FFF2-40B4-BE49-F238E27FC236}">
                <a16:creationId xmlns:a16="http://schemas.microsoft.com/office/drawing/2014/main" id="{CD38C2B1-4F60-488C-8DB0-745F4E161B62}"/>
              </a:ext>
            </a:extLst>
          </p:cNvPr>
          <p:cNvPicPr>
            <a:picLocks noChangeAspect="1"/>
          </p:cNvPicPr>
          <p:nvPr/>
        </p:nvPicPr>
        <p:blipFill rotWithShape="1">
          <a:blip r:embed="rId5"/>
          <a:srcRect l="15721"/>
          <a:stretch/>
        </p:blipFill>
        <p:spPr>
          <a:xfrm>
            <a:off x="6701005" y="3033010"/>
            <a:ext cx="4822896" cy="3195926"/>
          </a:xfrm>
          <a:prstGeom prst="rect">
            <a:avLst/>
          </a:prstGeom>
        </p:spPr>
      </p:pic>
      <p:pic>
        <p:nvPicPr>
          <p:cNvPr id="12" name="Obrázek 11">
            <a:extLst>
              <a:ext uri="{FF2B5EF4-FFF2-40B4-BE49-F238E27FC236}">
                <a16:creationId xmlns:a16="http://schemas.microsoft.com/office/drawing/2014/main" id="{DD9F262D-4718-4CBD-A053-4B8996D695EA}"/>
              </a:ext>
            </a:extLst>
          </p:cNvPr>
          <p:cNvPicPr>
            <a:picLocks noChangeAspect="1"/>
          </p:cNvPicPr>
          <p:nvPr/>
        </p:nvPicPr>
        <p:blipFill rotWithShape="1">
          <a:blip r:embed="rId6"/>
          <a:srcRect r="14561"/>
          <a:stretch/>
        </p:blipFill>
        <p:spPr>
          <a:xfrm>
            <a:off x="523413" y="2831157"/>
            <a:ext cx="4945734" cy="3599633"/>
          </a:xfrm>
          <a:prstGeom prst="rect">
            <a:avLst/>
          </a:prstGeom>
        </p:spPr>
      </p:pic>
    </p:spTree>
    <p:extLst>
      <p:ext uri="{BB962C8B-B14F-4D97-AF65-F5344CB8AC3E}">
        <p14:creationId xmlns:p14="http://schemas.microsoft.com/office/powerpoint/2010/main" val="33072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10EB906-B027-4E6D-8D70-5070E5E1F3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9632" y="5858293"/>
            <a:ext cx="1369196" cy="1369196"/>
          </a:xfrm>
          <a:prstGeom prst="rect">
            <a:avLst/>
          </a:prstGeom>
        </p:spPr>
      </p:pic>
      <p:sp>
        <p:nvSpPr>
          <p:cNvPr id="5" name="TextovéPole 4">
            <a:extLst>
              <a:ext uri="{FF2B5EF4-FFF2-40B4-BE49-F238E27FC236}">
                <a16:creationId xmlns:a16="http://schemas.microsoft.com/office/drawing/2014/main" id="{01BF3981-FE6B-40FF-91AE-D7FF437CFB54}"/>
              </a:ext>
            </a:extLst>
          </p:cNvPr>
          <p:cNvSpPr txBox="1"/>
          <p:nvPr/>
        </p:nvSpPr>
        <p:spPr bwMode="auto">
          <a:xfrm>
            <a:off x="1008679" y="852018"/>
            <a:ext cx="3770239" cy="493425"/>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392" tIns="45696" rIns="91392" bIns="45696" numCol="1" spcCol="0" rtlCol="0" fromWordArt="0" anchor="t" anchorCtr="0" forceAA="0" compatLnSpc="0">
            <a:spAutoFit/>
          </a:bodyPr>
          <a:lstStyle/>
          <a:p>
            <a:pPr algn="ctr" defTabSz="456971">
              <a:defRPr/>
            </a:pPr>
            <a:r>
              <a:rPr lang="cs-CZ" sz="2399" dirty="0">
                <a:solidFill>
                  <a:schemeClr val="tx1">
                    <a:lumMod val="85000"/>
                    <a:lumOff val="15000"/>
                  </a:schemeClr>
                </a:solidFill>
                <a:latin typeface="Arial" panose="020B0604020202020204" pitchFamily="34" charset="0"/>
                <a:ea typeface="Calibri"/>
                <a:cs typeface="Arial" panose="020B0604020202020204" pitchFamily="34" charset="0"/>
              </a:rPr>
              <a:t>Glosář chyb</a:t>
            </a:r>
            <a:endParaRPr lang="cs-CZ" sz="2399"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FEE21392-7266-481E-92D6-8A58561E8A95}"/>
              </a:ext>
            </a:extLst>
          </p:cNvPr>
          <p:cNvSpPr txBox="1"/>
          <p:nvPr/>
        </p:nvSpPr>
        <p:spPr bwMode="auto">
          <a:xfrm>
            <a:off x="7158205" y="852018"/>
            <a:ext cx="4660901" cy="493557"/>
          </a:xfrm>
          <a:prstGeom prst="round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91392" tIns="45696" rIns="91392" bIns="45696" numCol="1" spcCol="0" rtlCol="0" fromWordArt="0" anchor="t" anchorCtr="0" forceAA="0" compatLnSpc="0">
            <a:spAutoFit/>
          </a:bodyPr>
          <a:lstStyle/>
          <a:p>
            <a:pPr algn="ctr" defTabSz="456971">
              <a:defRPr/>
            </a:pPr>
            <a:r>
              <a:rPr lang="cs-CZ" sz="2399" dirty="0">
                <a:solidFill>
                  <a:schemeClr val="tx1">
                    <a:lumMod val="85000"/>
                    <a:lumOff val="15000"/>
                  </a:schemeClr>
                </a:solidFill>
                <a:latin typeface="Arial" panose="020B0604020202020204" pitchFamily="34" charset="0"/>
                <a:cs typeface="Arial" panose="020B0604020202020204" pitchFamily="34" charset="0"/>
              </a:rPr>
              <a:t>Pokyny pro opožděné podání</a:t>
            </a:r>
          </a:p>
        </p:txBody>
      </p:sp>
      <p:pic>
        <p:nvPicPr>
          <p:cNvPr id="9" name="Obrázek 8">
            <a:extLst>
              <a:ext uri="{FF2B5EF4-FFF2-40B4-BE49-F238E27FC236}">
                <a16:creationId xmlns:a16="http://schemas.microsoft.com/office/drawing/2014/main" id="{2CD0FCEB-7C66-47F8-91CC-8E8A300CC3C9}"/>
              </a:ext>
            </a:extLst>
          </p:cNvPr>
          <p:cNvPicPr>
            <a:picLocks noChangeAspect="1"/>
          </p:cNvPicPr>
          <p:nvPr/>
        </p:nvPicPr>
        <p:blipFill>
          <a:blip r:embed="rId3"/>
          <a:stretch>
            <a:fillRect/>
          </a:stretch>
        </p:blipFill>
        <p:spPr>
          <a:xfrm>
            <a:off x="297672" y="1936028"/>
            <a:ext cx="6577329" cy="2728335"/>
          </a:xfrm>
          <a:prstGeom prst="rect">
            <a:avLst/>
          </a:prstGeom>
        </p:spPr>
      </p:pic>
      <p:pic>
        <p:nvPicPr>
          <p:cNvPr id="13" name="Obrázek 12">
            <a:extLst>
              <a:ext uri="{FF2B5EF4-FFF2-40B4-BE49-F238E27FC236}">
                <a16:creationId xmlns:a16="http://schemas.microsoft.com/office/drawing/2014/main" id="{3C8BED61-41AA-4252-9482-96E453416676}"/>
              </a:ext>
            </a:extLst>
          </p:cNvPr>
          <p:cNvPicPr>
            <a:picLocks noChangeAspect="1"/>
          </p:cNvPicPr>
          <p:nvPr/>
        </p:nvPicPr>
        <p:blipFill>
          <a:blip r:embed="rId4"/>
          <a:stretch>
            <a:fillRect/>
          </a:stretch>
        </p:blipFill>
        <p:spPr>
          <a:xfrm>
            <a:off x="7231175" y="1604440"/>
            <a:ext cx="4663153" cy="4362134"/>
          </a:xfrm>
          <a:prstGeom prst="rect">
            <a:avLst/>
          </a:prstGeom>
        </p:spPr>
      </p:pic>
    </p:spTree>
    <p:extLst>
      <p:ext uri="{BB962C8B-B14F-4D97-AF65-F5344CB8AC3E}">
        <p14:creationId xmlns:p14="http://schemas.microsoft.com/office/powerpoint/2010/main" val="443714237"/>
      </p:ext>
    </p:extLst>
  </p:cSld>
  <p:clrMapOvr>
    <a:masterClrMapping/>
  </p:clrMapOvr>
</p:sld>
</file>

<file path=ppt/theme/theme1.xml><?xml version="1.0" encoding="utf-8"?>
<a:theme xmlns:a="http://schemas.openxmlformats.org/drawingml/2006/main" name="Office Theme">
  <a:themeElements>
    <a:clrScheme name="Ministerstvo životního prostředí">
      <a:dk1>
        <a:srgbClr val="000000"/>
      </a:dk1>
      <a:lt1>
        <a:sysClr val="window" lastClr="FFFFFF"/>
      </a:lt1>
      <a:dk2>
        <a:srgbClr val="467A26"/>
      </a:dk2>
      <a:lt2>
        <a:srgbClr val="80BA27"/>
      </a:lt2>
      <a:accent1>
        <a:srgbClr val="FFFFFF"/>
      </a:accent1>
      <a:accent2>
        <a:srgbClr val="80BA27"/>
      </a:accent2>
      <a:accent3>
        <a:srgbClr val="D8E7BB"/>
      </a:accent3>
      <a:accent4>
        <a:srgbClr val="467A26"/>
      </a:accent4>
      <a:accent5>
        <a:srgbClr val="BFBFBF"/>
      </a:accent5>
      <a:accent6>
        <a:srgbClr val="FFFFFF"/>
      </a:accent6>
      <a:hlink>
        <a:srgbClr val="D8E7BB"/>
      </a:hlink>
      <a:folHlink>
        <a:srgbClr val="FFFFFF"/>
      </a:folHlink>
    </a:clrScheme>
    <a:fontScheme name="Ministerstvo životního prostředí">
      <a:majorFont>
        <a:latin typeface="Barlow bold"/>
        <a:ea typeface="Arial"/>
        <a:cs typeface="Arial"/>
      </a:majorFont>
      <a:minorFont>
        <a:latin typeface="Barlow"/>
        <a:ea typeface="Arial"/>
        <a:cs typeface="Arial"/>
      </a:minorFont>
    </a:fontScheme>
    <a:fmtScheme name="Motiv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TM03090434[[fn=Dřevo]]</Template>
  <TotalTime>9785</TotalTime>
  <Words>6431</Words>
  <Application>Microsoft Office PowerPoint</Application>
  <DocSecurity>0</DocSecurity>
  <PresentationFormat>Širokoúhlá obrazovka</PresentationFormat>
  <Paragraphs>561</Paragraphs>
  <Slides>79</Slides>
  <Notes>73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79</vt:i4>
      </vt:variant>
    </vt:vector>
  </HeadingPairs>
  <TitlesOfParts>
    <vt:vector size="84" baseType="lpstr">
      <vt:lpstr>Arial</vt:lpstr>
      <vt:lpstr>Calibri</vt:lpstr>
      <vt:lpstr>Barlow</vt:lpstr>
      <vt:lpstr>Barlow bold</vt:lpstr>
      <vt:lpstr>Office Theme</vt:lpstr>
      <vt:lpstr>CBAM webinář</vt:lpstr>
      <vt:lpstr>Pravidla webináře</vt:lpstr>
      <vt:lpstr>Program</vt:lpstr>
      <vt:lpstr>Prezentace aplikace PowerPoint</vt:lpstr>
      <vt:lpstr>Fáze implementace CBAM</vt:lpstr>
      <vt:lpstr>Postupné zavádění CBAM a postupné rušení bezplatných povolenek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Produkty CBAM</vt:lpstr>
      <vt:lpstr>Na které země se CBAM nevztahuje?</vt:lpstr>
      <vt:lpstr>Harmonogram CBAM</vt:lpstr>
      <vt:lpstr>Role a zodpovědnosti</vt:lpstr>
      <vt:lpstr>Role a zodpovědnosti</vt:lpstr>
      <vt:lpstr>Prezentace aplikace PowerPoint</vt:lpstr>
      <vt:lpstr>Flexibility a zjednodušení</vt:lpstr>
      <vt:lpstr>Využití standardních hodnot</vt:lpstr>
      <vt:lpstr>Přehled termínů</vt:lpstr>
      <vt:lpstr>Opožděné podání</vt:lpstr>
      <vt:lpstr>Základní pojmy</vt:lpstr>
      <vt:lpstr>Základní pojmy</vt:lpstr>
      <vt:lpstr>Základní pojmy</vt:lpstr>
      <vt:lpstr>Co má dělat výrobce?</vt:lpstr>
      <vt:lpstr>Metodologie stanovení emisí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Jaké hrozí sankce?</vt:lpstr>
      <vt:lpstr>Přístup do registru</vt:lpstr>
      <vt:lpstr>Podání zprávy</vt:lpstr>
      <vt:lpstr>Prezentace aplikace PowerPoint</vt:lpstr>
      <vt:lpstr>Prezentace aplikace PowerPoint</vt:lpstr>
      <vt:lpstr>Co má zpráva obsahovat?</vt:lpstr>
      <vt:lpstr>Co má zpráva obsahovat?</vt:lpstr>
      <vt:lpstr>Role uváděné ve zprávě CBAM</vt:lpstr>
      <vt:lpstr>Krok č.1: Vyplnění záhlaví</vt:lpstr>
      <vt:lpstr>Oznamující deklarant</vt:lpstr>
      <vt:lpstr>Dovozce – možnost č.1</vt:lpstr>
      <vt:lpstr>Dovozce – možnost č.2</vt:lpstr>
      <vt:lpstr>Zástupce – možnost č.1</vt:lpstr>
      <vt:lpstr>Zástupce – možnost č.2</vt:lpstr>
      <vt:lpstr>Příslušný vnitrostátní orgán</vt:lpstr>
      <vt:lpstr>Podpisy</vt:lpstr>
      <vt:lpstr>Krok č.2: Dovezené zboží a Emise</vt:lpstr>
      <vt:lpstr>Dovezené zboží</vt:lpstr>
      <vt:lpstr>Kódy celních režimů</vt:lpstr>
      <vt:lpstr>Zařízení</vt:lpstr>
      <vt:lpstr>Emise</vt:lpstr>
      <vt:lpstr>Parametry</vt:lpstr>
      <vt:lpstr>Splatná cena uhlíku</vt:lpstr>
      <vt:lpstr>Doplňkové informace</vt:lpstr>
      <vt:lpstr>Podání zprávy</vt:lpstr>
      <vt:lpstr>Nejčastější chyby</vt:lpstr>
      <vt:lpstr>Nejčastější chyby</vt:lpstr>
      <vt:lpstr>Nejčastější chyby</vt:lpstr>
      <vt:lpstr>Nejčastější chyby</vt:lpstr>
      <vt:lpstr>Praktická ukázka vyplnění zprávy CBAM</vt:lpstr>
      <vt:lpstr>Otázky na závěr</vt:lpstr>
      <vt:lpstr>Prezentace aplikace PowerPoint</vt:lpstr>
      <vt:lpstr>Odpovědi na otázky z chatu</vt:lpstr>
      <vt:lpstr>Celní záležitosti</vt:lpstr>
      <vt:lpstr>Celní záležitosti</vt:lpstr>
      <vt:lpstr>Jaké zboží spadá do CBAM?</vt:lpstr>
      <vt:lpstr>Původ zboží</vt:lpstr>
      <vt:lpstr>Komunikace s výrobcem</vt:lpstr>
      <vt:lpstr>Komunikace s výrobcem</vt:lpstr>
      <vt:lpstr>Komunikační šablona od EK</vt:lpstr>
      <vt:lpstr>Podávání zpráv CBAM</vt:lpstr>
      <vt:lpstr>Podávání zpráv CBAM</vt:lpstr>
      <vt:lpstr>Podávání zpráv CBAM</vt:lpstr>
      <vt:lpstr>Ostatní</vt:lpstr>
      <vt:lpstr>Ostatní</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Svrčinová Veronika</dc:creator>
  <cp:keywords/>
  <dc:description/>
  <cp:lastModifiedBy>Žilák Jakub</cp:lastModifiedBy>
  <cp:revision>204</cp:revision>
  <dcterms:created xsi:type="dcterms:W3CDTF">2023-09-13T13:11:25Z</dcterms:created>
  <dcterms:modified xsi:type="dcterms:W3CDTF">2024-03-20T14:06:13Z</dcterms:modified>
  <cp:category/>
  <dc:identifier/>
  <cp:contentStatus/>
  <dc:language/>
  <cp:version/>
</cp:coreProperties>
</file>