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8"/>
  </p:notesMasterIdLst>
  <p:sldIdLst>
    <p:sldId id="256" r:id="rId2"/>
    <p:sldId id="365" r:id="rId3"/>
    <p:sldId id="382" r:id="rId4"/>
    <p:sldId id="381" r:id="rId5"/>
    <p:sldId id="366" r:id="rId6"/>
    <p:sldId id="367" r:id="rId7"/>
    <p:sldId id="368" r:id="rId8"/>
    <p:sldId id="371" r:id="rId9"/>
    <p:sldId id="369" r:id="rId10"/>
    <p:sldId id="373" r:id="rId11"/>
    <p:sldId id="374" r:id="rId12"/>
    <p:sldId id="372" r:id="rId13"/>
    <p:sldId id="390" r:id="rId14"/>
    <p:sldId id="376" r:id="rId15"/>
    <p:sldId id="391" r:id="rId16"/>
    <p:sldId id="392" r:id="rId17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CCFF"/>
    <a:srgbClr val="99FFCC"/>
    <a:srgbClr val="FFFFCC"/>
    <a:srgbClr val="660033"/>
    <a:srgbClr val="FF5050"/>
    <a:srgbClr val="990099"/>
    <a:srgbClr val="00660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1" autoAdjust="0"/>
    <p:restoredTop sz="83688" autoAdjust="0"/>
  </p:normalViewPr>
  <p:slideViewPr>
    <p:cSldViewPr>
      <p:cViewPr varScale="1">
        <p:scale>
          <a:sx n="56" d="100"/>
          <a:sy n="56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8B80-E954-4A38-8DDF-C531A89091A7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E0CEC-B694-4F81-9C59-42BCA2AA9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Příloha</a:t>
            </a:r>
            <a:r>
              <a:rPr lang="cs-CZ" baseline="0" dirty="0" smtClean="0"/>
              <a:t> 1 zákona 78/2004: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Příl.1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 postupy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kterými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vzniknout  GMO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Geneticky modifikované organismy mohou vzniknout při použití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techniky rekombinantní DNA kterými se vkládá dědičná informace do vektoru, který ji přenáší organismu příjemce, ve kterém se normálně nevyskytuje, ale ve kterém je schopen dalšího množení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techniky zavádějící uměle připravený dědičný materiál přímo do organismu příjemce,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mikroinjekce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makroinjekce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biolistické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metody,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mikroenkapsulace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umělé chromosomy)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techniky buněčné fúze, při nichž jsou s použitím umělých metod vytvářeny životaschopné buňky s novou kombinací dědičného materiálu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E0CEC-B694-4F81-9C59-42BCA2AA9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4B83-D583-4761-ADD1-98D4C46B836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0A05-B30B-44A3-AD5F-81E8DA0D5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906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Školení</a:t>
            </a:r>
          </a:p>
          <a:p>
            <a:pPr algn="ctr"/>
            <a:endParaRPr lang="cs-CZ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Nakládání s geneticky modifikovanými organismy podle zákona 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 78/2004 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</a:t>
            </a:r>
          </a:p>
          <a:p>
            <a:pPr algn="ctr"/>
            <a:endParaRPr lang="cs-CZ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Při kontrole ČIŽP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2218"/>
            <a:ext cx="7772400" cy="5234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   Předložit:</a:t>
            </a:r>
          </a:p>
          <a:p>
            <a:r>
              <a:rPr lang="cs-CZ" sz="2800" dirty="0" smtClean="0"/>
              <a:t>Kopii </a:t>
            </a:r>
            <a:r>
              <a:rPr lang="en-US" sz="2800" b="1" dirty="0" err="1"/>
              <a:t>Potvrzení</a:t>
            </a:r>
            <a:r>
              <a:rPr lang="en-US" sz="2800" b="1" dirty="0"/>
              <a:t> o </a:t>
            </a:r>
            <a:r>
              <a:rPr lang="en-US" sz="2800" b="1" dirty="0" err="1"/>
              <a:t>oprávnění</a:t>
            </a:r>
            <a:r>
              <a:rPr lang="en-US" sz="2800" b="1" dirty="0"/>
              <a:t> k </a:t>
            </a:r>
            <a:r>
              <a:rPr lang="en-US" sz="2800" b="1" dirty="0" err="1"/>
              <a:t>nakládání</a:t>
            </a:r>
            <a:r>
              <a:rPr lang="en-US" sz="2800" b="1" dirty="0"/>
              <a:t> s </a:t>
            </a:r>
            <a:r>
              <a:rPr lang="en-US" sz="2800" b="1" dirty="0" smtClean="0"/>
              <a:t>GMO</a:t>
            </a:r>
            <a:endParaRPr lang="cs-CZ" sz="2800" b="1" dirty="0" smtClean="0"/>
          </a:p>
          <a:p>
            <a:r>
              <a:rPr lang="cs-CZ" sz="2800" b="1" dirty="0"/>
              <a:t>Seznam pracovníků</a:t>
            </a:r>
          </a:p>
          <a:p>
            <a:r>
              <a:rPr lang="cs-CZ" sz="2800" b="1" dirty="0" smtClean="0"/>
              <a:t>1x ročně školení pracovníků</a:t>
            </a:r>
          </a:p>
          <a:p>
            <a:r>
              <a:rPr lang="cs-CZ" sz="2800" b="1" dirty="0" smtClean="0"/>
              <a:t>Provozní deník</a:t>
            </a:r>
          </a:p>
          <a:p>
            <a:r>
              <a:rPr lang="cs-CZ" sz="2800" b="1" dirty="0" smtClean="0"/>
              <a:t>Havarijní plán a Provozní řád v laboratořích</a:t>
            </a:r>
          </a:p>
          <a:p>
            <a:r>
              <a:rPr lang="cs-CZ" sz="2800" b="1" dirty="0" smtClean="0"/>
              <a:t>Roční hlášení </a:t>
            </a:r>
            <a:r>
              <a:rPr lang="cs-CZ" sz="2400" b="1" dirty="0" smtClean="0"/>
              <a:t>(+ podpis poradce)</a:t>
            </a:r>
          </a:p>
          <a:p>
            <a:r>
              <a:rPr lang="cs-CZ" sz="2800" b="1" dirty="0" smtClean="0"/>
              <a:t>Formulář o ekologické újmě</a:t>
            </a:r>
          </a:p>
          <a:p>
            <a:r>
              <a:rPr lang="cs-CZ" sz="2800" b="1" dirty="0" smtClean="0"/>
              <a:t>Potvrzení o odeslání Havarijního plánu hasičům (kraj) a krajskému úřadu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</a:t>
            </a:r>
            <a:r>
              <a:rPr lang="cs-CZ" sz="2800" dirty="0" smtClean="0"/>
              <a:t>Doložit</a:t>
            </a:r>
            <a:r>
              <a:rPr lang="cs-CZ" sz="2800" dirty="0"/>
              <a:t>:</a:t>
            </a:r>
          </a:p>
          <a:p>
            <a:r>
              <a:rPr lang="cs-CZ" sz="2800" b="1" dirty="0" smtClean="0"/>
              <a:t>Zachovávání pravidel práce v laboratoři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Odpady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8418"/>
            <a:ext cx="8382000" cy="5234782"/>
          </a:xfrm>
        </p:spPr>
        <p:txBody>
          <a:bodyPr>
            <a:normAutofit/>
          </a:bodyPr>
          <a:lstStyle/>
          <a:p>
            <a:r>
              <a:rPr lang="cs-CZ" sz="2600" b="1" dirty="0" smtClean="0">
                <a:solidFill>
                  <a:srgbClr val="00B050"/>
                </a:solidFill>
              </a:rPr>
              <a:t>1. kategorie</a:t>
            </a:r>
            <a:r>
              <a:rPr lang="cs-CZ" sz="2600" b="1" dirty="0" smtClean="0"/>
              <a:t>: Veškeré odpady obsahující GMO (tekuté, pevné – misky, plastik) inaktivovat autoklávováním nebo dezinfekcí, pak přesunout do směsného odpadu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600" b="1" dirty="0" smtClean="0">
                <a:solidFill>
                  <a:srgbClr val="FF0000"/>
                </a:solidFill>
              </a:rPr>
              <a:t>2. kategorie: </a:t>
            </a:r>
            <a:r>
              <a:rPr lang="cs-CZ" sz="2600" b="1" dirty="0"/>
              <a:t>Veškeré odpady obsahující GMO (tekuté, </a:t>
            </a:r>
            <a:r>
              <a:rPr lang="cs-CZ" sz="2600" b="1" dirty="0" smtClean="0"/>
              <a:t>pevné) </a:t>
            </a:r>
            <a:r>
              <a:rPr lang="cs-CZ" sz="2600" b="1" dirty="0"/>
              <a:t>inaktivovat autoklávováním nebo </a:t>
            </a:r>
            <a:r>
              <a:rPr lang="cs-CZ" sz="2600" b="1" dirty="0" smtClean="0"/>
              <a:t>dezinfekcí</a:t>
            </a:r>
            <a:r>
              <a:rPr lang="cs-CZ" sz="2600" b="1" dirty="0"/>
              <a:t> </a:t>
            </a:r>
            <a:r>
              <a:rPr lang="cs-CZ" sz="2600" b="1" dirty="0" smtClean="0"/>
              <a:t>a poté předat specializované firmě k likvidaci</a:t>
            </a:r>
            <a:r>
              <a:rPr lang="cs-CZ" sz="2800" b="1" dirty="0" smtClean="0"/>
              <a:t> </a:t>
            </a:r>
            <a:r>
              <a:rPr lang="cs-CZ" sz="2200" dirty="0" smtClean="0"/>
              <a:t>(odpady na jejichž sběr a odstraňování jsou kladeny zvláštní požadavky s ohledem na prevenci infekce dle zákona o odpadech)</a:t>
            </a:r>
          </a:p>
          <a:p>
            <a:pPr marL="0" indent="0">
              <a:buNone/>
            </a:pPr>
            <a:endParaRPr lang="cs-CZ" sz="1600" b="1" dirty="0"/>
          </a:p>
          <a:p>
            <a:pPr>
              <a:spcBef>
                <a:spcPts val="0"/>
              </a:spcBef>
            </a:pPr>
            <a:r>
              <a:rPr lang="cs-CZ" sz="2800" b="1" dirty="0" smtClean="0"/>
              <a:t>Přenášení GMO a odpadů mezi místnostmi: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v nerozbitné, uzavřené schráně (např. plastový box)</a:t>
            </a:r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Kontrola dokumentů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12384"/>
              </p:ext>
            </p:extLst>
          </p:nvPr>
        </p:nvGraphicFramePr>
        <p:xfrm>
          <a:off x="1084887" y="838200"/>
          <a:ext cx="6839913" cy="5883843"/>
        </p:xfrm>
        <a:graphic>
          <a:graphicData uri="http://schemas.openxmlformats.org/drawingml/2006/table">
            <a:tbl>
              <a:tblPr firstRow="1" firstCol="1" bandRow="1"/>
              <a:tblGrid>
                <a:gridCol w="829157"/>
                <a:gridCol w="3724756"/>
                <a:gridCol w="2286000"/>
              </a:tblGrid>
              <a:tr h="18053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Oznámení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Oznámení o nakládání s GMO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 řád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Havarijní plán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Hodnocení rizika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(ne starší 5 let)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Požadavky na uzavřený prostor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(srovnávací tabulka)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Potvrzení o odeslání </a:t>
                      </a: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Havarijního plánu 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hasičskému záchrannému sboru kraje a krajskému úřadu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Potvrzení o oprávněnosti nakládat s GMO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Školení zaměstnanců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1x ročně: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Záznam: prezenční listina s podpisy, obsah školení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Smlouva s firmou likvidující odpady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(2. kategorie)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6.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 řád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Havarijní plán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vyvěšený v každé místnosti, kde se nakládá s GMO (+podpis poradce).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Přílohy </a:t>
                      </a:r>
                      <a:r>
                        <a:rPr lang="cs-CZ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Provozního řádu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: Aktuální seznam proškolených pracovníků. Vyznačené osoby: poradce, kontaktní a odpovědná osoba, plán prostor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7.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 deník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Plány etap (+podpis poradce)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Závěry etap (+podpis poradce)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Protokoly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Zápisy o kontrolách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8.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Oznámení o dovozu GMO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(dopis na MŽP)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9.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Vyplněný formulář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Hodnocení rizik ekologické újmy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10.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Roční hlášení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(+podpis poradce)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1" marR="58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6096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Kontrola opatření v místnostech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03704"/>
              </p:ext>
            </p:extLst>
          </p:nvPr>
        </p:nvGraphicFramePr>
        <p:xfrm>
          <a:off x="685800" y="609600"/>
          <a:ext cx="7772400" cy="6033716"/>
        </p:xfrm>
        <a:graphic>
          <a:graphicData uri="http://schemas.openxmlformats.org/drawingml/2006/table">
            <a:tbl>
              <a:tblPr firstRow="1" firstCol="1" bandRow="1"/>
              <a:tblGrid>
                <a:gridCol w="564854"/>
                <a:gridCol w="3778546"/>
                <a:gridCol w="3429000"/>
              </a:tblGrid>
              <a:tr h="104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Znak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BIOHAZARD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na dveřích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Povinné od 2. kategorie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Do místnosti mají přístup jen pracovníci proškolení pro práci s GMO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Lednice a mrazáky obsahující GMO označeny (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GMO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nebo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BIOHAZARD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 řád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Havarijní plán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vyvěšený v každé místnosti, kde se nakládá s GMO (+podpis poradce).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Přílohy </a:t>
                      </a:r>
                      <a:r>
                        <a:rPr lang="cs-CZ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Provozního řádu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: Aktuální seznam proškolených pracovníků. Vyznačené osoby: poradce, kontaktní a odpovědná osoba. Příloha: plán prostor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Zabezpečená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okna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neotvíratelná nebo se sítí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Pláště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označené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BIOHAZARD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k dispozici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ochranné rukavice, pytel na použité pláště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6.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Dezinfekce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(Ajatin, SAVO) na výrazně označeném místě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7.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Nádoby na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odpad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označené GMO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8.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Zajištěný systém důsledné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inaktivace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GMO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autoklávování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nebo chemická dezinfekce (SAVO, ajatin)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9.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Uzavřené nerozbitné nádoby (schrány, boxy) na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přenášení GMO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mimo uzavřený prostor k dispozici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10.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Funkční </a:t>
                      </a:r>
                      <a:r>
                        <a:rPr lang="cs-CZ" sz="15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biohazard box</a:t>
                      </a:r>
                      <a:r>
                        <a:rPr lang="cs-CZ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a klimatizace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kategorie rizika nakládání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4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Experimentální detekce GMM 1. a 2. kategorie rizika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2218"/>
            <a:ext cx="7772400" cy="5234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" y="1143000"/>
            <a:ext cx="3263334" cy="53575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2999"/>
            <a:ext cx="3505200" cy="53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Dovoz, vývoz a převážení GMO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2218"/>
            <a:ext cx="7772400" cy="5234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318418"/>
            <a:ext cx="8382000" cy="5234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 smtClean="0"/>
              <a:t>Dovážet, vyvážet a přepravovat GMO může jen uživatel zapsaný v Seznamu uživatelů</a:t>
            </a:r>
          </a:p>
          <a:p>
            <a:r>
              <a:rPr lang="cs-CZ" sz="2600" b="1" dirty="0" smtClean="0"/>
              <a:t>Převážené GMO musí mít na svém obalu viditelné označení „geneticky modifikovaný organismus“.</a:t>
            </a:r>
          </a:p>
          <a:p>
            <a:r>
              <a:rPr lang="cs-CZ" sz="2600" b="1" dirty="0" smtClean="0"/>
              <a:t>Nejméně 5 dní před dovozem informovat MŽP</a:t>
            </a:r>
            <a:endParaRPr lang="cs-CZ" sz="2600" b="1" dirty="0"/>
          </a:p>
          <a:p>
            <a:endParaRPr lang="cs-CZ" sz="2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600" b="1" dirty="0" smtClean="0"/>
              <a:t>Transport GMM</a:t>
            </a:r>
            <a:r>
              <a:rPr lang="cs-CZ" sz="2600" b="1" dirty="0"/>
              <a:t>: </a:t>
            </a:r>
            <a:r>
              <a:rPr lang="cs-CZ" sz="2600" b="1" dirty="0" smtClean="0"/>
              <a:t>Go </a:t>
            </a:r>
            <a:r>
              <a:rPr lang="cs-CZ" sz="2600" b="1" dirty="0"/>
              <a:t>Express &amp; </a:t>
            </a:r>
            <a:r>
              <a:rPr lang="cs-CZ" sz="2600" b="1" dirty="0" err="1" smtClean="0"/>
              <a:t>Logistics</a:t>
            </a:r>
            <a:r>
              <a:rPr lang="cs-CZ" sz="2600" b="1" dirty="0" smtClean="0"/>
              <a:t>, </a:t>
            </a:r>
            <a:r>
              <a:rPr lang="cs-CZ" sz="2600" b="1" dirty="0" err="1" smtClean="0"/>
              <a:t>World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Courier</a:t>
            </a:r>
            <a:r>
              <a:rPr lang="cs-CZ" sz="2600" b="1" dirty="0" smtClean="0"/>
              <a:t>, KRD, </a:t>
            </a:r>
            <a:r>
              <a:rPr lang="cs-CZ" sz="2600" b="1" dirty="0" err="1" smtClean="0"/>
              <a:t>PMTrans</a:t>
            </a:r>
            <a:r>
              <a:rPr lang="cs-CZ" sz="2600" b="1" dirty="0" smtClean="0"/>
              <a:t>,</a:t>
            </a:r>
          </a:p>
          <a:p>
            <a:pPr marL="0" indent="0">
              <a:buNone/>
            </a:pPr>
            <a:r>
              <a:rPr lang="cs-CZ" sz="2600" b="1" dirty="0" smtClean="0"/>
              <a:t>Myši: </a:t>
            </a:r>
            <a:r>
              <a:rPr lang="cs-CZ" sz="2600" b="1" dirty="0" err="1" smtClean="0"/>
              <a:t>AnLab</a:t>
            </a:r>
            <a:r>
              <a:rPr lang="cs-CZ" sz="2600" b="1" dirty="0" smtClean="0"/>
              <a:t>, SEMED, VELAZ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endParaRPr lang="cs-CZ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35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Seznam účastníků školení, provozní deník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4599"/>
              </p:ext>
            </p:extLst>
          </p:nvPr>
        </p:nvGraphicFramePr>
        <p:xfrm>
          <a:off x="609600" y="3886200"/>
          <a:ext cx="7467600" cy="1554480"/>
        </p:xfrm>
        <a:graphic>
          <a:graphicData uri="http://schemas.openxmlformats.org/drawingml/2006/table">
            <a:tbl>
              <a:tblPr/>
              <a:tblGrid>
                <a:gridCol w="1078149"/>
                <a:gridCol w="3417651"/>
                <a:gridCol w="29718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Laborat</a:t>
                      </a:r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</a:rPr>
                        <a:t>oř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</a:rPr>
                        <a:t>Jméno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/>
                          <a:ea typeface="Times New Roman"/>
                        </a:rPr>
                        <a:t>Podpis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3400" y="1079956"/>
            <a:ext cx="792480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Školení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pracovníků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nakládání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 GMO (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mikroorganismy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dne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........................</a:t>
            </a:r>
            <a:endParaRPr kumimoji="0" lang="cs-CZ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en-US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sz="1400" b="1" dirty="0" smtClean="0">
                <a:latin typeface="Arial" pitchFamily="34" charset="0"/>
                <a:cs typeface="Arial" pitchFamily="34" charset="0"/>
              </a:rPr>
              <a:t>Níže podepsaní stvrzují, že byli proškoleni pro nakládání s geneticky modifikovanými organismy kategorie rizika: …………..…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sz="1400" b="1" dirty="0" smtClean="0">
                <a:latin typeface="Arial" pitchFamily="34" charset="0"/>
                <a:cs typeface="Arial" pitchFamily="34" charset="0"/>
              </a:rPr>
              <a:t>Materiály použité pro školení jsou přiloženy.</a:t>
            </a:r>
            <a:endParaRPr lang="cs-CZ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3400" y="6019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Školení </a:t>
            </a:r>
            <a:r>
              <a:rPr lang="cs-CZ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vedl odborný </a:t>
            </a:r>
            <a:r>
              <a:rPr lang="cs-CZ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poradce pro nakládání s GMO </a:t>
            </a:r>
            <a:r>
              <a:rPr lang="cs-CZ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…………………….. </a:t>
            </a:r>
            <a:endParaRPr lang="en-US" alt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 je GMO?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5800" y="1013618"/>
            <a:ext cx="5943600" cy="5615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Organismus </a:t>
            </a:r>
            <a:r>
              <a:rPr lang="cs-CZ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kromě člověka</a:t>
            </a:r>
            <a:r>
              <a:rPr lang="cs-CZ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jehož dědičný materiál byl změněn </a:t>
            </a:r>
            <a:r>
              <a:rPr lang="cs-CZ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genetickou modifikací 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provedenou způsoby vyjmenovanými v zákoně (bod 1 přílohy 1), většinou technikami cílené modifikace. </a:t>
            </a:r>
            <a:endParaRPr lang="cs-CZ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vzniku geneticky modifikovaných organismů </a:t>
            </a: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nevedou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přirozená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rekombinace, </a:t>
            </a: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náhodné mutace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bakteriální konjugace, transformace, transdukce (kde není použita uměle připravena rekombinantní DNA), přirozená fúze buněk a indukce haploidie a  polyploidie </a:t>
            </a:r>
          </a:p>
          <a:p>
            <a:pPr marL="0" indent="0">
              <a:buNone/>
            </a:pPr>
            <a:endParaRPr lang="cs-CZ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Geneticky modifikované organismy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Mikroorganismy (včetně buněčných linií)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2" y="533400"/>
            <a:ext cx="1575202" cy="13873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4191000"/>
            <a:ext cx="1581150" cy="2362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53000"/>
            <a:ext cx="1160022" cy="15557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5626100"/>
            <a:ext cx="1600200" cy="9271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699284"/>
            <a:ext cx="787400" cy="7807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2" y="2057400"/>
            <a:ext cx="1575202" cy="19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Legislativa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1752600"/>
          </a:xfrm>
          <a:solidFill>
            <a:srgbClr val="FF99FF">
              <a:alpha val="51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" y="1219200"/>
            <a:ext cx="8305800" cy="1752600"/>
          </a:xfrm>
          <a:prstGeom prst="rect">
            <a:avLst/>
          </a:prstGeom>
          <a:solidFill>
            <a:srgbClr val="FF99FF">
              <a:alpha val="37000"/>
            </a:srgb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ZÁKON 78/2004 Sb.</a:t>
            </a:r>
            <a:endParaRPr lang="en-US" sz="2800" b="1" dirty="0"/>
          </a:p>
          <a:p>
            <a:pPr algn="ctr"/>
            <a:r>
              <a:rPr lang="cs-CZ" sz="2000" dirty="0"/>
              <a:t>ze dne 22. ledna 2004</a:t>
            </a:r>
            <a:endParaRPr lang="en-US" sz="2000" dirty="0"/>
          </a:p>
          <a:p>
            <a:pPr algn="ctr"/>
            <a:r>
              <a:rPr lang="cs-CZ" sz="2800" b="1" dirty="0"/>
              <a:t>o nakládání s geneticky modifikovanými organismy a genetickými </a:t>
            </a:r>
            <a:r>
              <a:rPr lang="cs-CZ" sz="2800" b="1" dirty="0" smtClean="0"/>
              <a:t>produkty</a:t>
            </a:r>
            <a:endParaRPr lang="en-US" sz="2800" dirty="0"/>
          </a:p>
        </p:txBody>
      </p:sp>
      <p:sp>
        <p:nvSpPr>
          <p:cNvPr id="9" name="Obdélník 8"/>
          <p:cNvSpPr/>
          <p:nvPr/>
        </p:nvSpPr>
        <p:spPr>
          <a:xfrm>
            <a:off x="762000" y="3200400"/>
            <a:ext cx="7696200" cy="2123658"/>
          </a:xfrm>
          <a:prstGeom prst="rect">
            <a:avLst/>
          </a:prstGeom>
          <a:solidFill>
            <a:srgbClr val="99FFCC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 smtClean="0"/>
              <a:t>VYHLÁŠKA 209/2004 Sb.</a:t>
            </a:r>
            <a:endParaRPr lang="en-US" sz="2800" b="1" dirty="0"/>
          </a:p>
          <a:p>
            <a:pPr algn="ctr">
              <a:spcAft>
                <a:spcPts val="0"/>
              </a:spcAft>
            </a:pPr>
            <a:r>
              <a:rPr lang="cs-CZ" sz="2000" dirty="0"/>
              <a:t>ze dne 15. dubna 2004</a:t>
            </a:r>
            <a:endParaRPr lang="en-US" sz="2000" dirty="0"/>
          </a:p>
          <a:p>
            <a:pPr algn="ctr">
              <a:spcAft>
                <a:spcPts val="0"/>
              </a:spcAft>
            </a:pPr>
            <a:r>
              <a:rPr lang="cs-CZ" sz="2800" b="1" dirty="0"/>
              <a:t>o bližších podmínkách nakládání s geneticky modifikovanými organismy</a:t>
            </a:r>
            <a:br>
              <a:rPr lang="cs-CZ" sz="2800" b="1" dirty="0"/>
            </a:br>
            <a:r>
              <a:rPr lang="cs-CZ" sz="2800" b="1" dirty="0"/>
              <a:t>a genetickými produkty</a:t>
            </a:r>
            <a:endParaRPr lang="en-US" sz="28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7433441" y="157655"/>
            <a:ext cx="129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§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7433441" y="5791200"/>
            <a:ext cx="129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§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457200" y="152400"/>
            <a:ext cx="129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§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457200" y="5791200"/>
            <a:ext cx="129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§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629103" y="5638800"/>
            <a:ext cx="5638800" cy="738664"/>
          </a:xfrm>
          <a:prstGeom prst="rect">
            <a:avLst/>
          </a:prstGeom>
          <a:solidFill>
            <a:srgbClr val="FF99FF">
              <a:alpha val="68000"/>
            </a:srgbClr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NOVELA: </a:t>
            </a:r>
            <a:r>
              <a:rPr lang="en-US" sz="2400" dirty="0" smtClean="0"/>
              <a:t>ZÁKON</a:t>
            </a:r>
            <a:r>
              <a:rPr lang="cs-CZ" sz="2400" dirty="0" smtClean="0"/>
              <a:t> 346/2005 Sb.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29. </a:t>
            </a:r>
            <a:r>
              <a:rPr lang="en-US" dirty="0" err="1"/>
              <a:t>července</a:t>
            </a:r>
            <a:r>
              <a:rPr lang="en-US" dirty="0"/>
              <a:t> </a:t>
            </a:r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Jak vzniká GMO?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869" y="1371600"/>
            <a:ext cx="7772400" cy="5234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endParaRPr lang="cs-CZ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62000" y="990600"/>
            <a:ext cx="79248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200" dirty="0"/>
              <a:t>T</a:t>
            </a:r>
            <a:r>
              <a:rPr lang="cs-CZ" sz="2200" dirty="0" smtClean="0"/>
              <a:t>echniky </a:t>
            </a:r>
            <a:r>
              <a:rPr lang="cs-CZ" sz="2200" dirty="0"/>
              <a:t>rekombinantní DNA kterými se vkládá dědičná informace do vektoru, který ji přenáší organismu </a:t>
            </a:r>
            <a:r>
              <a:rPr lang="cs-CZ" sz="2200" dirty="0" smtClean="0"/>
              <a:t>příjemce</a:t>
            </a:r>
          </a:p>
          <a:p>
            <a:endParaRPr lang="cs-CZ" sz="900" dirty="0"/>
          </a:p>
          <a:p>
            <a:r>
              <a:rPr lang="cs-CZ" sz="2200" b="1" u="sng" dirty="0" smtClean="0">
                <a:solidFill>
                  <a:prstClr val="black"/>
                </a:solidFill>
              </a:rPr>
              <a:t>Mikroorganismy (včetně buněčných linií)</a:t>
            </a:r>
          </a:p>
          <a:p>
            <a:endParaRPr lang="cs-CZ" sz="900" b="1" dirty="0" smtClean="0"/>
          </a:p>
          <a:p>
            <a:r>
              <a:rPr lang="cs-CZ" sz="2200" b="1" dirty="0" smtClean="0"/>
              <a:t>Nejčastěji konstrukt na základě </a:t>
            </a:r>
            <a:r>
              <a:rPr lang="cs-CZ" sz="2200" b="1" u="sng" dirty="0" err="1" smtClean="0"/>
              <a:t>plazmidu</a:t>
            </a:r>
            <a:r>
              <a:rPr lang="cs-CZ" sz="2200" b="1" dirty="0" smtClean="0"/>
              <a:t>, který se přenese </a:t>
            </a:r>
            <a:r>
              <a:rPr lang="cs-CZ" sz="2200" b="1" u="sng" dirty="0" smtClean="0"/>
              <a:t>transformací</a:t>
            </a:r>
            <a:r>
              <a:rPr lang="cs-CZ" sz="2200" b="1" dirty="0" smtClean="0"/>
              <a:t> (mikroorganismu) nebo </a:t>
            </a:r>
            <a:r>
              <a:rPr lang="cs-CZ" sz="2200" b="1" u="sng" dirty="0" smtClean="0"/>
              <a:t>transfekcí</a:t>
            </a:r>
            <a:r>
              <a:rPr lang="cs-CZ" sz="2200" b="1" dirty="0" smtClean="0"/>
              <a:t> (</a:t>
            </a:r>
            <a:r>
              <a:rPr lang="cs-CZ" sz="2200" b="1" dirty="0" err="1" smtClean="0"/>
              <a:t>eukarytické</a:t>
            </a:r>
            <a:r>
              <a:rPr lang="cs-CZ" sz="2200" b="1" dirty="0" smtClean="0"/>
              <a:t> buňky) nebo </a:t>
            </a:r>
            <a:r>
              <a:rPr lang="cs-CZ" sz="2200" b="1" u="sng" dirty="0" smtClean="0"/>
              <a:t>transdukcí</a:t>
            </a:r>
            <a:r>
              <a:rPr lang="cs-CZ" sz="2200" b="1" dirty="0" smtClean="0"/>
              <a:t> (zabalený do </a:t>
            </a:r>
            <a:r>
              <a:rPr lang="cs-CZ" sz="2200" b="1" dirty="0" err="1" smtClean="0"/>
              <a:t>pseudovirové</a:t>
            </a:r>
            <a:r>
              <a:rPr lang="cs-CZ" sz="2200" b="1" dirty="0" smtClean="0"/>
              <a:t> částice) do buněk hostitele, kde se množí dále jako </a:t>
            </a:r>
            <a:r>
              <a:rPr lang="cs-CZ" sz="2200" b="1" dirty="0" err="1" smtClean="0"/>
              <a:t>plazmid</a:t>
            </a:r>
            <a:r>
              <a:rPr lang="cs-CZ" sz="2200" b="1" dirty="0" smtClean="0"/>
              <a:t> nebo kde se genetická informace začlení do chromosomu.</a:t>
            </a:r>
          </a:p>
          <a:p>
            <a:endParaRPr lang="cs-CZ" sz="900" dirty="0" smtClean="0"/>
          </a:p>
          <a:p>
            <a:endParaRPr lang="cs-CZ" sz="900" dirty="0" smtClean="0"/>
          </a:p>
          <a:p>
            <a:pPr lvl="0"/>
            <a:r>
              <a:rPr lang="cs-CZ" sz="2200" b="1" u="sng" dirty="0">
                <a:solidFill>
                  <a:prstClr val="black"/>
                </a:solidFill>
              </a:rPr>
              <a:t>Rostlinné a živočišné </a:t>
            </a:r>
            <a:r>
              <a:rPr lang="cs-CZ" sz="2200" b="1" u="sng" dirty="0" smtClean="0">
                <a:solidFill>
                  <a:prstClr val="black"/>
                </a:solidFill>
              </a:rPr>
              <a:t>buňky </a:t>
            </a:r>
            <a:r>
              <a:rPr lang="cs-CZ" sz="2200" b="1" dirty="0" smtClean="0">
                <a:solidFill>
                  <a:prstClr val="black"/>
                </a:solidFill>
              </a:rPr>
              <a:t>(buněčné linie nebo organismy):</a:t>
            </a:r>
            <a:endParaRPr lang="cs-CZ" sz="2200" b="1" dirty="0">
              <a:solidFill>
                <a:prstClr val="black"/>
              </a:solidFill>
            </a:endParaRPr>
          </a:p>
          <a:p>
            <a:endParaRPr lang="cs-CZ" sz="900" dirty="0" smtClean="0"/>
          </a:p>
          <a:p>
            <a:r>
              <a:rPr lang="cs-CZ" sz="2200" dirty="0" smtClean="0"/>
              <a:t>2</a:t>
            </a:r>
            <a:r>
              <a:rPr lang="cs-CZ" sz="2200" dirty="0"/>
              <a:t>) </a:t>
            </a:r>
            <a:r>
              <a:rPr lang="cs-CZ" sz="2200" dirty="0" smtClean="0"/>
              <a:t>Techniky </a:t>
            </a:r>
            <a:r>
              <a:rPr lang="cs-CZ" sz="2200" dirty="0"/>
              <a:t>zavádějící uměle připravený dědičný materiál přímo do organismu příjemce, (</a:t>
            </a:r>
            <a:r>
              <a:rPr lang="cs-CZ" sz="2200" dirty="0" err="1"/>
              <a:t>mikroinjekce</a:t>
            </a:r>
            <a:r>
              <a:rPr lang="cs-CZ" sz="2200" dirty="0"/>
              <a:t>, </a:t>
            </a:r>
            <a:r>
              <a:rPr lang="cs-CZ" sz="2200" dirty="0" err="1"/>
              <a:t>makroinjekce</a:t>
            </a:r>
            <a:r>
              <a:rPr lang="cs-CZ" sz="2200" dirty="0"/>
              <a:t>, </a:t>
            </a:r>
            <a:r>
              <a:rPr lang="cs-CZ" sz="2200" dirty="0" err="1"/>
              <a:t>biolistické</a:t>
            </a:r>
            <a:r>
              <a:rPr lang="cs-CZ" sz="2200" dirty="0"/>
              <a:t> metody, </a:t>
            </a:r>
            <a:r>
              <a:rPr lang="cs-CZ" sz="2200" dirty="0" err="1"/>
              <a:t>mikroenkapsulace</a:t>
            </a:r>
            <a:r>
              <a:rPr lang="cs-CZ" sz="2200" dirty="0"/>
              <a:t> a umělé chromosomy)</a:t>
            </a:r>
            <a:endParaRPr lang="en-US" sz="2200" dirty="0"/>
          </a:p>
          <a:p>
            <a:r>
              <a:rPr lang="cs-CZ" sz="2200" dirty="0" smtClean="0"/>
              <a:t>3</a:t>
            </a:r>
            <a:r>
              <a:rPr lang="cs-CZ" sz="2200" dirty="0"/>
              <a:t>) </a:t>
            </a:r>
            <a:r>
              <a:rPr lang="cs-CZ" sz="2200" dirty="0" smtClean="0"/>
              <a:t>Techniky </a:t>
            </a:r>
            <a:r>
              <a:rPr lang="cs-CZ" sz="2200" dirty="0"/>
              <a:t>buněčné fúze, při nichž jsou s použitím umělých metod vytvářeny životaschopné buňky s novou kombinací dědičného </a:t>
            </a:r>
            <a:r>
              <a:rPr lang="cs-CZ" sz="2200" dirty="0" smtClean="0"/>
              <a:t>materiálu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050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Kategorie rizika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Kategorie rizika se vztahují k </a:t>
            </a:r>
            <a:r>
              <a:rPr lang="cs-CZ" sz="3100" b="1" u="sng" dirty="0" smtClean="0"/>
              <a:t>činnosti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3100" b="1" u="sng" dirty="0" smtClean="0">
                <a:solidFill>
                  <a:srgbClr val="006600"/>
                </a:solidFill>
              </a:rPr>
              <a:t>První kategorie</a:t>
            </a:r>
            <a:r>
              <a:rPr lang="cs-CZ" sz="3100" b="1" dirty="0" smtClean="0">
                <a:solidFill>
                  <a:srgbClr val="006600"/>
                </a:solidFill>
              </a:rPr>
              <a:t>: činnost bez rizika nebo se zanedbatelným rizikem </a:t>
            </a:r>
            <a:r>
              <a:rPr lang="cs-CZ" sz="3100" b="1" dirty="0" smtClean="0"/>
              <a:t>(např. klonování a kultivace </a:t>
            </a:r>
            <a:r>
              <a:rPr lang="cs-CZ" sz="3100" b="1" i="1" dirty="0" smtClean="0"/>
              <a:t>Escherichia coli</a:t>
            </a:r>
            <a:r>
              <a:rPr lang="cs-CZ" sz="3100" b="1" dirty="0" smtClean="0"/>
              <a:t>, </a:t>
            </a:r>
            <a:r>
              <a:rPr lang="en-US" sz="3100" b="1" i="1" dirty="0"/>
              <a:t>Saccharomyces </a:t>
            </a:r>
            <a:r>
              <a:rPr lang="en-US" sz="3100" b="1" i="1" dirty="0" smtClean="0"/>
              <a:t>cerevisiae</a:t>
            </a:r>
            <a:r>
              <a:rPr lang="cs-CZ" sz="3100" b="1" i="1" dirty="0" smtClean="0"/>
              <a:t>,</a:t>
            </a:r>
            <a:r>
              <a:rPr lang="en-US" sz="3100" b="1" dirty="0" smtClean="0"/>
              <a:t> </a:t>
            </a:r>
            <a:r>
              <a:rPr lang="cs-CZ" sz="3100" b="1" dirty="0" smtClean="0"/>
              <a:t>buněčných linií)</a:t>
            </a:r>
          </a:p>
          <a:p>
            <a:pPr marL="0" indent="0">
              <a:buNone/>
            </a:pPr>
            <a:endParaRPr lang="cs-CZ" sz="12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cs-CZ" sz="3100" b="1" u="sng" dirty="0" smtClean="0">
                <a:solidFill>
                  <a:srgbClr val="FF0000"/>
                </a:solidFill>
              </a:rPr>
              <a:t>Druhá kategorie</a:t>
            </a:r>
            <a:r>
              <a:rPr lang="cs-CZ" sz="3100" b="1" dirty="0" smtClean="0">
                <a:solidFill>
                  <a:srgbClr val="FF0000"/>
                </a:solidFill>
              </a:rPr>
              <a:t>: činnost s nízkým rizikem škodlivého působení, které může být snadno odstraněno </a:t>
            </a:r>
            <a:r>
              <a:rPr lang="cs-CZ" sz="3100" b="1" dirty="0" smtClean="0"/>
              <a:t>(např. klonování </a:t>
            </a:r>
            <a:r>
              <a:rPr lang="cs-CZ" sz="3100" b="1" dirty="0"/>
              <a:t>a kultivace patogenních bakterií </a:t>
            </a:r>
            <a:r>
              <a:rPr lang="cs-CZ" sz="3100" b="1" i="1" dirty="0" err="1"/>
              <a:t>Staphyloccocus</a:t>
            </a:r>
            <a:r>
              <a:rPr lang="cs-CZ" sz="3100" b="1" i="1" dirty="0"/>
              <a:t> </a:t>
            </a:r>
            <a:r>
              <a:rPr lang="cs-CZ" sz="3100" b="1" i="1" dirty="0" smtClean="0"/>
              <a:t>aureus, </a:t>
            </a:r>
            <a:r>
              <a:rPr lang="en-US" sz="3100" b="1" i="1" dirty="0"/>
              <a:t>Pseudomonas </a:t>
            </a:r>
            <a:r>
              <a:rPr lang="en-US" sz="3100" b="1" i="1" dirty="0" smtClean="0"/>
              <a:t>aeruginosa</a:t>
            </a:r>
            <a:r>
              <a:rPr lang="cs-CZ" sz="3100" b="1" dirty="0" smtClean="0"/>
              <a:t>, </a:t>
            </a:r>
            <a:r>
              <a:rPr lang="cs-CZ" sz="3100" b="1" i="1" dirty="0" err="1" smtClean="0"/>
              <a:t>Bordetella</a:t>
            </a:r>
            <a:r>
              <a:rPr lang="cs-CZ" sz="3100" b="1" i="1" dirty="0" smtClean="0"/>
              <a:t> </a:t>
            </a:r>
            <a:r>
              <a:rPr lang="cs-CZ" sz="3100" b="1" i="1" dirty="0" err="1" smtClean="0"/>
              <a:t>pertussis</a:t>
            </a:r>
            <a:r>
              <a:rPr lang="cs-CZ" sz="3100" b="1" dirty="0" smtClean="0"/>
              <a:t>, transdukce buněčných linií </a:t>
            </a:r>
            <a:r>
              <a:rPr lang="cs-CZ" sz="3100" b="1" dirty="0" err="1" smtClean="0"/>
              <a:t>pseudovirovými</a:t>
            </a:r>
            <a:r>
              <a:rPr lang="cs-CZ" sz="3100" b="1" dirty="0" smtClean="0"/>
              <a:t> částicemi s použitím retrovirových </a:t>
            </a:r>
          </a:p>
          <a:p>
            <a:pPr marL="0" indent="0">
              <a:buNone/>
            </a:pPr>
            <a:r>
              <a:rPr lang="cs-CZ" sz="3100" b="1" dirty="0" smtClean="0"/>
              <a:t>vektorů)</a:t>
            </a:r>
            <a:endParaRPr lang="en-US" sz="3100" b="1" dirty="0"/>
          </a:p>
          <a:p>
            <a:pPr marL="0" indent="0">
              <a:buNone/>
            </a:pPr>
            <a:endParaRPr lang="cs-CZ" sz="1300" b="1" dirty="0" smtClean="0"/>
          </a:p>
          <a:p>
            <a:pPr marL="0" indent="0">
              <a:buNone/>
            </a:pPr>
            <a:endParaRPr lang="cs-CZ" sz="13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100" b="1" u="sng" dirty="0" smtClean="0">
                <a:solidFill>
                  <a:srgbClr val="660033"/>
                </a:solidFill>
              </a:rPr>
              <a:t>Třetí kategorie</a:t>
            </a:r>
            <a:r>
              <a:rPr lang="cs-CZ" sz="3100" b="1" dirty="0" smtClean="0">
                <a:solidFill>
                  <a:srgbClr val="660033"/>
                </a:solidFill>
              </a:rPr>
              <a:t>: činnost s rizikem, které může být odstraněno jen náročnými zásahy </a:t>
            </a:r>
            <a:r>
              <a:rPr lang="cs-CZ" sz="3100" b="1" dirty="0" smtClean="0"/>
              <a:t>(např. příprava mutantů HIV)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19545" y="5562600"/>
            <a:ext cx="7848600" cy="6095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9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Čtvrtá kategorie</a:t>
            </a:r>
            <a:r>
              <a:rPr lang="cs-CZ" sz="9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činnost s vysokým rizikem (např. </a:t>
            </a:r>
            <a:r>
              <a:rPr lang="cs-CZ" sz="9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ebola</a:t>
            </a:r>
            <a:r>
              <a:rPr lang="cs-CZ" sz="9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3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95" y="6248399"/>
            <a:ext cx="876300" cy="5334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95" y="4800600"/>
            <a:ext cx="876299" cy="657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95" y="838200"/>
            <a:ext cx="876300" cy="657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88" y="1828800"/>
            <a:ext cx="896607" cy="6269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43" y="3733800"/>
            <a:ext cx="908152" cy="68179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06" y="2765613"/>
            <a:ext cx="891987" cy="8919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28" y="3733800"/>
            <a:ext cx="890109" cy="681793"/>
          </a:xfrm>
          <a:prstGeom prst="rect">
            <a:avLst/>
          </a:prstGeom>
        </p:spPr>
      </p:pic>
      <p:cxnSp>
        <p:nvCxnSpPr>
          <p:cNvPr id="15" name="Přímá spojnice 14"/>
          <p:cNvCxnSpPr/>
          <p:nvPr/>
        </p:nvCxnSpPr>
        <p:spPr>
          <a:xfrm>
            <a:off x="519545" y="5257800"/>
            <a:ext cx="690049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19545" y="4343400"/>
            <a:ext cx="580505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579438"/>
            <a:ext cx="5791200" cy="79216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Dokumenty</a:t>
            </a:r>
            <a:b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cs-CZ" sz="2400" b="1" dirty="0" smtClean="0">
                <a:latin typeface="+mn-lt"/>
                <a:ea typeface="+mn-ea"/>
                <a:cs typeface="+mn-cs"/>
              </a:rPr>
              <a:t>pro podání Oznámení o nakládání s GMO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"/>
            <a:ext cx="2710206" cy="17526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4495800" cy="28956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Průvodní dopis</a:t>
            </a:r>
            <a:endParaRPr lang="cs-CZ" sz="24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u="sng" dirty="0" smtClean="0"/>
              <a:t>Oznámení o uzavřeném nakládání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Hodnocení </a:t>
            </a:r>
            <a:r>
              <a:rPr lang="cs-CZ" sz="2400" b="1" dirty="0"/>
              <a:t>rizika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Provozní řád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Havarijní plán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Požadavky na uzavřený </a:t>
            </a:r>
            <a:r>
              <a:rPr lang="cs-CZ" sz="2400" b="1" dirty="0" smtClean="0"/>
              <a:t>prostor</a:t>
            </a: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Plán prostor a zařízení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400"/>
            <a:ext cx="2819401" cy="12772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65" y="4724400"/>
            <a:ext cx="2182135" cy="1277277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5275118" y="2438400"/>
            <a:ext cx="2286000" cy="1676400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Poradce pro nakládání s GMO</a:t>
            </a:r>
            <a:r>
              <a:rPr lang="cs-CZ" sz="2400" b="1" dirty="0" smtClean="0"/>
              <a:t>:</a:t>
            </a:r>
            <a:endParaRPr lang="cs-CZ" sz="2400" b="1" u="sng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prstClr val="black"/>
                </a:solidFill>
              </a:rPr>
              <a:t>Vzdělání</a:t>
            </a:r>
            <a:endParaRPr lang="cs-CZ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prstClr val="black"/>
                </a:solidFill>
              </a:rPr>
              <a:t>Praxe</a:t>
            </a:r>
            <a:endParaRPr lang="cs-CZ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prstClr val="black"/>
                </a:solidFill>
              </a:rPr>
              <a:t>Trestní rejstřík</a:t>
            </a:r>
            <a:endParaRPr lang="cs-CZ" sz="2400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143000" y="6154076"/>
            <a:ext cx="4343399" cy="551523"/>
          </a:xfrm>
          <a:prstGeom prst="rect">
            <a:avLst/>
          </a:prstGeom>
          <a:ln w="158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Plány budov, podlaží a místností</a:t>
            </a: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4770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Potvrzení</a:t>
            </a:r>
            <a:r>
              <a:rPr lang="en-US" sz="3200" b="1" dirty="0"/>
              <a:t> o </a:t>
            </a:r>
            <a:r>
              <a:rPr lang="en-US" sz="3200" b="1" dirty="0" err="1"/>
              <a:t>oprávnění</a:t>
            </a:r>
            <a:r>
              <a:rPr lang="en-US" sz="3200" b="1" dirty="0"/>
              <a:t> </a:t>
            </a:r>
            <a:r>
              <a:rPr lang="en-US" sz="3200" b="1" dirty="0" err="1" smtClean="0"/>
              <a:t>naklád</a:t>
            </a:r>
            <a:r>
              <a:rPr lang="cs-CZ" sz="3200" b="1" dirty="0" err="1" smtClean="0"/>
              <a:t>at</a:t>
            </a:r>
            <a:r>
              <a:rPr lang="en-US" sz="3200" b="1" dirty="0" smtClean="0"/>
              <a:t> </a:t>
            </a:r>
            <a:r>
              <a:rPr lang="en-US" sz="3200" b="1" dirty="0"/>
              <a:t>s GMO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1800"/>
            <a:ext cx="2235200" cy="3302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47040" y="1066800"/>
            <a:ext cx="5638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Oznámení a ostatní dokumenty (Havarijní plán, Provozní řád, Hodnocení rizika) podané na MŽP jsou posouzeny oponenty a vráceny k případné opravě a doplnění. Pak organizace dostane</a:t>
            </a:r>
          </a:p>
          <a:p>
            <a:pPr marL="0" indent="0">
              <a:buNone/>
            </a:pPr>
            <a:r>
              <a:rPr lang="en-US" sz="2400" b="1" dirty="0" err="1"/>
              <a:t>Potvrzení</a:t>
            </a:r>
            <a:r>
              <a:rPr lang="en-US" sz="2400" b="1" dirty="0"/>
              <a:t> o </a:t>
            </a:r>
            <a:r>
              <a:rPr lang="en-US" sz="2400" b="1" dirty="0" err="1"/>
              <a:t>oprávnění</a:t>
            </a:r>
            <a:r>
              <a:rPr lang="en-US" sz="2400" b="1" dirty="0"/>
              <a:t> </a:t>
            </a:r>
            <a:r>
              <a:rPr lang="en-US" sz="2400" b="1" dirty="0" err="1" smtClean="0"/>
              <a:t>naklád</a:t>
            </a:r>
            <a:r>
              <a:rPr lang="cs-CZ" sz="2400" b="1" dirty="0" err="1"/>
              <a:t>at</a:t>
            </a:r>
            <a:r>
              <a:rPr lang="en-US" sz="2400" b="1" dirty="0"/>
              <a:t> s </a:t>
            </a:r>
            <a:r>
              <a:rPr lang="en-US" sz="2400" b="1" dirty="0" smtClean="0"/>
              <a:t>GMO</a:t>
            </a:r>
            <a:r>
              <a:rPr lang="cs-CZ" sz="2400" b="1" dirty="0" smtClean="0"/>
              <a:t> </a:t>
            </a:r>
            <a:r>
              <a:rPr lang="cs-CZ" sz="2400" dirty="0" smtClean="0"/>
              <a:t>v rozsahu a okolnostech popsaných v Oznámení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1. kategorie: Povoleno nakládat dnem podání oznámení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2. kategorie: Povoleno zahájit nakládání 45 dnů po </a:t>
            </a:r>
            <a:r>
              <a:rPr lang="cs-CZ" sz="2400" b="1" dirty="0">
                <a:solidFill>
                  <a:srgbClr val="C00000"/>
                </a:solidFill>
              </a:rPr>
              <a:t>doručení </a:t>
            </a:r>
            <a:r>
              <a:rPr lang="cs-CZ" sz="2400" b="1" dirty="0" smtClean="0">
                <a:solidFill>
                  <a:srgbClr val="C00000"/>
                </a:solidFill>
              </a:rPr>
              <a:t>Oznámení na MŽP.</a:t>
            </a:r>
          </a:p>
          <a:p>
            <a:pPr marL="0" indent="0">
              <a:buNone/>
            </a:pPr>
            <a:endParaRPr lang="cs-CZ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Kopie </a:t>
            </a:r>
            <a:r>
              <a:rPr lang="en-US" sz="2400" b="1" dirty="0" err="1"/>
              <a:t>Potvrzení</a:t>
            </a:r>
            <a:r>
              <a:rPr lang="en-US" sz="2400" b="1" dirty="0"/>
              <a:t> o </a:t>
            </a:r>
            <a:r>
              <a:rPr lang="en-US" sz="2400" b="1" dirty="0" err="1"/>
              <a:t>oprávnění</a:t>
            </a:r>
            <a:r>
              <a:rPr lang="en-US" sz="2400" b="1" dirty="0"/>
              <a:t> </a:t>
            </a:r>
            <a:r>
              <a:rPr lang="en-US" sz="2400" b="1" dirty="0" err="1"/>
              <a:t>naklád</a:t>
            </a:r>
            <a:r>
              <a:rPr lang="cs-CZ" sz="2400" b="1" dirty="0" err="1"/>
              <a:t>at</a:t>
            </a:r>
            <a:r>
              <a:rPr lang="en-US" sz="2400" b="1" dirty="0"/>
              <a:t> s GMO</a:t>
            </a:r>
            <a:r>
              <a:rPr lang="cs-CZ" sz="2400" b="1" dirty="0"/>
              <a:t> </a:t>
            </a:r>
            <a:r>
              <a:rPr lang="cs-CZ" sz="2400" dirty="0"/>
              <a:t>se přikládá u některých grantových </a:t>
            </a:r>
            <a:r>
              <a:rPr lang="cs-CZ" sz="2400" dirty="0" smtClean="0"/>
              <a:t>agentur (GAČR) při </a:t>
            </a:r>
            <a:r>
              <a:rPr lang="cs-CZ" sz="2400" dirty="0"/>
              <a:t>podání </a:t>
            </a:r>
            <a:r>
              <a:rPr lang="cs-CZ" sz="2400" dirty="0" smtClean="0"/>
              <a:t>projektu. Č.j. Oznámení  (např. 75721/ENV/15) se uvádí při doložení oprávněnosti nakládat s GMO při dovozu nebo vývozu GMO.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Obsah oznámení a hlášení změn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cs-CZ" sz="2800" b="1" dirty="0"/>
              <a:t>Organizace</a:t>
            </a:r>
          </a:p>
          <a:p>
            <a:r>
              <a:rPr lang="cs-CZ" sz="2800" b="1" dirty="0"/>
              <a:t>Odpovědné a kontaktní osoby</a:t>
            </a:r>
          </a:p>
          <a:p>
            <a:r>
              <a:rPr lang="cs-CZ" sz="2800" b="1" dirty="0"/>
              <a:t>Organismy</a:t>
            </a:r>
          </a:p>
          <a:p>
            <a:r>
              <a:rPr lang="cs-CZ" sz="2800" b="1" dirty="0"/>
              <a:t>Hodnocení rizika</a:t>
            </a:r>
          </a:p>
          <a:p>
            <a:r>
              <a:rPr lang="cs-CZ" sz="2800" b="1" dirty="0"/>
              <a:t>Kategorie rizika</a:t>
            </a:r>
          </a:p>
          <a:p>
            <a:r>
              <a:rPr lang="cs-CZ" sz="2800" b="1" dirty="0"/>
              <a:t>Místnosti</a:t>
            </a:r>
          </a:p>
          <a:p>
            <a:r>
              <a:rPr lang="cs-CZ" sz="2800" b="1" dirty="0" smtClean="0"/>
              <a:t>Pracovníci</a:t>
            </a:r>
          </a:p>
          <a:p>
            <a:r>
              <a:rPr lang="cs-CZ" sz="2800" b="1" dirty="0"/>
              <a:t>Požadavky na uzavřený prostor </a:t>
            </a:r>
            <a:r>
              <a:rPr lang="cs-CZ" sz="2800" b="1" dirty="0" smtClean="0"/>
              <a:t>(srovnávací tabulka)</a:t>
            </a:r>
            <a:endParaRPr lang="cs-CZ" sz="2800" b="1" dirty="0"/>
          </a:p>
          <a:p>
            <a:r>
              <a:rPr lang="cs-CZ" sz="2800" b="1" dirty="0"/>
              <a:t>Dovoz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 pravidel práce v GMO laboratoři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400" b="1" dirty="0" smtClean="0"/>
              <a:t>V každé místnosti pro práci s GMO vyvěsit </a:t>
            </a:r>
            <a:r>
              <a:rPr lang="cs-CZ" sz="2400" b="1" dirty="0" smtClean="0">
                <a:solidFill>
                  <a:srgbClr val="C00000"/>
                </a:solidFill>
              </a:rPr>
              <a:t>Havarijní plán</a:t>
            </a:r>
            <a:r>
              <a:rPr lang="cs-CZ" sz="2400" b="1" dirty="0" smtClean="0"/>
              <a:t> a </a:t>
            </a:r>
            <a:r>
              <a:rPr lang="cs-CZ" sz="2400" b="1" dirty="0" smtClean="0">
                <a:solidFill>
                  <a:srgbClr val="00B050"/>
                </a:solidFill>
              </a:rPr>
              <a:t>Provozní řád </a:t>
            </a:r>
            <a:r>
              <a:rPr lang="cs-CZ" sz="2400" b="1" dirty="0" smtClean="0"/>
              <a:t>podepsaný poradcem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Přístup</a:t>
            </a:r>
            <a:r>
              <a:rPr lang="cs-CZ" sz="2400" b="1" dirty="0" smtClean="0"/>
              <a:t> pouze </a:t>
            </a:r>
            <a:r>
              <a:rPr lang="cs-CZ" sz="2400" b="1" dirty="0"/>
              <a:t>proškoleným pracovníkům, označení na dveřích BIOHAZARD </a:t>
            </a:r>
            <a:r>
              <a:rPr lang="cs-CZ" sz="2000" b="1" dirty="0"/>
              <a:t>(povinné od 2. kategorie</a:t>
            </a:r>
            <a:r>
              <a:rPr lang="cs-CZ" sz="2000" b="1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Pláště</a:t>
            </a:r>
            <a:r>
              <a:rPr lang="cs-CZ" sz="2400" b="1" dirty="0" smtClean="0"/>
              <a:t> </a:t>
            </a:r>
            <a:r>
              <a:rPr lang="cs-CZ" sz="2400" b="1" dirty="0"/>
              <a:t>označené BIOHAZARD, rukavice, pytel na </a:t>
            </a:r>
            <a:r>
              <a:rPr lang="cs-CZ" sz="2400" b="1" dirty="0" smtClean="0"/>
              <a:t>použité pláště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Dezinfekce</a:t>
            </a:r>
            <a:r>
              <a:rPr lang="cs-CZ" sz="2400" b="1" dirty="0" smtClean="0"/>
              <a:t> </a:t>
            </a:r>
            <a:r>
              <a:rPr lang="cs-CZ" sz="2400" b="1" dirty="0"/>
              <a:t>(Ajatin, SAVO) na označeném </a:t>
            </a:r>
            <a:r>
              <a:rPr lang="cs-CZ" sz="2400" b="1" dirty="0" smtClean="0"/>
              <a:t>místě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/>
              <a:t>Důsledná </a:t>
            </a:r>
            <a:r>
              <a:rPr lang="cs-CZ" sz="2400" b="1" dirty="0" smtClean="0">
                <a:solidFill>
                  <a:srgbClr val="FF0000"/>
                </a:solidFill>
              </a:rPr>
              <a:t>inaktivace GMO </a:t>
            </a:r>
            <a:r>
              <a:rPr lang="cs-CZ" sz="2400" b="1" dirty="0" smtClean="0"/>
              <a:t>autoklávováním nebo dezinfekcí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/>
              <a:t>Označené nádoby na </a:t>
            </a:r>
            <a:r>
              <a:rPr lang="cs-CZ" sz="2400" b="1" dirty="0" smtClean="0">
                <a:solidFill>
                  <a:srgbClr val="FF0000"/>
                </a:solidFill>
              </a:rPr>
              <a:t>odpad</a:t>
            </a:r>
            <a:r>
              <a:rPr lang="cs-CZ" sz="2400" b="1" dirty="0" smtClean="0"/>
              <a:t> a jeho bezpečná likvidace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Provozní deník</a:t>
            </a:r>
            <a:r>
              <a:rPr lang="cs-CZ" sz="2400" b="1" dirty="0"/>
              <a:t>: Plán a závěr etapy, </a:t>
            </a:r>
            <a:r>
              <a:rPr lang="cs-CZ" sz="2400" b="1" dirty="0" smtClean="0"/>
              <a:t>protokoly, kontroly</a:t>
            </a:r>
            <a:endParaRPr lang="cs-CZ" sz="24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Seznam</a:t>
            </a:r>
            <a:r>
              <a:rPr lang="cs-CZ" sz="2400" b="1" dirty="0" smtClean="0"/>
              <a:t> proškolených osob + potvrzení o školení 1x ročně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/>
              <a:t>Zápisy o </a:t>
            </a:r>
            <a:r>
              <a:rPr lang="cs-CZ" sz="2400" b="1" dirty="0" smtClean="0">
                <a:solidFill>
                  <a:srgbClr val="FF0000"/>
                </a:solidFill>
              </a:rPr>
              <a:t>kontrolách</a:t>
            </a:r>
            <a:r>
              <a:rPr lang="cs-CZ" sz="2400" b="1" dirty="0" smtClean="0"/>
              <a:t> prostoru v provozním deníku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b="1" dirty="0" smtClean="0"/>
              <a:t>Zabezpečená </a:t>
            </a:r>
            <a:r>
              <a:rPr lang="cs-CZ" sz="2400" b="1" dirty="0" smtClean="0">
                <a:solidFill>
                  <a:srgbClr val="FF0000"/>
                </a:solidFill>
              </a:rPr>
              <a:t>okna</a:t>
            </a:r>
            <a:r>
              <a:rPr lang="cs-CZ" sz="2400" b="1" dirty="0" smtClean="0"/>
              <a:t> </a:t>
            </a:r>
            <a:r>
              <a:rPr lang="cs-CZ" sz="2000" b="1" dirty="0" smtClean="0"/>
              <a:t>(neotvíratelná nebo se sítí)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1273</Words>
  <Application>Microsoft Office PowerPoint</Application>
  <PresentationFormat>Předvádění na obrazovce (4:3)</PresentationFormat>
  <Paragraphs>224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Prezentace aplikace PowerPoint</vt:lpstr>
      <vt:lpstr>Co je GMO?</vt:lpstr>
      <vt:lpstr>Legislativa</vt:lpstr>
      <vt:lpstr>Jak vzniká GMO?</vt:lpstr>
      <vt:lpstr>Kategorie rizika</vt:lpstr>
      <vt:lpstr>Dokumenty pro podání Oznámení o nakládání s GMO</vt:lpstr>
      <vt:lpstr>Potvrzení o oprávnění nakládat s GMO</vt:lpstr>
      <vt:lpstr>Obsah oznámení a hlášení změn</vt:lpstr>
      <vt:lpstr>10 pravidel práce v GMO laboratoři</vt:lpstr>
      <vt:lpstr>Při kontrole ČIŽP</vt:lpstr>
      <vt:lpstr>Odpady</vt:lpstr>
      <vt:lpstr>Kontrola dokumentů</vt:lpstr>
      <vt:lpstr>Kontrola opatření v místnostech</vt:lpstr>
      <vt:lpstr>Experimentální detekce GMM 1. a 2. kategorie rizika</vt:lpstr>
      <vt:lpstr>Dovoz, vývoz a převážení GMO</vt:lpstr>
      <vt:lpstr>Seznam účastníků školení, provozní deník</vt:lpstr>
    </vt:vector>
  </TitlesOfParts>
  <Company>Mikrobiologický ústav AV ČR, v.v.i.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Krásný Libor</dc:creator>
  <cp:lastModifiedBy>user</cp:lastModifiedBy>
  <cp:revision>710</cp:revision>
  <cp:lastPrinted>2015-11-08T18:00:07Z</cp:lastPrinted>
  <dcterms:created xsi:type="dcterms:W3CDTF">2015-10-07T07:10:09Z</dcterms:created>
  <dcterms:modified xsi:type="dcterms:W3CDTF">2016-08-17T07:12:23Z</dcterms:modified>
</cp:coreProperties>
</file>